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5C5"/>
    <a:srgbClr val="412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7D49F-746C-49ED-9AA5-03201D42ADFC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E952D-9B31-457A-9E37-DF8C86806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00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E1145F-E41E-4B40-90B5-9B5B42AD4A4C}"/>
              </a:ext>
            </a:extLst>
          </p:cNvPr>
          <p:cNvSpPr/>
          <p:nvPr userDrawn="1"/>
        </p:nvSpPr>
        <p:spPr>
          <a:xfrm>
            <a:off x="0" y="6262777"/>
            <a:ext cx="12192000" cy="607526"/>
          </a:xfrm>
          <a:prstGeom prst="rect">
            <a:avLst/>
          </a:prstGeom>
          <a:solidFill>
            <a:srgbClr val="412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30A6CE-F82B-4963-B5E7-ED0547E2F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70429E-0E11-4F7F-97E9-C90A38EBC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CDAD3C-7693-46EC-94D8-47939D22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6CC178-089E-4E9A-B958-171A3431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A47D3E-1B43-4157-9003-FC17267B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6E32E-01A6-459F-8D73-D4EA5B008CDD}"/>
              </a:ext>
            </a:extLst>
          </p:cNvPr>
          <p:cNvSpPr/>
          <p:nvPr userDrawn="1"/>
        </p:nvSpPr>
        <p:spPr>
          <a:xfrm>
            <a:off x="0" y="-25880"/>
            <a:ext cx="12192000" cy="1027906"/>
          </a:xfrm>
          <a:prstGeom prst="rect">
            <a:avLst/>
          </a:prstGeom>
          <a:solidFill>
            <a:srgbClr val="412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2CBA602-9045-4891-8D15-2BBD06D79D2B}"/>
              </a:ext>
            </a:extLst>
          </p:cNvPr>
          <p:cNvGrpSpPr/>
          <p:nvPr userDrawn="1"/>
        </p:nvGrpSpPr>
        <p:grpSpPr>
          <a:xfrm>
            <a:off x="8881009" y="136525"/>
            <a:ext cx="3124085" cy="705210"/>
            <a:chOff x="8801268" y="119328"/>
            <a:chExt cx="3267088" cy="7374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1A9E19-00CF-45CC-BB2B-D86D8092F8BB}"/>
                </a:ext>
              </a:extLst>
            </p:cNvPr>
            <p:cNvSpPr/>
            <p:nvPr userDrawn="1"/>
          </p:nvSpPr>
          <p:spPr>
            <a:xfrm>
              <a:off x="8801268" y="119328"/>
              <a:ext cx="3267088" cy="737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6DA73AF-C1D9-4DDB-A1D9-F6E52505B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897" y="159656"/>
              <a:ext cx="3177831" cy="65683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299514D-CC68-4F17-8388-B238478C7FFE}"/>
              </a:ext>
            </a:extLst>
          </p:cNvPr>
          <p:cNvSpPr/>
          <p:nvPr userDrawn="1"/>
        </p:nvSpPr>
        <p:spPr>
          <a:xfrm>
            <a:off x="1481050" y="135468"/>
            <a:ext cx="2384367" cy="705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412A75"/>
                </a:solidFill>
              </a:rPr>
              <a:t>Laboratoire SPLOTT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66587DD-E4FE-4A95-AAC1-7E296BADD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0075"/>
            <a:ext cx="1295675" cy="10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48D76-0BBE-468F-9A73-93D95716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46AEC9-879C-4DD8-809D-51D497DE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1487EF4-937C-4117-89A1-E19E3641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C91835-0AA5-4868-B878-8DDB7D53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4F8DD64-9A1D-44EA-9F77-74E75450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88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E991EF-77A5-4208-A77E-E1A1154C3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2542A6-3718-4B66-AB4E-011278A61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96FC923-8076-4BEA-BCC6-BDC83D83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5FE1D22-68E8-4C8A-AA7F-16F46C6B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9E5F443-2167-410A-95BF-2467D279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49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6BF91E-29F3-4704-87EE-F15AD1079300}"/>
              </a:ext>
            </a:extLst>
          </p:cNvPr>
          <p:cNvSpPr/>
          <p:nvPr userDrawn="1"/>
        </p:nvSpPr>
        <p:spPr>
          <a:xfrm>
            <a:off x="0" y="-25880"/>
            <a:ext cx="12192000" cy="1027906"/>
          </a:xfrm>
          <a:prstGeom prst="rect">
            <a:avLst/>
          </a:prstGeom>
          <a:solidFill>
            <a:srgbClr val="412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5F71AD-4385-4C6A-9949-0AC24FC01013}"/>
              </a:ext>
            </a:extLst>
          </p:cNvPr>
          <p:cNvSpPr/>
          <p:nvPr userDrawn="1"/>
        </p:nvSpPr>
        <p:spPr>
          <a:xfrm>
            <a:off x="0" y="6262777"/>
            <a:ext cx="12192000" cy="607526"/>
          </a:xfrm>
          <a:prstGeom prst="rect">
            <a:avLst/>
          </a:prstGeom>
          <a:solidFill>
            <a:srgbClr val="412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296A08-749E-470D-82FF-8DD34686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9338093" cy="93098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50DCC8-87D7-4902-B4A7-434BE87D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940"/>
            <a:ext cx="10515600" cy="5021023"/>
          </a:xfrm>
        </p:spPr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A3D6AA-BD1E-428D-95F9-B1C5528E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87C727-BE80-4F56-8B42-F69B034E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74897-B719-46FE-952D-3DC26140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4AC36AB-93F0-4786-83A7-69D678AB2DDA}"/>
              </a:ext>
            </a:extLst>
          </p:cNvPr>
          <p:cNvGrpSpPr/>
          <p:nvPr userDrawn="1"/>
        </p:nvGrpSpPr>
        <p:grpSpPr>
          <a:xfrm>
            <a:off x="10253931" y="25170"/>
            <a:ext cx="1880560" cy="424505"/>
            <a:chOff x="8801268" y="119328"/>
            <a:chExt cx="3267088" cy="73749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3ABFB3-8AB5-4CD3-BE6B-CA86E96979F4}"/>
                </a:ext>
              </a:extLst>
            </p:cNvPr>
            <p:cNvSpPr/>
            <p:nvPr userDrawn="1"/>
          </p:nvSpPr>
          <p:spPr>
            <a:xfrm>
              <a:off x="8801268" y="119328"/>
              <a:ext cx="3267088" cy="737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C924B8-C07E-4C9E-AAC1-7B7DE1580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897" y="159656"/>
              <a:ext cx="3177831" cy="656835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B1055122-8BDF-4848-BDC4-04A4F7E696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0953" y="21837"/>
            <a:ext cx="532144" cy="4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6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317AC-396E-4DC1-A223-12A40B8E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932BF5-996D-4652-A572-79BEF261E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8094D6B-15CF-4EC8-890F-9D0A6620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D0EE86-7814-4DDF-9BD9-CFDCCD6C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23D0B16-417F-43F7-992C-62EA140F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64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22EFE-6946-4C2D-8B18-1C4CB898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D37AF3-95BC-41CD-9503-5C98200A0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496882-FC1A-4206-BCAB-06FF7FDD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528A3C5-C556-4DF7-904A-71A8E8E0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BDA7A75-00A1-4731-9DCD-59A42DF2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B7A5945-4917-4810-A8F1-79B3F6AB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9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86374-71EC-4727-AA62-7B726B97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014CE-CD54-4DBF-B94C-102E6F6B3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8D6842-9B44-446D-B924-D3BA38FA0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927931-C50A-4122-A542-E8D8FF165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38E0F9-D1A8-468B-8C1C-256523EA0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9AFDE1A2-89B4-4A91-B89E-4097FB27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ED86093-6A7C-41A5-A0FA-9F834E26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F7EF8CE0-E17F-4EA7-BD69-63608C87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1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A24EE-4D51-4BEE-9F20-36471DC0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1211855B-3EA7-42C4-8062-EF99B124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45757FE-F991-439B-B85C-72BB3719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4E4B26F-9EDA-46EE-9B15-EE0C4AD1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96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7DE2FF2-2FD1-4F75-9FF7-0C76BA56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73D84E6-7066-4F80-9D50-A48F553D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A6E20B8-9AB8-41DE-A034-B4E9D089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18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2B7DA-0463-4E71-AFF0-E7D74977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C92632-B48E-43A4-86FE-8555C1C96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673211-6991-4E17-AEEC-279E28BA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D39421F3-F0DD-4C8F-9587-2A776EE8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01B9735E-7932-49E6-A7FA-9B7F8856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E9E4046-4E3E-45A3-872F-68C5BDBB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12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E22ED-DD1E-44B1-8232-888F1B38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D444AD-3E22-4E89-BB79-30520B270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71A320-6E94-40EF-A113-49C371B06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8CEFE08-A5F5-46AB-AECD-7A948F28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804394B-49F7-4450-A853-7107940A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598971D-22D1-47FB-90D5-C7EF9BB1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A9CB6-09FF-4A36-B78E-81BC644305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99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8EB5C0-EB0A-4952-9A8F-BE19D7B1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8E6A0E-5F68-4636-BF59-ADB5CBE23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60FF6A-6C9D-465A-B6D7-6F0EED2B7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65C621-22CD-4513-9B50-91076978D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95E71-ED2C-4E8C-BA8A-65EEB1AF2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9CB6-09FF-4A36-B78E-81BC64430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21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32AA1-1E94-4D17-ADFA-8B406567F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677" y="2633412"/>
            <a:ext cx="9302758" cy="1362598"/>
          </a:xfrm>
        </p:spPr>
        <p:txBody>
          <a:bodyPr>
            <a:noAutofit/>
          </a:bodyPr>
          <a:lstStyle/>
          <a:p>
            <a:r>
              <a:rPr lang="fr-FR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Observation des chaînes logistiques les enquêtes chargeur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9E700B-6D6D-4B6E-9DC7-1A6BCDDA0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686" y="4447511"/>
            <a:ext cx="10798628" cy="75576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François Combes, Thomas Leysens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D6147E-3908-4FEB-87D9-625DC7E47AE3}"/>
              </a:ext>
            </a:extLst>
          </p:cNvPr>
          <p:cNvSpPr txBox="1"/>
          <p:nvPr/>
        </p:nvSpPr>
        <p:spPr>
          <a:xfrm>
            <a:off x="5033209" y="5094925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 mars 2026</a:t>
            </a:r>
          </a:p>
        </p:txBody>
      </p:sp>
    </p:spTree>
    <p:extLst>
      <p:ext uri="{BB962C8B-B14F-4D97-AF65-F5344CB8AC3E}">
        <p14:creationId xmlns:p14="http://schemas.microsoft.com/office/powerpoint/2010/main" val="64171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8F6-90AA-4D16-BE72-B6FA45D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8163187" cy="930986"/>
          </a:xfrm>
        </p:spPr>
        <p:txBody>
          <a:bodyPr>
            <a:noAutofit/>
          </a:bodyPr>
          <a:lstStyle/>
          <a:p>
            <a:r>
              <a:rPr lang="fr-FR" sz="3200" dirty="0"/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DF03A-19CE-4CC3-A148-6EFBC6E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2565-62AC-421D-8719-2BA684F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6909-5364-4946-BC5E-152F8D4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9C6EABC-FE78-4E43-8A27-48D5E708C411}"/>
              </a:ext>
            </a:extLst>
          </p:cNvPr>
          <p:cNvSpPr txBox="1">
            <a:spLocks/>
          </p:cNvSpPr>
          <p:nvPr/>
        </p:nvSpPr>
        <p:spPr bwMode="auto">
          <a:xfrm>
            <a:off x="1199626" y="1072997"/>
            <a:ext cx="9708843" cy="5159597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Les enquêtes chargeur sont un des outils de l’Observatoire National de la Logistique</a:t>
            </a:r>
          </a:p>
          <a:p>
            <a:pPr lvl="1">
              <a:defRPr/>
            </a:pPr>
            <a:r>
              <a:rPr lang="fr-FR" dirty="0"/>
              <a:t>Elles permettent de faire le lien entre transport de marchandises et chaînes logistiques</a:t>
            </a:r>
          </a:p>
          <a:p>
            <a:pPr lvl="1">
              <a:defRPr/>
            </a:pPr>
            <a:r>
              <a:rPr lang="fr-FR" dirty="0"/>
              <a:t>Elles permettent de compléter la connaissance du transport de marchandises et de sa demande</a:t>
            </a:r>
          </a:p>
          <a:p>
            <a:pPr lvl="1">
              <a:defRPr/>
            </a:pPr>
            <a:r>
              <a:rPr lang="fr-FR" sz="2267" dirty="0"/>
              <a:t>Elles permettent de quantifier certaines dimensions de la performance logistique</a:t>
            </a:r>
          </a:p>
          <a:p>
            <a:pPr lvl="1">
              <a:defRPr/>
            </a:pPr>
            <a:endParaRPr lang="fr-FR" sz="2267" b="1" dirty="0"/>
          </a:p>
          <a:p>
            <a:pPr>
              <a:defRPr/>
            </a:pPr>
            <a:r>
              <a:rPr lang="fr-FR" dirty="0">
                <a:solidFill>
                  <a:srgbClr val="4472C4"/>
                </a:solidFill>
              </a:rPr>
              <a:t>Outil encore en construction…</a:t>
            </a:r>
          </a:p>
          <a:p>
            <a:pPr lvl="1">
              <a:defRPr/>
            </a:pPr>
            <a:r>
              <a:rPr lang="fr-FR" dirty="0"/>
              <a:t>La nouveauté des unités d’observation soulève des questions non triviales de pondération</a:t>
            </a:r>
          </a:p>
          <a:p>
            <a:pPr lvl="1">
              <a:defRPr/>
            </a:pPr>
            <a:r>
              <a:rPr lang="fr-FR" dirty="0"/>
              <a:t>Des dimensions encore peu ou mal traitées: coûts et prix de transport, productivité du transport, consommation énergétique et émissions de CO2, etc.</a:t>
            </a:r>
          </a:p>
          <a:p>
            <a:pPr lvl="1">
              <a:defRPr/>
            </a:pPr>
            <a:r>
              <a:rPr lang="fr-FR" dirty="0"/>
              <a:t>Une visibilité imparfaite du report modal et de l’international</a:t>
            </a:r>
          </a:p>
          <a:p>
            <a:pPr lvl="1">
              <a:defRPr/>
            </a:pPr>
            <a:r>
              <a:rPr lang="fr-FR" dirty="0"/>
              <a:t>Que le projet ciblé MIDMOB du PEPR MOBIDEC a pour objectif de combler</a:t>
            </a:r>
          </a:p>
          <a:p>
            <a:pPr marL="457200" lvl="1" indent="0">
              <a:buNone/>
              <a:defRPr/>
            </a:pPr>
            <a:endParaRPr lang="fr-FR" sz="2000" b="1" dirty="0"/>
          </a:p>
          <a:p>
            <a:pPr lvl="1">
              <a:defRPr/>
            </a:pPr>
            <a:endParaRPr lang="fr-FR" sz="1467" dirty="0"/>
          </a:p>
        </p:txBody>
      </p:sp>
    </p:spTree>
    <p:extLst>
      <p:ext uri="{BB962C8B-B14F-4D97-AF65-F5344CB8AC3E}">
        <p14:creationId xmlns:p14="http://schemas.microsoft.com/office/powerpoint/2010/main" val="28873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8F6-90AA-4D16-BE72-B6FA45D4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Principe d’une enquête « chargeur »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DF03A-19CE-4CC3-A148-6EFBC6E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2565-62AC-421D-8719-2BA684F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6909-5364-4946-BC5E-152F8D4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2AD34B-F818-4D8E-98B5-84E20A3B3E0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35532" y="1072997"/>
            <a:ext cx="4728420" cy="515959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5000" lnSpcReduction="20000"/>
          </a:bodyPr>
          <a:lstStyle/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Principe de l’enquête « chargeur »</a:t>
            </a:r>
            <a:endParaRPr lang="fr-FR" dirty="0"/>
          </a:p>
          <a:p>
            <a:pPr lvl="1">
              <a:defRPr/>
            </a:pPr>
            <a:r>
              <a:rPr lang="fr-FR" sz="1867" dirty="0"/>
              <a:t>Unité d’observation: </a:t>
            </a:r>
            <a:r>
              <a:rPr lang="fr-FR" sz="1867" b="1" dirty="0"/>
              <a:t>l’envoi</a:t>
            </a:r>
          </a:p>
          <a:p>
            <a:pPr lvl="1">
              <a:defRPr/>
            </a:pPr>
            <a:r>
              <a:rPr lang="fr-FR" sz="1867" dirty="0"/>
              <a:t>Croisement avec les données logistiques au niveau des établissements</a:t>
            </a:r>
          </a:p>
          <a:p>
            <a:pPr lvl="1">
              <a:defRPr/>
            </a:pPr>
            <a:r>
              <a:rPr lang="fr-FR" sz="1867" dirty="0"/>
              <a:t>Notamment </a:t>
            </a:r>
            <a:r>
              <a:rPr lang="fr-FR" sz="1867" b="1" dirty="0"/>
              <a:t>flux</a:t>
            </a:r>
            <a:r>
              <a:rPr lang="fr-FR" sz="1867" dirty="0"/>
              <a:t> et </a:t>
            </a:r>
            <a:r>
              <a:rPr lang="fr-FR" sz="1867" b="1" dirty="0"/>
              <a:t>stocks</a:t>
            </a:r>
          </a:p>
          <a:p>
            <a:pPr lvl="1">
              <a:defRPr/>
            </a:pPr>
            <a:endParaRPr lang="fr-FR" sz="1867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Enquête réalisée par l’Université Gustave Eiffel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>
              <a:defRPr/>
            </a:pPr>
            <a:r>
              <a:rPr lang="fr-FR" sz="1867" b="1" dirty="0"/>
              <a:t>1000 observations par an </a:t>
            </a:r>
            <a:r>
              <a:rPr lang="fr-FR" sz="1867" dirty="0"/>
              <a:t>depuis 2016</a:t>
            </a:r>
          </a:p>
          <a:p>
            <a:pPr lvl="2">
              <a:defRPr/>
            </a:pPr>
            <a:endParaRPr lang="fr-FR" sz="1467" b="1" dirty="0"/>
          </a:p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Complémentarité avec les autres enquêtes</a:t>
            </a:r>
            <a:endParaRPr lang="fr-FR" dirty="0"/>
          </a:p>
          <a:p>
            <a:pPr lvl="1">
              <a:defRPr/>
            </a:pPr>
            <a:r>
              <a:rPr lang="fr-FR" sz="1867" b="1" dirty="0"/>
              <a:t>SITRAM</a:t>
            </a:r>
            <a:r>
              <a:rPr lang="fr-FR" sz="1867" dirty="0"/>
              <a:t>: mouvements, chargement et productivité des véhicules</a:t>
            </a:r>
          </a:p>
          <a:p>
            <a:pPr lvl="1">
              <a:defRPr/>
            </a:pPr>
            <a:r>
              <a:rPr lang="fr-FR" sz="1867" b="1" dirty="0"/>
              <a:t>Douanes</a:t>
            </a:r>
            <a:r>
              <a:rPr lang="fr-FR" sz="1867" dirty="0"/>
              <a:t>: flux monétaires internationaux</a:t>
            </a:r>
          </a:p>
          <a:p>
            <a:pPr lvl="1">
              <a:defRPr/>
            </a:pPr>
            <a:r>
              <a:rPr lang="fr-FR" sz="1867" b="1" dirty="0"/>
              <a:t>CNR</a:t>
            </a:r>
            <a:r>
              <a:rPr lang="fr-FR" sz="1867" dirty="0"/>
              <a:t>: structure des coûts routiers</a:t>
            </a:r>
          </a:p>
          <a:p>
            <a:pPr lvl="1">
              <a:defRPr/>
            </a:pPr>
            <a:r>
              <a:rPr lang="fr-FR" sz="1867" dirty="0"/>
              <a:t>Etc.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13EEBD64-6A92-4B6D-BD5D-E4ECBE09F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6396" y="1418059"/>
            <a:ext cx="6348408" cy="44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8F6-90AA-4D16-BE72-B6FA45D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9338093" cy="930986"/>
          </a:xfrm>
        </p:spPr>
        <p:txBody>
          <a:bodyPr>
            <a:normAutofit/>
          </a:bodyPr>
          <a:lstStyle/>
          <a:p>
            <a:r>
              <a:rPr lang="fr-FR" dirty="0"/>
              <a:t>Distribution des tailles d’envoi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DF03A-19CE-4CC3-A148-6EFBC6E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2565-62AC-421D-8719-2BA684F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6909-5364-4946-BC5E-152F8D4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166A29-62D1-4273-AEDC-2ECBAB779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448"/>
            <a:ext cx="7428946" cy="464859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0D73AC9-E041-4CA5-A8BA-F1A24C4F6FE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17990" y="1261448"/>
            <a:ext cx="4574010" cy="496318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5000" lnSpcReduction="20000"/>
          </a:bodyPr>
          <a:lstStyle/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Données regroupées en 6 macro-catégories</a:t>
            </a:r>
            <a:endParaRPr lang="fr-FR" dirty="0"/>
          </a:p>
          <a:p>
            <a:pPr lvl="1">
              <a:defRPr/>
            </a:pPr>
            <a:r>
              <a:rPr lang="fr-FR" sz="1867" dirty="0"/>
              <a:t>Sur la base des NST</a:t>
            </a:r>
            <a:endParaRPr lang="fr-FR" sz="1867" b="1" dirty="0"/>
          </a:p>
          <a:p>
            <a:pPr lvl="1">
              <a:defRPr/>
            </a:pPr>
            <a:r>
              <a:rPr lang="fr-FR" sz="1867" b="1" dirty="0"/>
              <a:t>Grande variabilité intra et intersectorielle des tailles d’envoi, </a:t>
            </a:r>
            <a:r>
              <a:rPr lang="fr-FR" sz="1867" dirty="0"/>
              <a:t>et intertemporelles également</a:t>
            </a:r>
          </a:p>
          <a:p>
            <a:pPr lvl="1">
              <a:defRPr/>
            </a:pPr>
            <a:endParaRPr lang="fr-FR" sz="1867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4472C4"/>
                </a:solidFill>
              </a:rPr>
              <a:t>Grandes tendances</a:t>
            </a:r>
            <a:endParaRPr lang="fr-FR" dirty="0"/>
          </a:p>
          <a:p>
            <a:pPr lvl="1">
              <a:defRPr/>
            </a:pPr>
            <a:r>
              <a:rPr lang="fr-FR" sz="1867" b="1" dirty="0"/>
              <a:t>Prépondérance des petits envois dans la plupart des secteurs</a:t>
            </a:r>
          </a:p>
          <a:p>
            <a:pPr lvl="1">
              <a:defRPr/>
            </a:pPr>
            <a:r>
              <a:rPr lang="fr-FR" sz="1867" dirty="0"/>
              <a:t>Des envois très petits pour les produits à haute VA, ou pouvant être plus lourds dans l’agro-alimentaire ou la construction</a:t>
            </a:r>
          </a:p>
          <a:p>
            <a:pPr>
              <a:defRPr/>
            </a:pPr>
            <a:endParaRPr lang="fr-FR" sz="2267" dirty="0"/>
          </a:p>
          <a:p>
            <a:pPr marL="0" indent="0">
              <a:buNone/>
              <a:defRPr/>
            </a:pPr>
            <a:r>
              <a:rPr lang="fr-FR" sz="2267" i="1" dirty="0">
                <a:solidFill>
                  <a:srgbClr val="C00000"/>
                </a:solidFill>
              </a:rPr>
              <a:t>Travail en cours de réalisation (les pondérations doivent être affinées, </a:t>
            </a:r>
            <a:r>
              <a:rPr lang="fr-FR" sz="2267" i="1" u="sng" dirty="0">
                <a:solidFill>
                  <a:srgbClr val="C00000"/>
                </a:solidFill>
              </a:rPr>
              <a:t>les résultats ne sont pas définitifs</a:t>
            </a:r>
            <a:r>
              <a:rPr lang="fr-FR" sz="2267" i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207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8F6-90AA-4D16-BE72-B6FA45D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8163187" cy="930986"/>
          </a:xfrm>
        </p:spPr>
        <p:txBody>
          <a:bodyPr>
            <a:noAutofit/>
          </a:bodyPr>
          <a:lstStyle/>
          <a:p>
            <a:r>
              <a:rPr lang="fr-FR" sz="3200" dirty="0"/>
              <a:t>Une autre représentation de la géographie des flux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DF03A-19CE-4CC3-A148-6EFBC6E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2565-62AC-421D-8719-2BA684F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6909-5364-4946-BC5E-152F8D4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0D73AC9-E041-4CA5-A8BA-F1A24C4F6FE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940180" y="1210238"/>
            <a:ext cx="4114800" cy="49995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0000"/>
          </a:bodyPr>
          <a:lstStyle/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Grande </a:t>
            </a:r>
            <a:r>
              <a:rPr lang="fr-FR" b="1" dirty="0">
                <a:solidFill>
                  <a:schemeClr val="accent1"/>
                </a:solidFill>
              </a:rPr>
              <a:t>hétérogénéité </a:t>
            </a:r>
            <a:r>
              <a:rPr lang="fr-FR" dirty="0">
                <a:solidFill>
                  <a:schemeClr val="accent1"/>
                </a:solidFill>
              </a:rPr>
              <a:t>des envois</a:t>
            </a:r>
            <a:endParaRPr lang="fr-FR" dirty="0"/>
          </a:p>
          <a:p>
            <a:pPr lvl="1">
              <a:defRPr/>
            </a:pPr>
            <a:r>
              <a:rPr lang="fr-FR" sz="1867" dirty="0"/>
              <a:t>Dans chaque famille cohabitent des envois lourds à courte distance et des envois légers sur toutes les gammes de distance</a:t>
            </a:r>
          </a:p>
          <a:p>
            <a:pPr lvl="1">
              <a:defRPr/>
            </a:pPr>
            <a:endParaRPr lang="fr-FR" sz="1867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4472C4"/>
                </a:solidFill>
              </a:rPr>
              <a:t>Tendances sectorielles</a:t>
            </a:r>
            <a:endParaRPr lang="fr-FR" dirty="0"/>
          </a:p>
          <a:p>
            <a:pPr lvl="1">
              <a:defRPr/>
            </a:pPr>
            <a:r>
              <a:rPr lang="fr-FR" sz="1867" b="1" dirty="0"/>
              <a:t>Courtes distances et envois lourds </a:t>
            </a:r>
            <a:r>
              <a:rPr lang="fr-FR" sz="1867" dirty="0"/>
              <a:t>dans l’agroalimentaire, la construction et une partie des produits industriels et manufacturés</a:t>
            </a:r>
          </a:p>
          <a:p>
            <a:pPr lvl="1">
              <a:defRPr/>
            </a:pPr>
            <a:r>
              <a:rPr lang="fr-FR" sz="1867" b="1" dirty="0"/>
              <a:t>Envois de petites tailles sur de grandes distances</a:t>
            </a:r>
            <a:r>
              <a:rPr lang="fr-FR" sz="1867" dirty="0"/>
              <a:t> nombreux dans les produits industriels et à haute VA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BF618C-C806-4637-A47C-B3030942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1254"/>
          <a:stretch/>
        </p:blipFill>
        <p:spPr>
          <a:xfrm>
            <a:off x="64393" y="1434769"/>
            <a:ext cx="7809979" cy="42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3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8F6-90AA-4D16-BE72-B6FA45D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8163187" cy="930986"/>
          </a:xfrm>
        </p:spPr>
        <p:txBody>
          <a:bodyPr>
            <a:noAutofit/>
          </a:bodyPr>
          <a:lstStyle/>
          <a:p>
            <a:r>
              <a:rPr lang="fr-FR" sz="3200" dirty="0"/>
              <a:t>Gestion de stocks : intermède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DF03A-19CE-4CC3-A148-6EFBC6E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2565-62AC-421D-8719-2BA684F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6909-5364-4946-BC5E-152F8D4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0D73AC9-E041-4CA5-A8BA-F1A24C4F6FE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940180" y="1210238"/>
            <a:ext cx="4114800" cy="49995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0000"/>
          </a:bodyPr>
          <a:lstStyle/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La gestion des stocks répond à une </a:t>
            </a:r>
            <a:r>
              <a:rPr lang="fr-FR" b="1" dirty="0">
                <a:solidFill>
                  <a:schemeClr val="accent1"/>
                </a:solidFill>
              </a:rPr>
              <a:t>double logique</a:t>
            </a:r>
            <a:r>
              <a:rPr lang="fr-FR" dirty="0">
                <a:solidFill>
                  <a:schemeClr val="accent1"/>
                </a:solidFill>
              </a:rPr>
              <a:t> :</a:t>
            </a:r>
            <a:endParaRPr lang="fr-FR" dirty="0"/>
          </a:p>
          <a:p>
            <a:pPr lvl="1">
              <a:defRPr/>
            </a:pPr>
            <a:r>
              <a:rPr lang="fr-FR" sz="1867" dirty="0"/>
              <a:t>Eviter les </a:t>
            </a:r>
            <a:r>
              <a:rPr lang="fr-FR" sz="1867" b="1" dirty="0"/>
              <a:t>stocks excessifs</a:t>
            </a:r>
          </a:p>
          <a:p>
            <a:pPr lvl="2">
              <a:defRPr/>
            </a:pPr>
            <a:r>
              <a:rPr lang="fr-FR" sz="1467" dirty="0"/>
              <a:t>Pour limiter les coûts d’entreposage et d’immobilisation</a:t>
            </a:r>
          </a:p>
          <a:p>
            <a:pPr lvl="2">
              <a:defRPr/>
            </a:pPr>
            <a:r>
              <a:rPr lang="fr-FR" sz="1467" dirty="0"/>
              <a:t>Et pour conserver l’agilité de la chaîne logistique en environnement incertain</a:t>
            </a:r>
          </a:p>
          <a:p>
            <a:pPr lvl="1">
              <a:defRPr/>
            </a:pPr>
            <a:r>
              <a:rPr lang="fr-FR" sz="1867" dirty="0"/>
              <a:t>Et éviter les </a:t>
            </a:r>
            <a:r>
              <a:rPr lang="fr-FR" sz="1867" b="1" dirty="0"/>
              <a:t>ruptures</a:t>
            </a:r>
          </a:p>
          <a:p>
            <a:pPr lvl="2">
              <a:defRPr/>
            </a:pPr>
            <a:r>
              <a:rPr lang="fr-FR" sz="1467" dirty="0"/>
              <a:t>Causes de désorganisation</a:t>
            </a:r>
          </a:p>
          <a:p>
            <a:pPr lvl="2">
              <a:defRPr/>
            </a:pPr>
            <a:r>
              <a:rPr lang="fr-FR" sz="1467" dirty="0"/>
              <a:t>Ou d’insatisfaction client</a:t>
            </a:r>
          </a:p>
          <a:p>
            <a:pPr lvl="1">
              <a:defRPr/>
            </a:pPr>
            <a:r>
              <a:rPr lang="fr-FR" sz="1867" dirty="0"/>
              <a:t>Une dimension majeure de la </a:t>
            </a:r>
            <a:r>
              <a:rPr lang="fr-FR" sz="1867" b="1" dirty="0"/>
              <a:t>performance logistique</a:t>
            </a:r>
            <a:endParaRPr lang="fr-FR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</a:rPr>
              <a:t>Etat de la </a:t>
            </a:r>
            <a:r>
              <a:rPr lang="fr-FR" sz="2400" b="1" dirty="0">
                <a:solidFill>
                  <a:schemeClr val="accent1"/>
                </a:solidFill>
              </a:rPr>
              <a:t>performance logistique des </a:t>
            </a:r>
            <a:r>
              <a:rPr lang="fr-FR" sz="2400" b="1" dirty="0" err="1">
                <a:solidFill>
                  <a:schemeClr val="accent1"/>
                </a:solidFill>
              </a:rPr>
              <a:t>supply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chains</a:t>
            </a:r>
            <a:r>
              <a:rPr lang="fr-FR" sz="2400" b="1" dirty="0">
                <a:solidFill>
                  <a:schemeClr val="accent1"/>
                </a:solidFill>
              </a:rPr>
              <a:t> en France</a:t>
            </a:r>
            <a:r>
              <a:rPr lang="fr-FR" sz="2400" dirty="0">
                <a:solidFill>
                  <a:schemeClr val="accent1"/>
                </a:solidFill>
              </a:rPr>
              <a:t>?</a:t>
            </a:r>
            <a:endParaRPr lang="fr-FR" sz="2400" dirty="0"/>
          </a:p>
          <a:p>
            <a:pPr>
              <a:defRPr/>
            </a:pPr>
            <a:endParaRPr lang="fr-FR" sz="2267" dirty="0"/>
          </a:p>
          <a:p>
            <a:pPr>
              <a:defRPr/>
            </a:pPr>
            <a:endParaRPr lang="fr-FR" sz="2267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5F0540-7BD0-49AB-BACC-22135AEF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0" y="2114000"/>
            <a:ext cx="7785348" cy="31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1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8F6-90AA-4D16-BE72-B6FA45D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8163187" cy="930986"/>
          </a:xfrm>
        </p:spPr>
        <p:txBody>
          <a:bodyPr>
            <a:noAutofit/>
          </a:bodyPr>
          <a:lstStyle/>
          <a:p>
            <a:r>
              <a:rPr lang="fr-FR" sz="3200" dirty="0"/>
              <a:t>Niveaux d’inventaire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DF03A-19CE-4CC3-A148-6EFBC6E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2565-62AC-421D-8719-2BA684F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6909-5364-4946-BC5E-152F8D4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0D73AC9-E041-4CA5-A8BA-F1A24C4F6FE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550092" y="1210238"/>
            <a:ext cx="4504888" cy="49995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5000" lnSpcReduction="20000"/>
          </a:bodyPr>
          <a:lstStyle/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La distribution des niveaux d’inventaire</a:t>
            </a:r>
            <a:endParaRPr lang="fr-FR" dirty="0"/>
          </a:p>
          <a:p>
            <a:pPr lvl="1">
              <a:defRPr/>
            </a:pPr>
            <a:r>
              <a:rPr lang="fr-FR" sz="1867" b="1" dirty="0"/>
              <a:t>Montre des niveaux globalement faibles, </a:t>
            </a:r>
            <a:r>
              <a:rPr lang="fr-FR" sz="1867" dirty="0"/>
              <a:t>pour tous les secteurs</a:t>
            </a:r>
          </a:p>
          <a:p>
            <a:pPr lvl="1">
              <a:defRPr/>
            </a:pPr>
            <a:r>
              <a:rPr lang="fr-FR" sz="1867" dirty="0"/>
              <a:t>Quelques jours en valeur médiane</a:t>
            </a:r>
          </a:p>
          <a:p>
            <a:pPr lvl="1">
              <a:defRPr/>
            </a:pPr>
            <a:r>
              <a:rPr lang="fr-FR" sz="1867" dirty="0"/>
              <a:t>Légèrement plus élevés pour la construction</a:t>
            </a:r>
            <a:endParaRPr lang="fr-FR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</a:rPr>
              <a:t>Des variations majeures dans les années 2020 et 2021 (Covid19 et ses suites)</a:t>
            </a:r>
          </a:p>
          <a:p>
            <a:pPr lvl="1">
              <a:defRPr/>
            </a:pPr>
            <a:r>
              <a:rPr lang="fr-FR" sz="2000" b="1" dirty="0"/>
              <a:t>La grande dispersion des niveaux de stock est cohérente avec la désorganisation profonde des chaînes logistiques</a:t>
            </a:r>
          </a:p>
          <a:p>
            <a:pPr lvl="1">
              <a:defRPr/>
            </a:pPr>
            <a:r>
              <a:rPr lang="fr-FR" sz="2000" dirty="0"/>
              <a:t>On ne retrouve pas de niveaux identiques en 2022 et 2023</a:t>
            </a:r>
          </a:p>
          <a:p>
            <a:pPr marL="0" indent="0">
              <a:buNone/>
              <a:defRPr/>
            </a:pPr>
            <a:endParaRPr lang="fr-FR" sz="2400" dirty="0"/>
          </a:p>
          <a:p>
            <a:pPr marL="0" indent="0">
              <a:buNone/>
              <a:defRPr/>
            </a:pPr>
            <a:r>
              <a:rPr lang="fr-FR" sz="2400" i="1" dirty="0">
                <a:solidFill>
                  <a:srgbClr val="C00000"/>
                </a:solidFill>
              </a:rPr>
              <a:t>Ici aussi, valeurs non finalisées, travail en cours sur la pondération</a:t>
            </a:r>
          </a:p>
          <a:p>
            <a:pPr lvl="1">
              <a:defRPr/>
            </a:pPr>
            <a:endParaRPr lang="fr-FR" sz="2000" dirty="0"/>
          </a:p>
          <a:p>
            <a:pPr>
              <a:defRPr/>
            </a:pPr>
            <a:endParaRPr lang="fr-FR" sz="2267" dirty="0"/>
          </a:p>
          <a:p>
            <a:pPr>
              <a:defRPr/>
            </a:pPr>
            <a:endParaRPr lang="fr-FR" sz="2267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7FF070-00E2-4EDA-90CB-BAB09C2AE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" y="1241949"/>
            <a:ext cx="7357778" cy="48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8F6-90AA-4D16-BE72-B6FA45D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8163187" cy="930986"/>
          </a:xfrm>
        </p:spPr>
        <p:txBody>
          <a:bodyPr>
            <a:noAutofit/>
          </a:bodyPr>
          <a:lstStyle/>
          <a:p>
            <a:r>
              <a:rPr lang="fr-FR" sz="3200" dirty="0"/>
              <a:t>Occurrences de ruptures de stock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DF03A-19CE-4CC3-A148-6EFBC6E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2565-62AC-421D-8719-2BA684F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6909-5364-4946-BC5E-152F8D4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0D73AC9-E041-4CA5-A8BA-F1A24C4F6FE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550092" y="1210238"/>
            <a:ext cx="4504888" cy="49995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/>
          </a:bodyPr>
          <a:lstStyle/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</a:rPr>
              <a:t>Les proportions de </a:t>
            </a:r>
            <a:r>
              <a:rPr lang="fr-FR" sz="2400" b="1" dirty="0">
                <a:solidFill>
                  <a:schemeClr val="accent1"/>
                </a:solidFill>
              </a:rPr>
              <a:t>rupture de stock</a:t>
            </a:r>
            <a:r>
              <a:rPr lang="fr-FR" sz="2400" dirty="0">
                <a:solidFill>
                  <a:schemeClr val="accent1"/>
                </a:solidFill>
              </a:rPr>
              <a:t> ont évolué très favorablement depuis la crise Covid</a:t>
            </a:r>
          </a:p>
          <a:p>
            <a:pPr lvl="1">
              <a:defRPr/>
            </a:pPr>
            <a:r>
              <a:rPr lang="fr-FR" sz="2000" b="1" dirty="0"/>
              <a:t>Les niveaux atteints en 2020 étaient très élevés</a:t>
            </a:r>
          </a:p>
          <a:p>
            <a:pPr lvl="1">
              <a:defRPr/>
            </a:pPr>
            <a:r>
              <a:rPr lang="fr-FR" sz="2000" b="1" dirty="0"/>
              <a:t>La désorganisation n’était pas totalement résorbée en 2021</a:t>
            </a:r>
          </a:p>
          <a:p>
            <a:pPr lvl="1">
              <a:defRPr/>
            </a:pPr>
            <a:r>
              <a:rPr lang="fr-FR" sz="2000" dirty="0"/>
              <a:t>Le chaînes logistiques ont atteint un niveau de fiabilité excellent statistiquement en 2022 et 2023</a:t>
            </a:r>
            <a:endParaRPr lang="fr-FR" sz="2400" dirty="0"/>
          </a:p>
          <a:p>
            <a:pPr marL="0" indent="0">
              <a:buNone/>
              <a:defRPr/>
            </a:pPr>
            <a:endParaRPr lang="fr-FR" sz="2400" dirty="0"/>
          </a:p>
          <a:p>
            <a:pPr marL="0" indent="0">
              <a:buNone/>
              <a:defRPr/>
            </a:pPr>
            <a:r>
              <a:rPr lang="fr-FR" sz="2400" i="1" dirty="0">
                <a:solidFill>
                  <a:srgbClr val="C00000"/>
                </a:solidFill>
              </a:rPr>
              <a:t>Ici aussi, valeurs non finalisées, travail en cours sur la pondération</a:t>
            </a:r>
          </a:p>
          <a:p>
            <a:pPr lvl="1">
              <a:defRPr/>
            </a:pPr>
            <a:endParaRPr lang="fr-FR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fr-FR" sz="2267" dirty="0"/>
          </a:p>
          <a:p>
            <a:pPr>
              <a:defRPr/>
            </a:pPr>
            <a:endParaRPr lang="fr-FR" sz="2267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1B5087C-6268-4E08-89F2-8DB23676F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075"/>
            <a:ext cx="7396119" cy="42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8F6-90AA-4D16-BE72-B6FA45D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8163187" cy="930986"/>
          </a:xfrm>
        </p:spPr>
        <p:txBody>
          <a:bodyPr>
            <a:noAutofit/>
          </a:bodyPr>
          <a:lstStyle/>
          <a:p>
            <a:r>
              <a:rPr lang="fr-FR" sz="3200" dirty="0"/>
              <a:t>Interprétation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DF03A-19CE-4CC3-A148-6EFBC6E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2565-62AC-421D-8719-2BA684F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6909-5364-4946-BC5E-152F8D4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9332E0F-E6D5-4237-8908-9DB26FD9B66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35532" y="1072997"/>
            <a:ext cx="4728420" cy="515959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lnSpcReduction="10000"/>
          </a:bodyPr>
          <a:lstStyle/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En fonctionnement « normal » (ou nominal)</a:t>
            </a:r>
            <a:endParaRPr lang="fr-FR" dirty="0"/>
          </a:p>
          <a:p>
            <a:pPr lvl="1">
              <a:defRPr/>
            </a:pPr>
            <a:r>
              <a:rPr lang="fr-FR" sz="1867" b="1" dirty="0"/>
              <a:t>Il faut choisir</a:t>
            </a:r>
            <a:r>
              <a:rPr lang="fr-FR" sz="1867" dirty="0"/>
              <a:t> entre niveau de stock et rupture de stock</a:t>
            </a:r>
          </a:p>
          <a:p>
            <a:pPr lvl="1">
              <a:defRPr/>
            </a:pPr>
            <a:r>
              <a:rPr lang="fr-FR" sz="1867" dirty="0"/>
              <a:t>Statistiquement, les deux devraient être </a:t>
            </a:r>
            <a:r>
              <a:rPr lang="fr-FR" sz="1867" b="1" dirty="0"/>
              <a:t>négativement corrélés</a:t>
            </a:r>
            <a:endParaRPr lang="fr-FR" sz="1467" b="1" dirty="0"/>
          </a:p>
          <a:p>
            <a:pPr lvl="1">
              <a:defRPr/>
            </a:pPr>
            <a:endParaRPr lang="fr-FR" sz="1867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Pour réduire les deux à la fois, il faut travailler sur l’agilité de la chaîne logistique</a:t>
            </a:r>
            <a:endParaRPr lang="fr-FR" dirty="0"/>
          </a:p>
          <a:p>
            <a:pPr lvl="1">
              <a:defRPr/>
            </a:pPr>
            <a:r>
              <a:rPr lang="fr-FR" sz="1867" dirty="0"/>
              <a:t>Meilleures prévisions</a:t>
            </a:r>
          </a:p>
          <a:p>
            <a:pPr lvl="1">
              <a:defRPr/>
            </a:pPr>
            <a:r>
              <a:rPr lang="fr-FR" sz="1867" dirty="0"/>
              <a:t>Process plus réactifs</a:t>
            </a:r>
          </a:p>
          <a:p>
            <a:pPr lvl="1">
              <a:defRPr/>
            </a:pPr>
            <a:r>
              <a:rPr lang="fr-FR" sz="1867" b="1" dirty="0"/>
              <a:t>Transport plus fin et plus rapide…</a:t>
            </a:r>
            <a:endParaRPr lang="fr-FR" sz="1867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9C6EABC-FE78-4E43-8A27-48D5E708C411}"/>
              </a:ext>
            </a:extLst>
          </p:cNvPr>
          <p:cNvSpPr txBox="1">
            <a:spLocks/>
          </p:cNvSpPr>
          <p:nvPr/>
        </p:nvSpPr>
        <p:spPr bwMode="auto">
          <a:xfrm>
            <a:off x="6180049" y="1072997"/>
            <a:ext cx="4728420" cy="5159597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Pendant le Covid, puis après</a:t>
            </a:r>
            <a:endParaRPr lang="fr-FR" sz="1867" b="1" dirty="0"/>
          </a:p>
          <a:p>
            <a:pPr lvl="1">
              <a:defRPr/>
            </a:pPr>
            <a:r>
              <a:rPr lang="fr-FR" sz="1867" dirty="0"/>
              <a:t>Pendant la crise, les flux sont interrompus, les process bloqués et les prévisions faussées, </a:t>
            </a:r>
            <a:r>
              <a:rPr lang="fr-FR" sz="1867" b="1" dirty="0"/>
              <a:t>tous les indicateurs se dégradent</a:t>
            </a:r>
            <a:endParaRPr lang="fr-FR" sz="1867" dirty="0"/>
          </a:p>
          <a:p>
            <a:pPr lvl="1">
              <a:defRPr/>
            </a:pPr>
            <a:r>
              <a:rPr lang="fr-FR" sz="1867" dirty="0"/>
              <a:t>Ensuite on entre en </a:t>
            </a:r>
            <a:r>
              <a:rPr lang="fr-FR" sz="1867" b="1" dirty="0"/>
              <a:t>« </a:t>
            </a:r>
            <a:r>
              <a:rPr lang="fr-FR" sz="1867" b="1" dirty="0" err="1"/>
              <a:t>recovery</a:t>
            </a:r>
            <a:r>
              <a:rPr lang="fr-FR" sz="1867" b="1" dirty="0"/>
              <a:t> », tous les indicateurs s’améliorent en même temps</a:t>
            </a:r>
            <a:endParaRPr lang="fr-FR" sz="1467" b="1" dirty="0"/>
          </a:p>
          <a:p>
            <a:pPr lvl="1">
              <a:defRPr/>
            </a:pPr>
            <a:endParaRPr lang="fr-FR" sz="1867" b="1" dirty="0"/>
          </a:p>
          <a:p>
            <a:pPr>
              <a:defRPr/>
            </a:pPr>
            <a:r>
              <a:rPr lang="fr-FR" dirty="0">
                <a:solidFill>
                  <a:srgbClr val="4472C4"/>
                </a:solidFill>
              </a:rPr>
              <a:t>Actuellement, les chaînes logistiques ont retrouvé une performance (apparemment) excellente</a:t>
            </a:r>
          </a:p>
          <a:p>
            <a:pPr lvl="1">
              <a:defRPr/>
            </a:pPr>
            <a:r>
              <a:rPr lang="fr-FR" sz="1800" dirty="0"/>
              <a:t>On a convergence à la baisse des indicateurs de stock </a:t>
            </a:r>
            <a:r>
              <a:rPr lang="fr-FR" sz="1800" b="1" dirty="0"/>
              <a:t>et </a:t>
            </a:r>
            <a:r>
              <a:rPr lang="fr-FR" sz="1800" dirty="0"/>
              <a:t>des ruptures de stock</a:t>
            </a:r>
          </a:p>
          <a:p>
            <a:pPr lvl="1">
              <a:defRPr/>
            </a:pPr>
            <a:r>
              <a:rPr lang="fr-FR" sz="1800" dirty="0"/>
              <a:t>Mais quelle conclusion en tirer: est-on mieux armés pour la prochaine crise?</a:t>
            </a:r>
            <a:endParaRPr lang="fr-FR" dirty="0">
              <a:solidFill>
                <a:srgbClr val="4472C4"/>
              </a:solidFill>
            </a:endParaRPr>
          </a:p>
          <a:p>
            <a:pPr lvl="1">
              <a:defRPr/>
            </a:pPr>
            <a:endParaRPr lang="fr-FR" sz="1467" dirty="0"/>
          </a:p>
        </p:txBody>
      </p:sp>
    </p:spTree>
    <p:extLst>
      <p:ext uri="{BB962C8B-B14F-4D97-AF65-F5344CB8AC3E}">
        <p14:creationId xmlns:p14="http://schemas.microsoft.com/office/powerpoint/2010/main" val="59104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8F6-90AA-4D16-BE72-B6FA45D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8163187" cy="930986"/>
          </a:xfrm>
        </p:spPr>
        <p:txBody>
          <a:bodyPr>
            <a:noAutofit/>
          </a:bodyPr>
          <a:lstStyle/>
          <a:p>
            <a:r>
              <a:rPr lang="fr-FR" sz="3200" dirty="0"/>
              <a:t>Complément: où sont les stocks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DF03A-19CE-4CC3-A148-6EFBC6E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2565-62AC-421D-8719-2BA684FA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Observation des chaînes logistiques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6909-5364-4946-BC5E-152F8D4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9CB6-09FF-4A36-B78E-81BC6443054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9C6EABC-FE78-4E43-8A27-48D5E708C411}"/>
              </a:ext>
            </a:extLst>
          </p:cNvPr>
          <p:cNvSpPr txBox="1">
            <a:spLocks/>
          </p:cNvSpPr>
          <p:nvPr/>
        </p:nvSpPr>
        <p:spPr bwMode="auto">
          <a:xfrm>
            <a:off x="6180049" y="1072997"/>
            <a:ext cx="4728420" cy="5159597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Les stocks les plus « rapides » dans les grandes agglomérations</a:t>
            </a:r>
          </a:p>
          <a:p>
            <a:pPr>
              <a:defRPr/>
            </a:pPr>
            <a:endParaRPr lang="fr-FR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accent1"/>
                </a:solidFill>
              </a:rPr>
              <a:t>Plusieurs causes possibles</a:t>
            </a:r>
          </a:p>
          <a:p>
            <a:pPr lvl="1">
              <a:defRPr/>
            </a:pPr>
            <a:r>
              <a:rPr lang="fr-FR" dirty="0"/>
              <a:t>Les stocks plus proches de leurs marchés finaux tournent plus vite… (effet structure)</a:t>
            </a:r>
          </a:p>
          <a:p>
            <a:pPr lvl="1">
              <a:defRPr/>
            </a:pPr>
            <a:r>
              <a:rPr lang="fr-FR" dirty="0"/>
              <a:t>Les stocks tournent plus vite là où le foncier est plus cher (effet coût)</a:t>
            </a:r>
            <a:endParaRPr lang="fr-FR" sz="1467" b="1" dirty="0"/>
          </a:p>
          <a:p>
            <a:pPr marL="0" indent="0">
              <a:buNone/>
              <a:defRPr/>
            </a:pPr>
            <a:endParaRPr lang="fr-FR" sz="2267" b="1" dirty="0"/>
          </a:p>
          <a:p>
            <a:pPr>
              <a:defRPr/>
            </a:pPr>
            <a:r>
              <a:rPr lang="fr-FR" dirty="0">
                <a:solidFill>
                  <a:srgbClr val="4472C4"/>
                </a:solidFill>
              </a:rPr>
              <a:t>Ce qui interpelle :</a:t>
            </a:r>
          </a:p>
          <a:p>
            <a:pPr lvl="1">
              <a:defRPr/>
            </a:pPr>
            <a:r>
              <a:rPr lang="fr-FR" dirty="0"/>
              <a:t>Du point de vue transport (pour massifier, il faut « laisser le stock se former »</a:t>
            </a:r>
          </a:p>
          <a:p>
            <a:pPr lvl="1">
              <a:defRPr/>
            </a:pPr>
            <a:r>
              <a:rPr lang="fr-FR" dirty="0"/>
              <a:t>Du point de vue robustesse : un stock plus rapide se vide plus vite quand tout est bloqué</a:t>
            </a:r>
            <a:endParaRPr lang="fr-FR" sz="2000" b="1" dirty="0"/>
          </a:p>
          <a:p>
            <a:pPr lvl="1">
              <a:defRPr/>
            </a:pPr>
            <a:endParaRPr lang="fr-FR" sz="1467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E21E66-0526-43FB-93FE-BE5695BF3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2" y="1109855"/>
            <a:ext cx="5067650" cy="50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5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846</Words>
  <Application>Microsoft Office PowerPoint</Application>
  <PresentationFormat>Grand écran</PresentationFormat>
  <Paragraphs>127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Ebrima</vt:lpstr>
      <vt:lpstr>Thème Office</vt:lpstr>
      <vt:lpstr>Observation des chaînes logistiques les enquêtes chargeur</vt:lpstr>
      <vt:lpstr>Principe d’une enquête « chargeur »</vt:lpstr>
      <vt:lpstr>Distribution des tailles d’envoi</vt:lpstr>
      <vt:lpstr>Une autre représentation de la géographie des flux</vt:lpstr>
      <vt:lpstr>Gestion de stocks : intermède</vt:lpstr>
      <vt:lpstr>Niveaux d’inventaire</vt:lpstr>
      <vt:lpstr>Occurrences de ruptures de stock</vt:lpstr>
      <vt:lpstr>Interprétation</vt:lpstr>
      <vt:lpstr>Complément: où sont les stocks 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Rendu DAAS</dc:title>
  <dc:creator>KONING Martin</dc:creator>
  <cp:lastModifiedBy>KONING Martin</cp:lastModifiedBy>
  <cp:revision>121</cp:revision>
  <dcterms:created xsi:type="dcterms:W3CDTF">2024-11-04T11:04:09Z</dcterms:created>
  <dcterms:modified xsi:type="dcterms:W3CDTF">2026-03-23T08:16:33Z</dcterms:modified>
</cp:coreProperties>
</file>