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9"/>
  </p:notesMasterIdLst>
  <p:handoutMasterIdLst>
    <p:handoutMasterId r:id="rId40"/>
  </p:handoutMasterIdLst>
  <p:sldIdLst>
    <p:sldId id="256" r:id="rId2"/>
    <p:sldId id="271" r:id="rId3"/>
    <p:sldId id="276" r:id="rId4"/>
    <p:sldId id="274" r:id="rId5"/>
    <p:sldId id="275" r:id="rId6"/>
    <p:sldId id="278" r:id="rId7"/>
    <p:sldId id="257" r:id="rId8"/>
    <p:sldId id="284" r:id="rId9"/>
    <p:sldId id="285" r:id="rId10"/>
    <p:sldId id="286" r:id="rId11"/>
    <p:sldId id="277" r:id="rId12"/>
    <p:sldId id="279" r:id="rId13"/>
    <p:sldId id="280" r:id="rId14"/>
    <p:sldId id="281" r:id="rId15"/>
    <p:sldId id="282" r:id="rId16"/>
    <p:sldId id="283" r:id="rId17"/>
    <p:sldId id="287" r:id="rId18"/>
    <p:sldId id="289" r:id="rId19"/>
    <p:sldId id="288"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21" autoAdjust="0"/>
  </p:normalViewPr>
  <p:slideViewPr>
    <p:cSldViewPr snapToGrid="0">
      <p:cViewPr varScale="1">
        <p:scale>
          <a:sx n="60" d="100"/>
          <a:sy n="60" d="100"/>
        </p:scale>
        <p:origin x="1140" y="72"/>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660BEB-9971-C6EA-D4AE-3B18896BCE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387BDEE-D95B-D91E-3151-0BB72F445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E974B4-1F1C-4B8B-B377-79A5B4D4707F}" type="datetimeFigureOut">
              <a:rPr lang="fr-FR" smtClean="0"/>
              <a:t>10/09/2024</a:t>
            </a:fld>
            <a:endParaRPr lang="fr-FR"/>
          </a:p>
        </p:txBody>
      </p:sp>
      <p:sp>
        <p:nvSpPr>
          <p:cNvPr id="4" name="Espace réservé du pied de page 3">
            <a:extLst>
              <a:ext uri="{FF2B5EF4-FFF2-40B4-BE49-F238E27FC236}">
                <a16:creationId xmlns:a16="http://schemas.microsoft.com/office/drawing/2014/main" id="{B07C9A20-64CD-4360-5B5D-F0F21AB2D6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39711BD-BDFF-6DB0-7AD0-90996D4F08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C66664-04FA-4AF1-BCAA-535EA5C2253B}" type="slidenum">
              <a:rPr lang="fr-FR" smtClean="0"/>
              <a:t>‹N°›</a:t>
            </a:fld>
            <a:endParaRPr lang="fr-FR"/>
          </a:p>
        </p:txBody>
      </p:sp>
    </p:spTree>
    <p:extLst>
      <p:ext uri="{BB962C8B-B14F-4D97-AF65-F5344CB8AC3E}">
        <p14:creationId xmlns:p14="http://schemas.microsoft.com/office/powerpoint/2010/main" val="583933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A48EE-E667-45EA-8ADB-F4DE3860C0FF}" type="datetimeFigureOut">
              <a:rPr lang="fr-FR" smtClean="0"/>
              <a:t>10/09/2024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E7407-4B3A-46D1-B66B-87A3B9F6DA78}" type="slidenum">
              <a:rPr lang="fr-FR" smtClean="0"/>
              <a:t>‹N°›</a:t>
            </a:fld>
            <a:endParaRPr lang="fr-FR"/>
          </a:p>
        </p:txBody>
      </p:sp>
    </p:spTree>
    <p:extLst>
      <p:ext uri="{BB962C8B-B14F-4D97-AF65-F5344CB8AC3E}">
        <p14:creationId xmlns:p14="http://schemas.microsoft.com/office/powerpoint/2010/main" val="100118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Postdoc depuis maintenant 1 an à SPLOTT – il est temps de vous présenter certains résultats de mes travaux</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1</a:t>
            </a:fld>
            <a:endParaRPr lang="fr-FR"/>
          </a:p>
        </p:txBody>
      </p:sp>
    </p:spTree>
    <p:extLst>
      <p:ext uri="{BB962C8B-B14F-4D97-AF65-F5344CB8AC3E}">
        <p14:creationId xmlns:p14="http://schemas.microsoft.com/office/powerpoint/2010/main" val="3743971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Petites entreprises qui ne produisent qu’une cinquantaine ou centaine de véhicules par an</a:t>
            </a:r>
          </a:p>
          <a:p>
            <a:r>
              <a:rPr lang="fr-FR" dirty="0"/>
              <a:t>Seul l’opérateur qui a 30 triporteurs réalise toute sa maintenance</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22</a:t>
            </a:fld>
            <a:endParaRPr lang="fr-FR"/>
          </a:p>
        </p:txBody>
      </p:sp>
    </p:spTree>
    <p:extLst>
      <p:ext uri="{BB962C8B-B14F-4D97-AF65-F5344CB8AC3E}">
        <p14:creationId xmlns:p14="http://schemas.microsoft.com/office/powerpoint/2010/main" val="665458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présenté ce résultat dans un article en cours de relecture+++++++++++++++++++++++++++++++++++++++++</a:t>
            </a:r>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26</a:t>
            </a:fld>
            <a:endParaRPr lang="fr-FR"/>
          </a:p>
        </p:txBody>
      </p:sp>
    </p:spTree>
    <p:extLst>
      <p:ext uri="{BB962C8B-B14F-4D97-AF65-F5344CB8AC3E}">
        <p14:creationId xmlns:p14="http://schemas.microsoft.com/office/powerpoint/2010/main" val="644230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casque c’est parce que film américain</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29</a:t>
            </a:fld>
            <a:endParaRPr lang="fr-FR"/>
          </a:p>
        </p:txBody>
      </p:sp>
    </p:spTree>
    <p:extLst>
      <p:ext uri="{BB962C8B-B14F-4D97-AF65-F5344CB8AC3E}">
        <p14:creationId xmlns:p14="http://schemas.microsoft.com/office/powerpoint/2010/main" val="232899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Avec les triporteurs et les vélos-cargo </a:t>
            </a:r>
            <a:r>
              <a:rPr lang="fr-FR" dirty="0" err="1"/>
              <a:t>biporteurs</a:t>
            </a:r>
            <a:r>
              <a:rPr lang="fr-FR" dirty="0"/>
              <a:t> on a des sensations différentes</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33</a:t>
            </a:fld>
            <a:endParaRPr lang="fr-FR"/>
          </a:p>
        </p:txBody>
      </p:sp>
    </p:spTree>
    <p:extLst>
      <p:ext uri="{BB962C8B-B14F-4D97-AF65-F5344CB8AC3E}">
        <p14:creationId xmlns:p14="http://schemas.microsoft.com/office/powerpoint/2010/main" val="378463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36</a:t>
            </a:fld>
            <a:endParaRPr lang="fr-FR"/>
          </a:p>
        </p:txBody>
      </p:sp>
    </p:spTree>
    <p:extLst>
      <p:ext uri="{BB962C8B-B14F-4D97-AF65-F5344CB8AC3E}">
        <p14:creationId xmlns:p14="http://schemas.microsoft.com/office/powerpoint/2010/main" val="214240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D’où vient l’idée de véhicules intermédiaires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taille des véhicules augmente énormément, que ce soit pour le transport de personnes ou de marchandises</a:t>
            </a:r>
          </a:p>
          <a:p>
            <a:endParaRPr lang="fr-FR" dirty="0"/>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4</a:t>
            </a:fld>
            <a:endParaRPr lang="fr-FR"/>
          </a:p>
        </p:txBody>
      </p:sp>
    </p:spTree>
    <p:extLst>
      <p:ext uri="{BB962C8B-B14F-4D97-AF65-F5344CB8AC3E}">
        <p14:creationId xmlns:p14="http://schemas.microsoft.com/office/powerpoint/2010/main" val="93253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voiture est </a:t>
            </a:r>
            <a:r>
              <a:rPr lang="fr-FR" b="1" dirty="0"/>
              <a:t>100 fois plus lourde et 1000 fois plus puissante</a:t>
            </a:r>
            <a:r>
              <a:rPr lang="fr-FR" dirty="0"/>
              <a:t> qu’un vélo</a:t>
            </a:r>
          </a:p>
          <a:p>
            <a:r>
              <a:rPr lang="fr-FR" dirty="0"/>
              <a:t>Pourtant ces deux véhicules transportent généralement 1 personne</a:t>
            </a:r>
          </a:p>
          <a:p>
            <a:endParaRPr lang="fr-FR" dirty="0"/>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5</a:t>
            </a:fld>
            <a:endParaRPr lang="fr-FR"/>
          </a:p>
        </p:txBody>
      </p:sp>
    </p:spTree>
    <p:extLst>
      <p:ext uri="{BB962C8B-B14F-4D97-AF65-F5344CB8AC3E}">
        <p14:creationId xmlns:p14="http://schemas.microsoft.com/office/powerpoint/2010/main" val="113809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voiture est </a:t>
            </a:r>
            <a:r>
              <a:rPr lang="fr-FR" b="1" dirty="0"/>
              <a:t>100 fois plus lourde et 1000 fois plus puissante</a:t>
            </a:r>
            <a:r>
              <a:rPr lang="fr-FR" dirty="0"/>
              <a:t> qu’un vélo</a:t>
            </a:r>
          </a:p>
          <a:p>
            <a:r>
              <a:rPr lang="fr-FR" dirty="0"/>
              <a:t>Pourtant ces deux véhicules transportent généralement 1 personne</a:t>
            </a:r>
          </a:p>
          <a:p>
            <a:endParaRPr lang="fr-FR" dirty="0"/>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6</a:t>
            </a:fld>
            <a:endParaRPr lang="fr-FR"/>
          </a:p>
        </p:txBody>
      </p:sp>
    </p:spTree>
    <p:extLst>
      <p:ext uri="{BB962C8B-B14F-4D97-AF65-F5344CB8AC3E}">
        <p14:creationId xmlns:p14="http://schemas.microsoft.com/office/powerpoint/2010/main" val="383626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véhicules étudiés : Petits </a:t>
            </a:r>
            <a:r>
              <a:rPr lang="fr-FR" dirty="0" err="1"/>
              <a:t>pick-ups</a:t>
            </a:r>
            <a:r>
              <a:rPr lang="fr-FR" dirty="0"/>
              <a:t> dits « </a:t>
            </a:r>
            <a:r>
              <a:rPr lang="fr-FR" dirty="0" err="1"/>
              <a:t>Hondas</a:t>
            </a:r>
            <a:r>
              <a:rPr lang="fr-FR" dirty="0"/>
              <a:t> » à Casablanca, Maroc / Vélos-cargos pour transport de grand volume à Lyon</a:t>
            </a:r>
          </a:p>
          <a:p>
            <a:r>
              <a:rPr lang="fr-FR" dirty="0"/>
              <a:t>Etude du lien entre le travail de livraison et ces véhicules au format atypique</a:t>
            </a:r>
          </a:p>
          <a:p>
            <a:r>
              <a:rPr lang="fr-FR" dirty="0"/>
              <a:t>Aujourd’hui je fais vous parler de la partie française de cette étude</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7</a:t>
            </a:fld>
            <a:endParaRPr lang="fr-FR"/>
          </a:p>
        </p:txBody>
      </p:sp>
    </p:spTree>
    <p:extLst>
      <p:ext uri="{BB962C8B-B14F-4D97-AF65-F5344CB8AC3E}">
        <p14:creationId xmlns:p14="http://schemas.microsoft.com/office/powerpoint/2010/main" val="103474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 entreprises à la flotte très diverse, un rôle différent des vélos à grand volume pour chacune d’entre elles (on reviendra sur les modèles plus tard)</a:t>
            </a:r>
          </a:p>
          <a:p>
            <a:r>
              <a:rPr lang="fr-FR" dirty="0"/>
              <a:t>Pour chacune visite de l’entrepôt, discussion sur les véhicules, entretien avec le/la manager, entretiens + courts avec certains livreurs/ses</a:t>
            </a:r>
          </a:p>
          <a:p>
            <a:r>
              <a:rPr lang="fr-FR" dirty="0"/>
              <a:t>+ échange avec un loueur de matériel cyclo-logistique et avec un responsable du programme Colis </a:t>
            </a:r>
            <a:r>
              <a:rPr lang="fr-FR" dirty="0" err="1"/>
              <a:t>activ</a:t>
            </a:r>
            <a:r>
              <a:rPr lang="fr-FR" dirty="0"/>
              <a:t>, participation au forum lyonnais de la cyclo-logistique</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10</a:t>
            </a:fld>
            <a:endParaRPr lang="fr-FR"/>
          </a:p>
        </p:txBody>
      </p:sp>
    </p:spTree>
    <p:extLst>
      <p:ext uri="{BB962C8B-B14F-4D97-AF65-F5344CB8AC3E}">
        <p14:creationId xmlns:p14="http://schemas.microsoft.com/office/powerpoint/2010/main" val="358561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 côté des opérateurs de cyclo-logistique</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16</a:t>
            </a:fld>
            <a:endParaRPr lang="fr-FR"/>
          </a:p>
        </p:txBody>
      </p:sp>
    </p:spTree>
    <p:extLst>
      <p:ext uri="{BB962C8B-B14F-4D97-AF65-F5344CB8AC3E}">
        <p14:creationId xmlns:p14="http://schemas.microsoft.com/office/powerpoint/2010/main" val="209052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présenté ce premier résultat aux RFTM cette année</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19</a:t>
            </a:fld>
            <a:endParaRPr lang="fr-FR"/>
          </a:p>
        </p:txBody>
      </p:sp>
    </p:spTree>
    <p:extLst>
      <p:ext uri="{BB962C8B-B14F-4D97-AF65-F5344CB8AC3E}">
        <p14:creationId xmlns:p14="http://schemas.microsoft.com/office/powerpoint/2010/main" val="121842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Certaines entreprises de vente de vélos-cargos font de grandes réductions aux opérateurs qui comportent leur propre service d’entretien</a:t>
            </a:r>
          </a:p>
        </p:txBody>
      </p:sp>
      <p:sp>
        <p:nvSpPr>
          <p:cNvPr id="4" name="Espace réservé du numéro de diapositive 3"/>
          <p:cNvSpPr>
            <a:spLocks noGrp="1"/>
          </p:cNvSpPr>
          <p:nvPr>
            <p:ph type="sldNum" sz="quarter" idx="5"/>
          </p:nvPr>
        </p:nvSpPr>
        <p:spPr/>
        <p:txBody>
          <a:bodyPr/>
          <a:lstStyle/>
          <a:p>
            <a:fld id="{A34E7407-4B3A-46D1-B66B-87A3B9F6DA78}" type="slidenum">
              <a:rPr lang="fr-FR" smtClean="0"/>
              <a:t>21</a:t>
            </a:fld>
            <a:endParaRPr lang="fr-FR"/>
          </a:p>
        </p:txBody>
      </p:sp>
    </p:spTree>
    <p:extLst>
      <p:ext uri="{BB962C8B-B14F-4D97-AF65-F5344CB8AC3E}">
        <p14:creationId xmlns:p14="http://schemas.microsoft.com/office/powerpoint/2010/main" val="338787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Espace réservé de la date 6">
            <a:extLst>
              <a:ext uri="{FF2B5EF4-FFF2-40B4-BE49-F238E27FC236}">
                <a16:creationId xmlns:a16="http://schemas.microsoft.com/office/drawing/2014/main" id="{C445EF12-537E-802D-1B9C-85AF27B6D40F}"/>
              </a:ext>
            </a:extLst>
          </p:cNvPr>
          <p:cNvSpPr>
            <a:spLocks noGrp="1"/>
          </p:cNvSpPr>
          <p:nvPr>
            <p:ph type="dt" sz="half" idx="10"/>
          </p:nvPr>
        </p:nvSpPr>
        <p:spPr/>
        <p:txBody>
          <a:bodyPr/>
          <a:lstStyle/>
          <a:p>
            <a:fld id="{D9C251F9-E916-4D67-BFF0-7B3D3D153313}" type="datetime1">
              <a:rPr lang="fr-FR" smtClean="0"/>
              <a:t>10/09/2024</a:t>
            </a:fld>
            <a:endParaRPr lang="fr-FR" dirty="0"/>
          </a:p>
        </p:txBody>
      </p:sp>
      <p:sp>
        <p:nvSpPr>
          <p:cNvPr id="8" name="Espace réservé du pied de page 7">
            <a:extLst>
              <a:ext uri="{FF2B5EF4-FFF2-40B4-BE49-F238E27FC236}">
                <a16:creationId xmlns:a16="http://schemas.microsoft.com/office/drawing/2014/main" id="{F8C48DCB-7832-389E-2CD0-4825AB8A400C}"/>
              </a:ext>
            </a:extLst>
          </p:cNvPr>
          <p:cNvSpPr>
            <a:spLocks noGrp="1"/>
          </p:cNvSpPr>
          <p:nvPr>
            <p:ph type="ftr" sz="quarter" idx="11"/>
          </p:nvPr>
        </p:nvSpPr>
        <p:spPr/>
        <p:txBody>
          <a:bodyPr/>
          <a:lstStyle/>
          <a:p>
            <a:r>
              <a:rPr lang="fr-FR"/>
              <a:t>Séminaire SPLOTT - octobre 2023</a:t>
            </a:r>
          </a:p>
        </p:txBody>
      </p:sp>
      <p:sp>
        <p:nvSpPr>
          <p:cNvPr id="9" name="Espace réservé du numéro de diapositive 8">
            <a:extLst>
              <a:ext uri="{FF2B5EF4-FFF2-40B4-BE49-F238E27FC236}">
                <a16:creationId xmlns:a16="http://schemas.microsoft.com/office/drawing/2014/main" id="{D063F4E2-B491-01F5-ED36-AD1B1840833B}"/>
              </a:ext>
            </a:extLst>
          </p:cNvPr>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196323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6559F9-76D5-423A-A5E8-C93F0276D3F4}" type="datetime1">
              <a:rPr lang="fr-FR" smtClean="0"/>
              <a:t>10/09/2024</a:t>
            </a:fld>
            <a:endParaRPr lang="fr-FR"/>
          </a:p>
        </p:txBody>
      </p:sp>
      <p:sp>
        <p:nvSpPr>
          <p:cNvPr id="5" name="Footer Placeholder 4"/>
          <p:cNvSpPr>
            <a:spLocks noGrp="1"/>
          </p:cNvSpPr>
          <p:nvPr>
            <p:ph type="ftr" sz="quarter" idx="11"/>
          </p:nvPr>
        </p:nvSpPr>
        <p:spPr/>
        <p:txBody>
          <a:bodyPr/>
          <a:lstStyle/>
          <a:p>
            <a:r>
              <a:rPr lang="fr-FR"/>
              <a:t>Séminaire SPLOTT - octobre 2023</a:t>
            </a:r>
          </a:p>
        </p:txBody>
      </p:sp>
      <p:sp>
        <p:nvSpPr>
          <p:cNvPr id="6" name="Slide Number Placeholder 5"/>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5955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C4F9A00-B940-4B0E-860D-65A15F701F4E}" type="datetime1">
              <a:rPr lang="fr-FR" smtClean="0"/>
              <a:t>10/09/2024</a:t>
            </a:fld>
            <a:endParaRPr lang="fr-FR"/>
          </a:p>
        </p:txBody>
      </p:sp>
      <p:sp>
        <p:nvSpPr>
          <p:cNvPr id="5" name="Footer Placeholder 4"/>
          <p:cNvSpPr>
            <a:spLocks noGrp="1"/>
          </p:cNvSpPr>
          <p:nvPr>
            <p:ph type="ftr" sz="quarter" idx="11"/>
          </p:nvPr>
        </p:nvSpPr>
        <p:spPr/>
        <p:txBody>
          <a:bodyPr/>
          <a:lstStyle/>
          <a:p>
            <a:r>
              <a:rPr lang="fr-FR"/>
              <a:t>Séminaire SPLOTT - octobre 2023</a:t>
            </a:r>
          </a:p>
        </p:txBody>
      </p:sp>
      <p:sp>
        <p:nvSpPr>
          <p:cNvPr id="6" name="Slide Number Placeholder 5"/>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90418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838200" y="1847849"/>
            <a:ext cx="10515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BBB48A2-6B9C-461D-A5ED-ABE6152E0AEC}" type="datetime1">
              <a:rPr lang="fr-FR" smtClean="0"/>
              <a:t>10/09/2024</a:t>
            </a:fld>
            <a:endParaRPr lang="fr-FR"/>
          </a:p>
        </p:txBody>
      </p:sp>
      <p:sp>
        <p:nvSpPr>
          <p:cNvPr id="5" name="Footer Placeholder 4"/>
          <p:cNvSpPr>
            <a:spLocks noGrp="1"/>
          </p:cNvSpPr>
          <p:nvPr>
            <p:ph type="ftr" sz="quarter" idx="11"/>
          </p:nvPr>
        </p:nvSpPr>
        <p:spPr/>
        <p:txBody>
          <a:bodyPr/>
          <a:lstStyle/>
          <a:p>
            <a:r>
              <a:rPr lang="fr-FR" dirty="0"/>
              <a:t>Séminaire SPLOTT - septembre 2024</a:t>
            </a:r>
          </a:p>
        </p:txBody>
      </p:sp>
      <p:sp>
        <p:nvSpPr>
          <p:cNvPr id="6" name="Slide Number Placeholder 5"/>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61834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8DEBE90-8999-4C5F-A1D3-DB9DF8F84359}" type="datetime1">
              <a:rPr lang="fr-FR" smtClean="0"/>
              <a:t>10/09/2024</a:t>
            </a:fld>
            <a:endParaRPr lang="fr-FR"/>
          </a:p>
        </p:txBody>
      </p:sp>
      <p:sp>
        <p:nvSpPr>
          <p:cNvPr id="5" name="Footer Placeholder 4"/>
          <p:cNvSpPr>
            <a:spLocks noGrp="1"/>
          </p:cNvSpPr>
          <p:nvPr>
            <p:ph type="ftr" sz="quarter" idx="11"/>
          </p:nvPr>
        </p:nvSpPr>
        <p:spPr/>
        <p:txBody>
          <a:bodyPr/>
          <a:lstStyle/>
          <a:p>
            <a:r>
              <a:rPr lang="fr-FR"/>
              <a:t>Séminaire SPLOTT - octobre 2023</a:t>
            </a:r>
          </a:p>
        </p:txBody>
      </p:sp>
      <p:sp>
        <p:nvSpPr>
          <p:cNvPr id="6" name="Slide Number Placeholder 5"/>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135680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F553DEF-9FE2-4004-A5CE-2B2F0B96F41B}" type="datetime1">
              <a:rPr lang="fr-FR" smtClean="0"/>
              <a:t>10/09/2024</a:t>
            </a:fld>
            <a:endParaRPr lang="fr-FR"/>
          </a:p>
        </p:txBody>
      </p:sp>
      <p:sp>
        <p:nvSpPr>
          <p:cNvPr id="6" name="Footer Placeholder 5"/>
          <p:cNvSpPr>
            <a:spLocks noGrp="1"/>
          </p:cNvSpPr>
          <p:nvPr>
            <p:ph type="ftr" sz="quarter" idx="11"/>
          </p:nvPr>
        </p:nvSpPr>
        <p:spPr/>
        <p:txBody>
          <a:bodyPr/>
          <a:lstStyle/>
          <a:p>
            <a:r>
              <a:rPr lang="fr-FR"/>
              <a:t>Séminaire SPLOTT - octobre 2023</a:t>
            </a:r>
          </a:p>
        </p:txBody>
      </p:sp>
      <p:sp>
        <p:nvSpPr>
          <p:cNvPr id="7" name="Slide Number Placeholder 6"/>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3878812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D0E62FB-8092-47F1-9AB2-8112E07C14D6}" type="datetime1">
              <a:rPr lang="fr-FR" smtClean="0"/>
              <a:t>10/09/2024</a:t>
            </a:fld>
            <a:endParaRPr lang="fr-FR"/>
          </a:p>
        </p:txBody>
      </p:sp>
      <p:sp>
        <p:nvSpPr>
          <p:cNvPr id="8" name="Footer Placeholder 7"/>
          <p:cNvSpPr>
            <a:spLocks noGrp="1"/>
          </p:cNvSpPr>
          <p:nvPr>
            <p:ph type="ftr" sz="quarter" idx="11"/>
          </p:nvPr>
        </p:nvSpPr>
        <p:spPr/>
        <p:txBody>
          <a:bodyPr/>
          <a:lstStyle/>
          <a:p>
            <a:r>
              <a:rPr lang="fr-FR"/>
              <a:t>Séminaire SPLOTT - octobre 2023</a:t>
            </a:r>
          </a:p>
        </p:txBody>
      </p:sp>
      <p:sp>
        <p:nvSpPr>
          <p:cNvPr id="9" name="Slide Number Placeholder 8"/>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343963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17ABDF3-9F09-4422-9E0A-41E3219B7212}" type="datetime1">
              <a:rPr lang="fr-FR" smtClean="0"/>
              <a:t>10/09/2024</a:t>
            </a:fld>
            <a:endParaRPr lang="fr-FR"/>
          </a:p>
        </p:txBody>
      </p:sp>
      <p:sp>
        <p:nvSpPr>
          <p:cNvPr id="4" name="Footer Placeholder 3"/>
          <p:cNvSpPr>
            <a:spLocks noGrp="1"/>
          </p:cNvSpPr>
          <p:nvPr>
            <p:ph type="ftr" sz="quarter" idx="11"/>
          </p:nvPr>
        </p:nvSpPr>
        <p:spPr/>
        <p:txBody>
          <a:bodyPr/>
          <a:lstStyle/>
          <a:p>
            <a:r>
              <a:rPr lang="fr-FR"/>
              <a:t>Séminaire SPLOTT - octobre 2023</a:t>
            </a:r>
          </a:p>
        </p:txBody>
      </p:sp>
      <p:sp>
        <p:nvSpPr>
          <p:cNvPr id="5" name="Slide Number Placeholder 4"/>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311943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8A346-3B96-4340-8AA0-050BA82BAB94}" type="datetime1">
              <a:rPr lang="fr-FR" smtClean="0"/>
              <a:t>10/09/2024</a:t>
            </a:fld>
            <a:endParaRPr lang="fr-FR"/>
          </a:p>
        </p:txBody>
      </p:sp>
      <p:sp>
        <p:nvSpPr>
          <p:cNvPr id="3" name="Footer Placeholder 2"/>
          <p:cNvSpPr>
            <a:spLocks noGrp="1"/>
          </p:cNvSpPr>
          <p:nvPr>
            <p:ph type="ftr" sz="quarter" idx="11"/>
          </p:nvPr>
        </p:nvSpPr>
        <p:spPr/>
        <p:txBody>
          <a:bodyPr/>
          <a:lstStyle/>
          <a:p>
            <a:r>
              <a:rPr lang="fr-FR"/>
              <a:t>Séminaire SPLOTT - octobre 2023</a:t>
            </a:r>
          </a:p>
        </p:txBody>
      </p:sp>
      <p:sp>
        <p:nvSpPr>
          <p:cNvPr id="4" name="Slide Number Placeholder 3"/>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373179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C47983-CDF7-4EE1-B1DC-6881850A66F6}" type="datetime1">
              <a:rPr lang="fr-FR" smtClean="0"/>
              <a:t>10/09/2024</a:t>
            </a:fld>
            <a:endParaRPr lang="fr-FR"/>
          </a:p>
        </p:txBody>
      </p:sp>
      <p:sp>
        <p:nvSpPr>
          <p:cNvPr id="6" name="Footer Placeholder 5"/>
          <p:cNvSpPr>
            <a:spLocks noGrp="1"/>
          </p:cNvSpPr>
          <p:nvPr>
            <p:ph type="ftr" sz="quarter" idx="11"/>
          </p:nvPr>
        </p:nvSpPr>
        <p:spPr/>
        <p:txBody>
          <a:bodyPr/>
          <a:lstStyle/>
          <a:p>
            <a:r>
              <a:rPr lang="fr-FR"/>
              <a:t>Séminaire SPLOTT - octobre 2023</a:t>
            </a:r>
          </a:p>
        </p:txBody>
      </p:sp>
      <p:sp>
        <p:nvSpPr>
          <p:cNvPr id="7" name="Slide Number Placeholder 6"/>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213123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D5E7C1D-BE1B-4E3F-91F9-D5534C34F281}" type="datetime1">
              <a:rPr lang="fr-FR" smtClean="0"/>
              <a:t>10/09/2024</a:t>
            </a:fld>
            <a:endParaRPr lang="fr-FR"/>
          </a:p>
        </p:txBody>
      </p:sp>
      <p:sp>
        <p:nvSpPr>
          <p:cNvPr id="6" name="Footer Placeholder 5"/>
          <p:cNvSpPr>
            <a:spLocks noGrp="1"/>
          </p:cNvSpPr>
          <p:nvPr>
            <p:ph type="ftr" sz="quarter" idx="11"/>
          </p:nvPr>
        </p:nvSpPr>
        <p:spPr/>
        <p:txBody>
          <a:bodyPr/>
          <a:lstStyle/>
          <a:p>
            <a:r>
              <a:rPr lang="fr-FR"/>
              <a:t>Séminaire SPLOTT - octobre 2023</a:t>
            </a:r>
          </a:p>
        </p:txBody>
      </p:sp>
      <p:sp>
        <p:nvSpPr>
          <p:cNvPr id="7" name="Slide Number Placeholder 6"/>
          <p:cNvSpPr>
            <a:spLocks noGrp="1"/>
          </p:cNvSpPr>
          <p:nvPr>
            <p:ph type="sldNum" sz="quarter" idx="12"/>
          </p:nvPr>
        </p:nvSpPr>
        <p:spPr/>
        <p:txBody>
          <a:bodyPr/>
          <a:lstStyle/>
          <a:p>
            <a:fld id="{6E9384D2-7A64-477A-BAF9-8041816572A9}" type="slidenum">
              <a:rPr lang="fr-FR" smtClean="0"/>
              <a:t>‹N°›</a:t>
            </a:fld>
            <a:endParaRPr lang="fr-FR"/>
          </a:p>
        </p:txBody>
      </p:sp>
    </p:spTree>
    <p:extLst>
      <p:ext uri="{BB962C8B-B14F-4D97-AF65-F5344CB8AC3E}">
        <p14:creationId xmlns:p14="http://schemas.microsoft.com/office/powerpoint/2010/main" val="119993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68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BC491-2A91-4F3E-9091-40D906808447}" type="datetime1">
              <a:rPr lang="fr-FR" smtClean="0"/>
              <a:t>10/09/2024</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Séminaire SPLOTT - octobre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384D2-7A64-477A-BAF9-8041816572A9}" type="slidenum">
              <a:rPr lang="fr-FR" smtClean="0"/>
              <a:t>‹N°›</a:t>
            </a:fld>
            <a:endParaRPr lang="fr-FR"/>
          </a:p>
        </p:txBody>
      </p:sp>
    </p:spTree>
    <p:extLst>
      <p:ext uri="{BB962C8B-B14F-4D97-AF65-F5344CB8AC3E}">
        <p14:creationId xmlns:p14="http://schemas.microsoft.com/office/powerpoint/2010/main" val="275165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834755-2CE2-8B9C-8AEF-5B7F38CF8854}"/>
              </a:ext>
            </a:extLst>
          </p:cNvPr>
          <p:cNvSpPr>
            <a:spLocks noGrp="1"/>
          </p:cNvSpPr>
          <p:nvPr>
            <p:ph type="ctrTitle"/>
          </p:nvPr>
        </p:nvSpPr>
        <p:spPr>
          <a:xfrm>
            <a:off x="1524000" y="1875061"/>
            <a:ext cx="9144000" cy="2321878"/>
          </a:xfrm>
        </p:spPr>
        <p:txBody>
          <a:bodyPr>
            <a:normAutofit fontScale="90000"/>
          </a:bodyPr>
          <a:lstStyle/>
          <a:p>
            <a:r>
              <a:rPr lang="fr-FR" dirty="0"/>
              <a:t>Triporteurs et remorques : nouveaux objets et nouvelles pratiques du dernier kilomètre</a:t>
            </a:r>
          </a:p>
        </p:txBody>
      </p:sp>
      <p:sp>
        <p:nvSpPr>
          <p:cNvPr id="3" name="Sous-titre 2">
            <a:extLst>
              <a:ext uri="{FF2B5EF4-FFF2-40B4-BE49-F238E27FC236}">
                <a16:creationId xmlns:a16="http://schemas.microsoft.com/office/drawing/2014/main" id="{FADAA6A6-1245-B917-4145-1C5311B9187B}"/>
              </a:ext>
            </a:extLst>
          </p:cNvPr>
          <p:cNvSpPr>
            <a:spLocks noGrp="1"/>
          </p:cNvSpPr>
          <p:nvPr>
            <p:ph type="subTitle" idx="1"/>
          </p:nvPr>
        </p:nvSpPr>
        <p:spPr>
          <a:xfrm>
            <a:off x="4141821" y="4196939"/>
            <a:ext cx="7309306" cy="1655762"/>
          </a:xfrm>
        </p:spPr>
        <p:txBody>
          <a:bodyPr>
            <a:normAutofit lnSpcReduction="10000"/>
          </a:bodyPr>
          <a:lstStyle/>
          <a:p>
            <a:pPr algn="r"/>
            <a:r>
              <a:rPr lang="fr-FR" dirty="0">
                <a:latin typeface="+mj-lt"/>
              </a:rPr>
              <a:t>Margot Abord de Chatillon </a:t>
            </a:r>
          </a:p>
          <a:p>
            <a:pPr algn="r"/>
            <a:r>
              <a:rPr lang="fr-FR" dirty="0" err="1">
                <a:latin typeface="+mj-lt"/>
              </a:rPr>
              <a:t>Labex</a:t>
            </a:r>
            <a:r>
              <a:rPr lang="fr-FR" dirty="0">
                <a:latin typeface="+mj-lt"/>
              </a:rPr>
              <a:t> Futurs Urbains</a:t>
            </a:r>
          </a:p>
          <a:p>
            <a:pPr algn="r"/>
            <a:r>
              <a:rPr lang="fr-FR" dirty="0">
                <a:latin typeface="+mj-lt"/>
              </a:rPr>
              <a:t>GT Villes et travail </a:t>
            </a:r>
          </a:p>
          <a:p>
            <a:pPr algn="r"/>
            <a:r>
              <a:rPr lang="fr-FR" dirty="0">
                <a:latin typeface="+mj-lt"/>
              </a:rPr>
              <a:t>Laboratoire AME/SPLOTT</a:t>
            </a:r>
          </a:p>
        </p:txBody>
      </p:sp>
      <p:pic>
        <p:nvPicPr>
          <p:cNvPr id="1028" name="Picture 4">
            <a:extLst>
              <a:ext uri="{FF2B5EF4-FFF2-40B4-BE49-F238E27FC236}">
                <a16:creationId xmlns:a16="http://schemas.microsoft.com/office/drawing/2014/main" id="{77680158-0ED5-7E20-4097-72E9A31FE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54" y="139382"/>
            <a:ext cx="1601967" cy="12906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LOTT">
            <a:extLst>
              <a:ext uri="{FF2B5EF4-FFF2-40B4-BE49-F238E27FC236}">
                <a16:creationId xmlns:a16="http://schemas.microsoft.com/office/drawing/2014/main" id="{36FD8B44-3ABB-2565-F977-141FF3111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720" y="305884"/>
            <a:ext cx="3226126" cy="95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7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23EF9C-49AC-11EE-62F1-7D6B49401058}"/>
              </a:ext>
            </a:extLst>
          </p:cNvPr>
          <p:cNvSpPr>
            <a:spLocks noGrp="1"/>
          </p:cNvSpPr>
          <p:nvPr>
            <p:ph type="title"/>
          </p:nvPr>
        </p:nvSpPr>
        <p:spPr/>
        <p:txBody>
          <a:bodyPr/>
          <a:lstStyle/>
          <a:p>
            <a:r>
              <a:rPr lang="fr-FR" dirty="0"/>
              <a:t>Terrains d’étude</a:t>
            </a:r>
          </a:p>
        </p:txBody>
      </p:sp>
      <p:graphicFrame>
        <p:nvGraphicFramePr>
          <p:cNvPr id="6" name="Espace réservé du contenu 5">
            <a:extLst>
              <a:ext uri="{FF2B5EF4-FFF2-40B4-BE49-F238E27FC236}">
                <a16:creationId xmlns:a16="http://schemas.microsoft.com/office/drawing/2014/main" id="{678FF6BA-2F97-E0C3-3802-5F241AEB52D6}"/>
              </a:ext>
            </a:extLst>
          </p:cNvPr>
          <p:cNvGraphicFramePr>
            <a:graphicFrameLocks noGrp="1"/>
          </p:cNvGraphicFramePr>
          <p:nvPr>
            <p:ph idx="1"/>
            <p:extLst>
              <p:ext uri="{D42A27DB-BD31-4B8C-83A1-F6EECF244321}">
                <p14:modId xmlns:p14="http://schemas.microsoft.com/office/powerpoint/2010/main" val="4090844069"/>
              </p:ext>
            </p:extLst>
          </p:nvPr>
        </p:nvGraphicFramePr>
        <p:xfrm>
          <a:off x="838200" y="1690688"/>
          <a:ext cx="10515600" cy="4599608"/>
        </p:xfrm>
        <a:graphic>
          <a:graphicData uri="http://schemas.openxmlformats.org/drawingml/2006/table">
            <a:tbl>
              <a:tblPr firstRow="1" firstCol="1" bandRow="1">
                <a:tableStyleId>{1FECB4D8-DB02-4DC6-A0A2-4F2EBAE1DC90}</a:tableStyleId>
              </a:tblPr>
              <a:tblGrid>
                <a:gridCol w="1803436">
                  <a:extLst>
                    <a:ext uri="{9D8B030D-6E8A-4147-A177-3AD203B41FA5}">
                      <a16:colId xmlns:a16="http://schemas.microsoft.com/office/drawing/2014/main" val="2005585736"/>
                    </a:ext>
                  </a:extLst>
                </a:gridCol>
                <a:gridCol w="1658466">
                  <a:extLst>
                    <a:ext uri="{9D8B030D-6E8A-4147-A177-3AD203B41FA5}">
                      <a16:colId xmlns:a16="http://schemas.microsoft.com/office/drawing/2014/main" val="1896362764"/>
                    </a:ext>
                  </a:extLst>
                </a:gridCol>
                <a:gridCol w="2009876">
                  <a:extLst>
                    <a:ext uri="{9D8B030D-6E8A-4147-A177-3AD203B41FA5}">
                      <a16:colId xmlns:a16="http://schemas.microsoft.com/office/drawing/2014/main" val="4153674110"/>
                    </a:ext>
                  </a:extLst>
                </a:gridCol>
                <a:gridCol w="5043822">
                  <a:extLst>
                    <a:ext uri="{9D8B030D-6E8A-4147-A177-3AD203B41FA5}">
                      <a16:colId xmlns:a16="http://schemas.microsoft.com/office/drawing/2014/main" val="2107050123"/>
                    </a:ext>
                  </a:extLst>
                </a:gridCol>
              </a:tblGrid>
              <a:tr h="1192903">
                <a:tc>
                  <a:txBody>
                    <a:bodyPr/>
                    <a:lstStyle/>
                    <a:p>
                      <a:pPr algn="ctr">
                        <a:lnSpc>
                          <a:spcPct val="107000"/>
                        </a:lnSpc>
                        <a:spcAft>
                          <a:spcPts val="800"/>
                        </a:spcAft>
                      </a:pPr>
                      <a:r>
                        <a:rPr lang="fr-FR" sz="2000" kern="100" dirty="0">
                          <a:effectLst/>
                        </a:rPr>
                        <a:t> </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kern="100" dirty="0">
                          <a:effectLst/>
                        </a:rPr>
                        <a:t>Compte propre/pour autrui</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kern="100" dirty="0">
                          <a:effectLst/>
                        </a:rPr>
                        <a:t>Type de produits majoritairement transportés</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kern="100" dirty="0">
                          <a:effectLst/>
                        </a:rPr>
                        <a:t>Flotte de cycles</a:t>
                      </a:r>
                      <a:endParaRPr lang="fr-FR"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7370440"/>
                  </a:ext>
                </a:extLst>
              </a:tr>
              <a:tr h="589780">
                <a:tc>
                  <a:txBody>
                    <a:bodyPr/>
                    <a:lstStyle/>
                    <a:p>
                      <a:pPr algn="just">
                        <a:lnSpc>
                          <a:spcPct val="107000"/>
                        </a:lnSpc>
                        <a:spcAft>
                          <a:spcPts val="800"/>
                        </a:spcAft>
                      </a:pPr>
                      <a:r>
                        <a:rPr lang="fr-FR" sz="1800" kern="100" dirty="0">
                          <a:effectLst/>
                        </a:rPr>
                        <a:t>Entreprise A</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r-FR" sz="1800" kern="100">
                          <a:effectLst/>
                        </a:rPr>
                        <a:t>Pour autrui</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a:effectLst/>
                        </a:rPr>
                        <a:t>Courses de supermarché</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dirty="0">
                          <a:effectLst/>
                        </a:rPr>
                        <a:t>20 vélos-cargo </a:t>
                      </a:r>
                      <a:r>
                        <a:rPr lang="fr-FR" sz="1800" kern="100" dirty="0" err="1">
                          <a:effectLst/>
                        </a:rPr>
                        <a:t>biporteurs</a:t>
                      </a:r>
                      <a:endParaRPr lang="fr-FR" sz="1800" kern="100" dirty="0">
                        <a:effectLst/>
                      </a:endParaRPr>
                    </a:p>
                    <a:p>
                      <a:pPr>
                        <a:lnSpc>
                          <a:spcPct val="107000"/>
                        </a:lnSpc>
                        <a:spcAft>
                          <a:spcPts val="800"/>
                        </a:spcAft>
                      </a:pPr>
                      <a:r>
                        <a:rPr lang="fr-FR" sz="1800" kern="100" dirty="0">
                          <a:effectLst/>
                        </a:rPr>
                        <a:t>4 attelages avec carrioles motorisées</a:t>
                      </a:r>
                    </a:p>
                    <a:p>
                      <a:pPr>
                        <a:lnSpc>
                          <a:spcPct val="107000"/>
                        </a:lnSpc>
                        <a:spcAft>
                          <a:spcPts val="800"/>
                        </a:spcAft>
                      </a:pPr>
                      <a:r>
                        <a:rPr lang="fr-FR" sz="1800" kern="100" dirty="0">
                          <a:effectLst/>
                        </a:rPr>
                        <a:t>1 triporteur</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7554604"/>
                  </a:ext>
                </a:extLst>
              </a:tr>
              <a:tr h="891341">
                <a:tc>
                  <a:txBody>
                    <a:bodyPr/>
                    <a:lstStyle/>
                    <a:p>
                      <a:pPr algn="just">
                        <a:lnSpc>
                          <a:spcPct val="107000"/>
                        </a:lnSpc>
                        <a:spcAft>
                          <a:spcPts val="800"/>
                        </a:spcAft>
                      </a:pPr>
                      <a:r>
                        <a:rPr lang="fr-FR" sz="1800" kern="100" dirty="0">
                          <a:effectLst/>
                        </a:rPr>
                        <a:t>Entreprise B</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r-FR" sz="1800" kern="100">
                          <a:effectLst/>
                        </a:rPr>
                        <a:t>Pour autrui</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a:effectLst/>
                        </a:rPr>
                        <a:t>E-commerce et B2B</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dirty="0">
                          <a:effectLst/>
                        </a:rPr>
                        <a:t>6 vélos-cargo </a:t>
                      </a:r>
                      <a:r>
                        <a:rPr lang="fr-FR" sz="1800" kern="100" dirty="0" err="1">
                          <a:effectLst/>
                        </a:rPr>
                        <a:t>biporteurs</a:t>
                      </a:r>
                      <a:endParaRPr lang="fr-FR" sz="1800" kern="100" dirty="0">
                        <a:effectLst/>
                      </a:endParaRPr>
                    </a:p>
                    <a:p>
                      <a:pPr>
                        <a:lnSpc>
                          <a:spcPct val="107000"/>
                        </a:lnSpc>
                        <a:spcAft>
                          <a:spcPts val="800"/>
                        </a:spcAft>
                      </a:pPr>
                      <a:r>
                        <a:rPr lang="fr-FR" sz="1800" kern="100" dirty="0">
                          <a:effectLst/>
                        </a:rPr>
                        <a:t>3 remorques (1 motorisée, 2 sans motorisation)</a:t>
                      </a:r>
                    </a:p>
                    <a:p>
                      <a:pPr>
                        <a:lnSpc>
                          <a:spcPct val="107000"/>
                        </a:lnSpc>
                        <a:spcAft>
                          <a:spcPts val="800"/>
                        </a:spcAft>
                      </a:pPr>
                      <a:r>
                        <a:rPr lang="fr-FR" sz="1800" kern="100" dirty="0">
                          <a:effectLst/>
                        </a:rPr>
                        <a:t>5 triporteurs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7802159"/>
                  </a:ext>
                </a:extLst>
              </a:tr>
              <a:tr h="589780">
                <a:tc>
                  <a:txBody>
                    <a:bodyPr/>
                    <a:lstStyle/>
                    <a:p>
                      <a:pPr algn="just">
                        <a:lnSpc>
                          <a:spcPct val="107000"/>
                        </a:lnSpc>
                        <a:spcAft>
                          <a:spcPts val="800"/>
                        </a:spcAft>
                      </a:pPr>
                      <a:r>
                        <a:rPr lang="fr-FR" sz="1800" kern="100" dirty="0">
                          <a:effectLst/>
                        </a:rPr>
                        <a:t>Entreprise C</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r-FR" sz="1800" kern="100">
                          <a:effectLst/>
                        </a:rPr>
                        <a:t>Pour autrui</a:t>
                      </a:r>
                      <a:endParaRPr lang="fr-FR"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dirty="0">
                          <a:effectLst/>
                        </a:rPr>
                        <a:t>E-commerce et B2B</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dirty="0">
                          <a:effectLst/>
                        </a:rPr>
                        <a:t>10 vélos-cargo </a:t>
                      </a:r>
                      <a:r>
                        <a:rPr lang="fr-FR" sz="1800" kern="100" dirty="0" err="1">
                          <a:effectLst/>
                        </a:rPr>
                        <a:t>biporteurs</a:t>
                      </a:r>
                      <a:endParaRPr lang="fr-FR" sz="1800" kern="100" dirty="0">
                        <a:effectLst/>
                      </a:endParaRPr>
                    </a:p>
                    <a:p>
                      <a:pPr>
                        <a:lnSpc>
                          <a:spcPct val="107000"/>
                        </a:lnSpc>
                        <a:spcAft>
                          <a:spcPts val="800"/>
                        </a:spcAft>
                      </a:pPr>
                      <a:r>
                        <a:rPr lang="fr-FR" sz="1800" kern="100" dirty="0">
                          <a:effectLst/>
                        </a:rPr>
                        <a:t>50 triporteurs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599036"/>
                  </a:ext>
                </a:extLst>
              </a:tr>
              <a:tr h="589780">
                <a:tc>
                  <a:txBody>
                    <a:bodyPr/>
                    <a:lstStyle/>
                    <a:p>
                      <a:pPr algn="just">
                        <a:lnSpc>
                          <a:spcPct val="107000"/>
                        </a:lnSpc>
                        <a:spcAft>
                          <a:spcPts val="800"/>
                        </a:spcAft>
                      </a:pPr>
                      <a:r>
                        <a:rPr lang="fr-FR" sz="1800" kern="100" dirty="0">
                          <a:effectLst/>
                        </a:rPr>
                        <a:t>Entreprise D</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r-FR" sz="1800" kern="100" dirty="0">
                          <a:effectLst/>
                        </a:rPr>
                        <a:t>Compte propre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r-FR" sz="1800" kern="100" dirty="0">
                          <a:effectLst/>
                        </a:rPr>
                        <a:t>Livraison de repas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fr-FR" sz="1800" kern="100" dirty="0">
                          <a:effectLst/>
                        </a:rPr>
                        <a:t>7 triporteurs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7139558"/>
                  </a:ext>
                </a:extLst>
              </a:tr>
            </a:tbl>
          </a:graphicData>
        </a:graphic>
      </p:graphicFrame>
      <p:sp>
        <p:nvSpPr>
          <p:cNvPr id="4" name="Espace réservé du pied de page 3">
            <a:extLst>
              <a:ext uri="{FF2B5EF4-FFF2-40B4-BE49-F238E27FC236}">
                <a16:creationId xmlns:a16="http://schemas.microsoft.com/office/drawing/2014/main" id="{A750917B-F5C3-64ED-49B0-FCFADB148F0F}"/>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BEA64C99-AFC8-8830-248B-28D0CAD52F4B}"/>
              </a:ext>
            </a:extLst>
          </p:cNvPr>
          <p:cNvSpPr>
            <a:spLocks noGrp="1"/>
          </p:cNvSpPr>
          <p:nvPr>
            <p:ph type="sldNum" sz="quarter" idx="12"/>
          </p:nvPr>
        </p:nvSpPr>
        <p:spPr/>
        <p:txBody>
          <a:bodyPr/>
          <a:lstStyle/>
          <a:p>
            <a:fld id="{6E9384D2-7A64-477A-BAF9-8041816572A9}" type="slidenum">
              <a:rPr lang="fr-FR" smtClean="0"/>
              <a:t>10</a:t>
            </a:fld>
            <a:endParaRPr lang="fr-FR"/>
          </a:p>
        </p:txBody>
      </p:sp>
    </p:spTree>
    <p:extLst>
      <p:ext uri="{BB962C8B-B14F-4D97-AF65-F5344CB8AC3E}">
        <p14:creationId xmlns:p14="http://schemas.microsoft.com/office/powerpoint/2010/main" val="391621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11</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722470" y="243068"/>
            <a:ext cx="7207171" cy="2118168"/>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Cyclo-logistique – la course vers de plus grands volumes</a:t>
            </a:r>
          </a:p>
        </p:txBody>
      </p:sp>
    </p:spTree>
    <p:extLst>
      <p:ext uri="{BB962C8B-B14F-4D97-AF65-F5344CB8AC3E}">
        <p14:creationId xmlns:p14="http://schemas.microsoft.com/office/powerpoint/2010/main" val="1018758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04FAE-B949-6970-0A85-2787953657CA}"/>
              </a:ext>
            </a:extLst>
          </p:cNvPr>
          <p:cNvSpPr>
            <a:spLocks noGrp="1"/>
          </p:cNvSpPr>
          <p:nvPr>
            <p:ph type="title"/>
          </p:nvPr>
        </p:nvSpPr>
        <p:spPr/>
        <p:txBody>
          <a:bodyPr/>
          <a:lstStyle/>
          <a:p>
            <a:r>
              <a:rPr lang="fr-FR" dirty="0"/>
              <a:t>Vers de plus grands volumes</a:t>
            </a:r>
          </a:p>
        </p:txBody>
      </p:sp>
      <p:sp>
        <p:nvSpPr>
          <p:cNvPr id="4" name="Espace réservé du pied de page 3">
            <a:extLst>
              <a:ext uri="{FF2B5EF4-FFF2-40B4-BE49-F238E27FC236}">
                <a16:creationId xmlns:a16="http://schemas.microsoft.com/office/drawing/2014/main" id="{90103070-299B-6BDA-374C-A085B01F8483}"/>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9843B251-008A-DB10-D8F9-7FF9D7A5974A}"/>
              </a:ext>
            </a:extLst>
          </p:cNvPr>
          <p:cNvSpPr>
            <a:spLocks noGrp="1"/>
          </p:cNvSpPr>
          <p:nvPr>
            <p:ph type="sldNum" sz="quarter" idx="12"/>
          </p:nvPr>
        </p:nvSpPr>
        <p:spPr/>
        <p:txBody>
          <a:bodyPr/>
          <a:lstStyle/>
          <a:p>
            <a:fld id="{6E9384D2-7A64-477A-BAF9-8041816572A9}" type="slidenum">
              <a:rPr lang="fr-FR" smtClean="0"/>
              <a:t>12</a:t>
            </a:fld>
            <a:endParaRPr lang="fr-FR" dirty="0"/>
          </a:p>
        </p:txBody>
      </p:sp>
      <p:pic>
        <p:nvPicPr>
          <p:cNvPr id="6" name="Image 5">
            <a:extLst>
              <a:ext uri="{FF2B5EF4-FFF2-40B4-BE49-F238E27FC236}">
                <a16:creationId xmlns:a16="http://schemas.microsoft.com/office/drawing/2014/main" id="{227D7192-0084-65C2-6713-5F4A3D5A81A9}"/>
              </a:ext>
            </a:extLst>
          </p:cNvPr>
          <p:cNvPicPr>
            <a:picLocks noChangeAspect="1"/>
          </p:cNvPicPr>
          <p:nvPr/>
        </p:nvPicPr>
        <p:blipFill rotWithShape="1">
          <a:blip r:embed="rId2">
            <a:extLst>
              <a:ext uri="{28A0092B-C50C-407E-A947-70E740481C1C}">
                <a14:useLocalDpi xmlns:a14="http://schemas.microsoft.com/office/drawing/2010/main" val="0"/>
              </a:ext>
            </a:extLst>
          </a:blip>
          <a:srcRect l="39186" t="27040" r="18543" b="7013"/>
          <a:stretch/>
        </p:blipFill>
        <p:spPr bwMode="auto">
          <a:xfrm>
            <a:off x="436588" y="1931513"/>
            <a:ext cx="2541270" cy="2145665"/>
          </a:xfrm>
          <a:prstGeom prst="rect">
            <a:avLst/>
          </a:prstGeom>
          <a:noFill/>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41B322D4-AFE8-A837-62F6-3D994C475221}"/>
              </a:ext>
            </a:extLst>
          </p:cNvPr>
          <p:cNvPicPr>
            <a:picLocks noChangeAspect="1"/>
          </p:cNvPicPr>
          <p:nvPr/>
        </p:nvPicPr>
        <p:blipFill rotWithShape="1">
          <a:blip r:embed="rId3">
            <a:extLst>
              <a:ext uri="{28A0092B-C50C-407E-A947-70E740481C1C}">
                <a14:useLocalDpi xmlns:a14="http://schemas.microsoft.com/office/drawing/2010/main" val="0"/>
              </a:ext>
            </a:extLst>
          </a:blip>
          <a:srcRect l="46373" r="15464" b="9710"/>
          <a:stretch/>
        </p:blipFill>
        <p:spPr bwMode="auto">
          <a:xfrm>
            <a:off x="2515457" y="4077178"/>
            <a:ext cx="1668145" cy="2136140"/>
          </a:xfrm>
          <a:prstGeom prst="rect">
            <a:avLst/>
          </a:prstGeom>
          <a:noFill/>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E93EEB04-BA1E-3305-04A8-A11AD3551BB5}"/>
              </a:ext>
            </a:extLst>
          </p:cNvPr>
          <p:cNvSpPr txBox="1"/>
          <p:nvPr/>
        </p:nvSpPr>
        <p:spPr>
          <a:xfrm>
            <a:off x="316787" y="4165603"/>
            <a:ext cx="2198670" cy="1477328"/>
          </a:xfrm>
          <a:prstGeom prst="rect">
            <a:avLst/>
          </a:prstGeom>
          <a:noFill/>
        </p:spPr>
        <p:txBody>
          <a:bodyPr wrap="square" rtlCol="0">
            <a:spAutoFit/>
          </a:bodyPr>
          <a:lstStyle/>
          <a:p>
            <a:r>
              <a:rPr lang="fr-FR" i="1" dirty="0"/>
              <a:t>Vélos pour un usage personnel, transport de personnes (familles) et de courses</a:t>
            </a:r>
          </a:p>
        </p:txBody>
      </p:sp>
      <p:cxnSp>
        <p:nvCxnSpPr>
          <p:cNvPr id="9" name="Connecteur droit avec flèche 8">
            <a:extLst>
              <a:ext uri="{FF2B5EF4-FFF2-40B4-BE49-F238E27FC236}">
                <a16:creationId xmlns:a16="http://schemas.microsoft.com/office/drawing/2014/main" id="{84605DE0-17C7-B2D2-E456-874986F4BF78}"/>
              </a:ext>
            </a:extLst>
          </p:cNvPr>
          <p:cNvCxnSpPr>
            <a:cxnSpLocks/>
          </p:cNvCxnSpPr>
          <p:nvPr/>
        </p:nvCxnSpPr>
        <p:spPr>
          <a:xfrm>
            <a:off x="3203825" y="3622497"/>
            <a:ext cx="17965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Bullitt Cargo - Bicis de carga">
            <a:extLst>
              <a:ext uri="{FF2B5EF4-FFF2-40B4-BE49-F238E27FC236}">
                <a16:creationId xmlns:a16="http://schemas.microsoft.com/office/drawing/2014/main" id="{A4B6F16A-6528-755C-5B55-C38EAE8A9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140" y="1711307"/>
            <a:ext cx="2918347" cy="19394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Jamie's Bullitt Cargo - SBC Cycles">
            <a:extLst>
              <a:ext uri="{FF2B5EF4-FFF2-40B4-BE49-F238E27FC236}">
                <a16:creationId xmlns:a16="http://schemas.microsoft.com/office/drawing/2014/main" id="{55D769AC-CC3B-CF1B-310B-71F557380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919" y="4839392"/>
            <a:ext cx="2708824" cy="180588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B6AD981B-D6B3-6D33-9E90-62B74BA20D10}"/>
              </a:ext>
            </a:extLst>
          </p:cNvPr>
          <p:cNvSpPr txBox="1"/>
          <p:nvPr/>
        </p:nvSpPr>
        <p:spPr>
          <a:xfrm>
            <a:off x="5042541" y="3703938"/>
            <a:ext cx="2836202" cy="1200329"/>
          </a:xfrm>
          <a:prstGeom prst="rect">
            <a:avLst/>
          </a:prstGeom>
          <a:noFill/>
        </p:spPr>
        <p:txBody>
          <a:bodyPr wrap="square" rtlCol="0">
            <a:spAutoFit/>
          </a:bodyPr>
          <a:lstStyle/>
          <a:p>
            <a:r>
              <a:rPr lang="fr-FR" i="1" dirty="0"/>
              <a:t>Vélos-cargo </a:t>
            </a:r>
            <a:r>
              <a:rPr lang="fr-FR" i="1" dirty="0" err="1"/>
              <a:t>biporteurs</a:t>
            </a:r>
            <a:r>
              <a:rPr lang="fr-FR" i="1" dirty="0"/>
              <a:t> pour un usage personnel ou pour le transport de marchandises</a:t>
            </a:r>
          </a:p>
        </p:txBody>
      </p:sp>
      <p:cxnSp>
        <p:nvCxnSpPr>
          <p:cNvPr id="13" name="Connecteur droit avec flèche 12">
            <a:extLst>
              <a:ext uri="{FF2B5EF4-FFF2-40B4-BE49-F238E27FC236}">
                <a16:creationId xmlns:a16="http://schemas.microsoft.com/office/drawing/2014/main" id="{92E7A91B-2C43-ABE4-4462-AED5D4456382}"/>
              </a:ext>
            </a:extLst>
          </p:cNvPr>
          <p:cNvCxnSpPr>
            <a:cxnSpLocks/>
          </p:cNvCxnSpPr>
          <p:nvPr/>
        </p:nvCxnSpPr>
        <p:spPr>
          <a:xfrm>
            <a:off x="6798067" y="3625886"/>
            <a:ext cx="17965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6" descr="Triporteur TRIPS - Fabricant Français de triporteurs électriques">
            <a:extLst>
              <a:ext uri="{FF2B5EF4-FFF2-40B4-BE49-F238E27FC236}">
                <a16:creationId xmlns:a16="http://schemas.microsoft.com/office/drawing/2014/main" id="{68FB62E4-CE44-97E1-5263-C536EBC1F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431" y="768990"/>
            <a:ext cx="3222293" cy="21481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ransporter 250 kg à vélo ? Possible avec cette K-Ryole développée en ...">
            <a:extLst>
              <a:ext uri="{FF2B5EF4-FFF2-40B4-BE49-F238E27FC236}">
                <a16:creationId xmlns:a16="http://schemas.microsoft.com/office/drawing/2014/main" id="{BD4038EE-AA35-2D14-0B82-F9557F3694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0" t="9614" r="7749" b="15136"/>
          <a:stretch/>
        </p:blipFill>
        <p:spPr bwMode="auto">
          <a:xfrm>
            <a:off x="8911835" y="4165603"/>
            <a:ext cx="2905889" cy="153938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A0D73556-9BC2-387C-3205-4E0A46413740}"/>
              </a:ext>
            </a:extLst>
          </p:cNvPr>
          <p:cNvSpPr txBox="1"/>
          <p:nvPr/>
        </p:nvSpPr>
        <p:spPr>
          <a:xfrm>
            <a:off x="9042807" y="3079729"/>
            <a:ext cx="2836202" cy="923330"/>
          </a:xfrm>
          <a:prstGeom prst="rect">
            <a:avLst/>
          </a:prstGeom>
          <a:noFill/>
        </p:spPr>
        <p:txBody>
          <a:bodyPr wrap="square" rtlCol="0">
            <a:spAutoFit/>
          </a:bodyPr>
          <a:lstStyle/>
          <a:p>
            <a:r>
              <a:rPr lang="fr-FR" i="1" dirty="0"/>
              <a:t>Solutions « lourdes » de transport pour de grandes charges</a:t>
            </a:r>
          </a:p>
        </p:txBody>
      </p:sp>
      <p:sp>
        <p:nvSpPr>
          <p:cNvPr id="17" name="Espace réservé du numéro de diapositive 13">
            <a:extLst>
              <a:ext uri="{FF2B5EF4-FFF2-40B4-BE49-F238E27FC236}">
                <a16:creationId xmlns:a16="http://schemas.microsoft.com/office/drawing/2014/main" id="{1A196A10-8780-32B1-FD4E-9D509E655D09}"/>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158DF4-779B-4309-BCA3-5795E2BA06F0}" type="slidenum">
              <a:rPr lang="fr-FR" smtClean="0"/>
              <a:pPr/>
              <a:t>12</a:t>
            </a:fld>
            <a:endParaRPr lang="fr-FR"/>
          </a:p>
        </p:txBody>
      </p:sp>
      <p:sp>
        <p:nvSpPr>
          <p:cNvPr id="18" name="Ellipse 17">
            <a:extLst>
              <a:ext uri="{FF2B5EF4-FFF2-40B4-BE49-F238E27FC236}">
                <a16:creationId xmlns:a16="http://schemas.microsoft.com/office/drawing/2014/main" id="{B3D30902-D3DF-4654-4C69-3FD84967FB01}"/>
              </a:ext>
            </a:extLst>
          </p:cNvPr>
          <p:cNvSpPr/>
          <p:nvPr/>
        </p:nvSpPr>
        <p:spPr>
          <a:xfrm>
            <a:off x="8345926" y="724382"/>
            <a:ext cx="3785389" cy="513916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72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40C07-FD3B-AE9F-D877-C0B82F7984E8}"/>
              </a:ext>
            </a:extLst>
          </p:cNvPr>
          <p:cNvSpPr>
            <a:spLocks noGrp="1"/>
          </p:cNvSpPr>
          <p:nvPr>
            <p:ph type="title"/>
          </p:nvPr>
        </p:nvSpPr>
        <p:spPr/>
        <p:txBody>
          <a:bodyPr/>
          <a:lstStyle/>
          <a:p>
            <a:r>
              <a:rPr lang="fr-FR" dirty="0"/>
              <a:t>Vers de plus grands volumes</a:t>
            </a:r>
          </a:p>
        </p:txBody>
      </p:sp>
      <p:sp>
        <p:nvSpPr>
          <p:cNvPr id="3" name="Espace réservé du contenu 2">
            <a:extLst>
              <a:ext uri="{FF2B5EF4-FFF2-40B4-BE49-F238E27FC236}">
                <a16:creationId xmlns:a16="http://schemas.microsoft.com/office/drawing/2014/main" id="{066913A2-A02A-3581-7DB8-B50E13FFF94F}"/>
              </a:ext>
            </a:extLst>
          </p:cNvPr>
          <p:cNvSpPr>
            <a:spLocks noGrp="1"/>
          </p:cNvSpPr>
          <p:nvPr>
            <p:ph idx="1"/>
          </p:nvPr>
        </p:nvSpPr>
        <p:spPr/>
        <p:txBody>
          <a:bodyPr/>
          <a:lstStyle/>
          <a:p>
            <a:pPr marL="0" indent="0">
              <a:buNone/>
            </a:pPr>
            <a:r>
              <a:rPr lang="fr-FR" dirty="0"/>
              <a:t>Véhicules les plus courants :</a:t>
            </a:r>
          </a:p>
          <a:p>
            <a:r>
              <a:rPr lang="fr-FR" dirty="0"/>
              <a:t>Vélo-cargo </a:t>
            </a:r>
            <a:r>
              <a:rPr lang="fr-FR" dirty="0" err="1"/>
              <a:t>biporteur</a:t>
            </a:r>
            <a:endParaRPr lang="fr-FR" dirty="0"/>
          </a:p>
          <a:p>
            <a:r>
              <a:rPr lang="fr-FR" dirty="0"/>
              <a:t>Triporteur</a:t>
            </a:r>
          </a:p>
          <a:p>
            <a:r>
              <a:rPr lang="fr-FR" dirty="0"/>
              <a:t>Vélo avec remorque</a:t>
            </a:r>
          </a:p>
        </p:txBody>
      </p:sp>
      <p:sp>
        <p:nvSpPr>
          <p:cNvPr id="4" name="Espace réservé du pied de page 3">
            <a:extLst>
              <a:ext uri="{FF2B5EF4-FFF2-40B4-BE49-F238E27FC236}">
                <a16:creationId xmlns:a16="http://schemas.microsoft.com/office/drawing/2014/main" id="{F41B275C-7F18-DBA7-EFCA-5BDF4CD10C4C}"/>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0B011B34-7BCD-1D6F-D954-DCD41289F9BD}"/>
              </a:ext>
            </a:extLst>
          </p:cNvPr>
          <p:cNvSpPr>
            <a:spLocks noGrp="1"/>
          </p:cNvSpPr>
          <p:nvPr>
            <p:ph type="sldNum" sz="quarter" idx="12"/>
          </p:nvPr>
        </p:nvSpPr>
        <p:spPr/>
        <p:txBody>
          <a:bodyPr/>
          <a:lstStyle/>
          <a:p>
            <a:fld id="{6E9384D2-7A64-477A-BAF9-8041816572A9}" type="slidenum">
              <a:rPr lang="fr-FR" smtClean="0"/>
              <a:t>13</a:t>
            </a:fld>
            <a:endParaRPr lang="fr-FR"/>
          </a:p>
        </p:txBody>
      </p:sp>
      <p:pic>
        <p:nvPicPr>
          <p:cNvPr id="6" name="Image 5">
            <a:extLst>
              <a:ext uri="{FF2B5EF4-FFF2-40B4-BE49-F238E27FC236}">
                <a16:creationId xmlns:a16="http://schemas.microsoft.com/office/drawing/2014/main" id="{AADC1377-CF72-BE29-BC32-0A16BE2D3321}"/>
              </a:ext>
            </a:extLst>
          </p:cNvPr>
          <p:cNvPicPr>
            <a:picLocks noChangeAspect="1"/>
          </p:cNvPicPr>
          <p:nvPr/>
        </p:nvPicPr>
        <p:blipFill>
          <a:blip r:embed="rId2"/>
          <a:stretch>
            <a:fillRect/>
          </a:stretch>
        </p:blipFill>
        <p:spPr>
          <a:xfrm>
            <a:off x="7517258" y="301581"/>
            <a:ext cx="4469258" cy="2494296"/>
          </a:xfrm>
          <a:prstGeom prst="rect">
            <a:avLst/>
          </a:prstGeom>
        </p:spPr>
      </p:pic>
      <p:pic>
        <p:nvPicPr>
          <p:cNvPr id="7" name="Image 6">
            <a:extLst>
              <a:ext uri="{FF2B5EF4-FFF2-40B4-BE49-F238E27FC236}">
                <a16:creationId xmlns:a16="http://schemas.microsoft.com/office/drawing/2014/main" id="{4B492ADC-25A2-412D-2CBC-3A376BB979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400" b="13330"/>
          <a:stretch/>
        </p:blipFill>
        <p:spPr bwMode="auto">
          <a:xfrm>
            <a:off x="4493268" y="3661370"/>
            <a:ext cx="3403278" cy="3052094"/>
          </a:xfrm>
          <a:prstGeom prst="rect">
            <a:avLst/>
          </a:prstGeom>
          <a:noFill/>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C7414649-F4E0-D535-53D5-3EAF074707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43283"/>
            <a:ext cx="3914454" cy="2936530"/>
          </a:xfrm>
          <a:prstGeom prst="rect">
            <a:avLst/>
          </a:prstGeom>
          <a:noFill/>
          <a:ln>
            <a:noFill/>
          </a:ln>
        </p:spPr>
      </p:pic>
    </p:spTree>
    <p:extLst>
      <p:ext uri="{BB962C8B-B14F-4D97-AF65-F5344CB8AC3E}">
        <p14:creationId xmlns:p14="http://schemas.microsoft.com/office/powerpoint/2010/main" val="36664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87B86-7C2C-E9C3-31D4-823D9BF2F9F1}"/>
              </a:ext>
            </a:extLst>
          </p:cNvPr>
          <p:cNvSpPr>
            <a:spLocks noGrp="1"/>
          </p:cNvSpPr>
          <p:nvPr>
            <p:ph type="title"/>
          </p:nvPr>
        </p:nvSpPr>
        <p:spPr/>
        <p:txBody>
          <a:bodyPr/>
          <a:lstStyle/>
          <a:p>
            <a:r>
              <a:rPr lang="fr-FR" dirty="0"/>
              <a:t>Vers de plus grands volumes</a:t>
            </a:r>
          </a:p>
        </p:txBody>
      </p:sp>
      <p:sp>
        <p:nvSpPr>
          <p:cNvPr id="3" name="Espace réservé du contenu 2">
            <a:extLst>
              <a:ext uri="{FF2B5EF4-FFF2-40B4-BE49-F238E27FC236}">
                <a16:creationId xmlns:a16="http://schemas.microsoft.com/office/drawing/2014/main" id="{FA665955-83FB-94DA-B2FE-BE5D6B673EB1}"/>
              </a:ext>
            </a:extLst>
          </p:cNvPr>
          <p:cNvSpPr>
            <a:spLocks noGrp="1"/>
          </p:cNvSpPr>
          <p:nvPr>
            <p:ph idx="1"/>
          </p:nvPr>
        </p:nvSpPr>
        <p:spPr>
          <a:xfrm>
            <a:off x="838200" y="1847849"/>
            <a:ext cx="3768524" cy="4351338"/>
          </a:xfrm>
        </p:spPr>
        <p:txBody>
          <a:bodyPr/>
          <a:lstStyle/>
          <a:p>
            <a:r>
              <a:rPr lang="fr-FR" dirty="0"/>
              <a:t>Attelages de plus en plus complexes</a:t>
            </a:r>
          </a:p>
        </p:txBody>
      </p:sp>
      <p:sp>
        <p:nvSpPr>
          <p:cNvPr id="4" name="Espace réservé du pied de page 3">
            <a:extLst>
              <a:ext uri="{FF2B5EF4-FFF2-40B4-BE49-F238E27FC236}">
                <a16:creationId xmlns:a16="http://schemas.microsoft.com/office/drawing/2014/main" id="{FFE179C9-0015-4BEE-73E5-7F6D1FE6669D}"/>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EDC32F51-923F-B93C-B9D0-1D6521800BBC}"/>
              </a:ext>
            </a:extLst>
          </p:cNvPr>
          <p:cNvSpPr>
            <a:spLocks noGrp="1"/>
          </p:cNvSpPr>
          <p:nvPr>
            <p:ph type="sldNum" sz="quarter" idx="12"/>
          </p:nvPr>
        </p:nvSpPr>
        <p:spPr/>
        <p:txBody>
          <a:bodyPr/>
          <a:lstStyle/>
          <a:p>
            <a:fld id="{6E9384D2-7A64-477A-BAF9-8041816572A9}" type="slidenum">
              <a:rPr lang="fr-FR" smtClean="0"/>
              <a:t>14</a:t>
            </a:fld>
            <a:endParaRPr lang="fr-FR"/>
          </a:p>
        </p:txBody>
      </p:sp>
      <p:pic>
        <p:nvPicPr>
          <p:cNvPr id="9" name="Image 8">
            <a:extLst>
              <a:ext uri="{FF2B5EF4-FFF2-40B4-BE49-F238E27FC236}">
                <a16:creationId xmlns:a16="http://schemas.microsoft.com/office/drawing/2014/main" id="{20CAEE75-F2D5-1E88-A479-F62ECC2E29C1}"/>
              </a:ext>
            </a:extLst>
          </p:cNvPr>
          <p:cNvPicPr>
            <a:picLocks noChangeAspect="1"/>
          </p:cNvPicPr>
          <p:nvPr/>
        </p:nvPicPr>
        <p:blipFill>
          <a:blip r:embed="rId2"/>
          <a:stretch>
            <a:fillRect/>
          </a:stretch>
        </p:blipFill>
        <p:spPr>
          <a:xfrm>
            <a:off x="4919240" y="2001096"/>
            <a:ext cx="7181210" cy="4720379"/>
          </a:xfrm>
          <a:prstGeom prst="rect">
            <a:avLst/>
          </a:prstGeom>
        </p:spPr>
      </p:pic>
      <p:sp>
        <p:nvSpPr>
          <p:cNvPr id="10" name="ZoneTexte 9">
            <a:extLst>
              <a:ext uri="{FF2B5EF4-FFF2-40B4-BE49-F238E27FC236}">
                <a16:creationId xmlns:a16="http://schemas.microsoft.com/office/drawing/2014/main" id="{DEF5512F-370D-D7C6-3A1F-2C512BE63C99}"/>
              </a:ext>
            </a:extLst>
          </p:cNvPr>
          <p:cNvSpPr txBox="1"/>
          <p:nvPr/>
        </p:nvSpPr>
        <p:spPr>
          <a:xfrm>
            <a:off x="9529823" y="1614853"/>
            <a:ext cx="2662177" cy="369332"/>
          </a:xfrm>
          <a:prstGeom prst="rect">
            <a:avLst/>
          </a:prstGeom>
          <a:noFill/>
        </p:spPr>
        <p:txBody>
          <a:bodyPr wrap="square" rtlCol="0">
            <a:spAutoFit/>
          </a:bodyPr>
          <a:lstStyle/>
          <a:p>
            <a:r>
              <a:rPr lang="fr-FR" i="1" dirty="0"/>
              <a:t>Source image : Jhog.fr</a:t>
            </a:r>
          </a:p>
        </p:txBody>
      </p:sp>
    </p:spTree>
    <p:extLst>
      <p:ext uri="{BB962C8B-B14F-4D97-AF65-F5344CB8AC3E}">
        <p14:creationId xmlns:p14="http://schemas.microsoft.com/office/powerpoint/2010/main" val="387451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02B933-D8B3-4016-7272-1A899D294308}"/>
              </a:ext>
            </a:extLst>
          </p:cNvPr>
          <p:cNvSpPr>
            <a:spLocks noGrp="1"/>
          </p:cNvSpPr>
          <p:nvPr>
            <p:ph type="title"/>
          </p:nvPr>
        </p:nvSpPr>
        <p:spPr/>
        <p:txBody>
          <a:bodyPr/>
          <a:lstStyle/>
          <a:p>
            <a:r>
              <a:rPr lang="fr-FR" dirty="0"/>
              <a:t>Vers de plus grands volumes</a:t>
            </a:r>
          </a:p>
        </p:txBody>
      </p:sp>
      <p:sp>
        <p:nvSpPr>
          <p:cNvPr id="3" name="Espace réservé du contenu 2">
            <a:extLst>
              <a:ext uri="{FF2B5EF4-FFF2-40B4-BE49-F238E27FC236}">
                <a16:creationId xmlns:a16="http://schemas.microsoft.com/office/drawing/2014/main" id="{063F3906-5A1C-4F79-32AA-B7C9EF281CA8}"/>
              </a:ext>
            </a:extLst>
          </p:cNvPr>
          <p:cNvSpPr>
            <a:spLocks noGrp="1"/>
          </p:cNvSpPr>
          <p:nvPr>
            <p:ph idx="1"/>
          </p:nvPr>
        </p:nvSpPr>
        <p:spPr>
          <a:xfrm>
            <a:off x="838200" y="1847849"/>
            <a:ext cx="3652777" cy="4351338"/>
          </a:xfrm>
        </p:spPr>
        <p:txBody>
          <a:bodyPr/>
          <a:lstStyle/>
          <a:p>
            <a:r>
              <a:rPr lang="fr-FR" dirty="0"/>
              <a:t>Une part croissante des ventes de vélos-cargo</a:t>
            </a:r>
          </a:p>
          <a:p>
            <a:r>
              <a:rPr lang="fr-FR" dirty="0"/>
              <a:t>L’association Les boîtes à vélo inclut les attelages avec remorque dans sa définition d’un vélo cargo</a:t>
            </a:r>
          </a:p>
          <a:p>
            <a:endParaRPr lang="fr-FR" dirty="0"/>
          </a:p>
        </p:txBody>
      </p:sp>
      <p:sp>
        <p:nvSpPr>
          <p:cNvPr id="4" name="Espace réservé du pied de page 3">
            <a:extLst>
              <a:ext uri="{FF2B5EF4-FFF2-40B4-BE49-F238E27FC236}">
                <a16:creationId xmlns:a16="http://schemas.microsoft.com/office/drawing/2014/main" id="{03BE1021-03B4-BED8-6541-898AA538353A}"/>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49EC5C5D-FC37-548D-EFEF-448CE613D6CF}"/>
              </a:ext>
            </a:extLst>
          </p:cNvPr>
          <p:cNvSpPr>
            <a:spLocks noGrp="1"/>
          </p:cNvSpPr>
          <p:nvPr>
            <p:ph type="sldNum" sz="quarter" idx="12"/>
          </p:nvPr>
        </p:nvSpPr>
        <p:spPr/>
        <p:txBody>
          <a:bodyPr/>
          <a:lstStyle/>
          <a:p>
            <a:fld id="{6E9384D2-7A64-477A-BAF9-8041816572A9}" type="slidenum">
              <a:rPr lang="fr-FR" smtClean="0"/>
              <a:t>15</a:t>
            </a:fld>
            <a:endParaRPr lang="fr-FR"/>
          </a:p>
        </p:txBody>
      </p:sp>
      <p:pic>
        <p:nvPicPr>
          <p:cNvPr id="6" name="Image 5">
            <a:extLst>
              <a:ext uri="{FF2B5EF4-FFF2-40B4-BE49-F238E27FC236}">
                <a16:creationId xmlns:a16="http://schemas.microsoft.com/office/drawing/2014/main" id="{778D8D5C-E9F0-CEF7-1C26-65815592C36F}"/>
              </a:ext>
            </a:extLst>
          </p:cNvPr>
          <p:cNvPicPr>
            <a:picLocks noChangeAspect="1"/>
          </p:cNvPicPr>
          <p:nvPr/>
        </p:nvPicPr>
        <p:blipFill>
          <a:blip r:embed="rId2"/>
          <a:stretch>
            <a:fillRect/>
          </a:stretch>
        </p:blipFill>
        <p:spPr>
          <a:xfrm>
            <a:off x="4911047" y="1537762"/>
            <a:ext cx="7044788" cy="4955114"/>
          </a:xfrm>
          <a:prstGeom prst="rect">
            <a:avLst/>
          </a:prstGeom>
        </p:spPr>
      </p:pic>
      <p:sp>
        <p:nvSpPr>
          <p:cNvPr id="7" name="ZoneTexte 6">
            <a:extLst>
              <a:ext uri="{FF2B5EF4-FFF2-40B4-BE49-F238E27FC236}">
                <a16:creationId xmlns:a16="http://schemas.microsoft.com/office/drawing/2014/main" id="{CA4FDF07-4415-D461-BBBB-C1F95328E406}"/>
              </a:ext>
            </a:extLst>
          </p:cNvPr>
          <p:cNvSpPr txBox="1"/>
          <p:nvPr/>
        </p:nvSpPr>
        <p:spPr>
          <a:xfrm>
            <a:off x="5894368" y="6441112"/>
            <a:ext cx="6179049" cy="307777"/>
          </a:xfrm>
          <a:prstGeom prst="rect">
            <a:avLst/>
          </a:prstGeom>
          <a:noFill/>
        </p:spPr>
        <p:txBody>
          <a:bodyPr wrap="square" rtlCol="0">
            <a:spAutoFit/>
          </a:bodyPr>
          <a:lstStyle/>
          <a:p>
            <a:r>
              <a:rPr lang="fr-FR" sz="1400" i="1" dirty="0"/>
              <a:t>Source : Enquête sur l’industrie française du vélo cargo, Les boîtes à vélo, avril 2023</a:t>
            </a:r>
          </a:p>
        </p:txBody>
      </p:sp>
    </p:spTree>
    <p:extLst>
      <p:ext uri="{BB962C8B-B14F-4D97-AF65-F5344CB8AC3E}">
        <p14:creationId xmlns:p14="http://schemas.microsoft.com/office/powerpoint/2010/main" val="349269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5DA18-3978-30AD-EC6E-E752DFE8E328}"/>
              </a:ext>
            </a:extLst>
          </p:cNvPr>
          <p:cNvSpPr>
            <a:spLocks noGrp="1"/>
          </p:cNvSpPr>
          <p:nvPr>
            <p:ph type="title"/>
          </p:nvPr>
        </p:nvSpPr>
        <p:spPr/>
        <p:txBody>
          <a:bodyPr/>
          <a:lstStyle/>
          <a:p>
            <a:r>
              <a:rPr lang="fr-FR" dirty="0"/>
              <a:t>Vers de plus grands volumes</a:t>
            </a:r>
          </a:p>
        </p:txBody>
      </p:sp>
      <p:sp>
        <p:nvSpPr>
          <p:cNvPr id="3" name="Espace réservé du contenu 2">
            <a:extLst>
              <a:ext uri="{FF2B5EF4-FFF2-40B4-BE49-F238E27FC236}">
                <a16:creationId xmlns:a16="http://schemas.microsoft.com/office/drawing/2014/main" id="{2F87FEC9-E4DF-FBD3-64A3-0A7E9686A476}"/>
              </a:ext>
            </a:extLst>
          </p:cNvPr>
          <p:cNvSpPr>
            <a:spLocks noGrp="1"/>
          </p:cNvSpPr>
          <p:nvPr>
            <p:ph idx="1"/>
          </p:nvPr>
        </p:nvSpPr>
        <p:spPr/>
        <p:txBody>
          <a:bodyPr/>
          <a:lstStyle/>
          <a:p>
            <a:endParaRPr lang="fr-FR" dirty="0"/>
          </a:p>
        </p:txBody>
      </p:sp>
      <p:sp>
        <p:nvSpPr>
          <p:cNvPr id="4" name="Espace réservé du pied de page 3">
            <a:extLst>
              <a:ext uri="{FF2B5EF4-FFF2-40B4-BE49-F238E27FC236}">
                <a16:creationId xmlns:a16="http://schemas.microsoft.com/office/drawing/2014/main" id="{7EA0369D-E3BB-D940-5FD8-82F651FBD990}"/>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A04FF64B-1B09-D411-B0BE-B8A27871E6E9}"/>
              </a:ext>
            </a:extLst>
          </p:cNvPr>
          <p:cNvSpPr>
            <a:spLocks noGrp="1"/>
          </p:cNvSpPr>
          <p:nvPr>
            <p:ph type="sldNum" sz="quarter" idx="12"/>
          </p:nvPr>
        </p:nvSpPr>
        <p:spPr/>
        <p:txBody>
          <a:bodyPr/>
          <a:lstStyle/>
          <a:p>
            <a:fld id="{6E9384D2-7A64-477A-BAF9-8041816572A9}" type="slidenum">
              <a:rPr lang="fr-FR" smtClean="0"/>
              <a:t>16</a:t>
            </a:fld>
            <a:endParaRPr lang="fr-FR"/>
          </a:p>
        </p:txBody>
      </p:sp>
      <p:sp>
        <p:nvSpPr>
          <p:cNvPr id="7" name="ZoneTexte 6">
            <a:extLst>
              <a:ext uri="{FF2B5EF4-FFF2-40B4-BE49-F238E27FC236}">
                <a16:creationId xmlns:a16="http://schemas.microsoft.com/office/drawing/2014/main" id="{FEA0BA7A-C965-837C-78C0-0CC7FF71E9A1}"/>
              </a:ext>
            </a:extLst>
          </p:cNvPr>
          <p:cNvSpPr txBox="1"/>
          <p:nvPr/>
        </p:nvSpPr>
        <p:spPr>
          <a:xfrm>
            <a:off x="2822776" y="2118588"/>
            <a:ext cx="6546447" cy="3416320"/>
          </a:xfrm>
          <a:prstGeom prst="rect">
            <a:avLst/>
          </a:prstGeom>
          <a:noFill/>
          <a:ln w="19050">
            <a:solidFill>
              <a:schemeClr val="tx1"/>
            </a:solidFill>
          </a:ln>
        </p:spPr>
        <p:txBody>
          <a:bodyPr wrap="square">
            <a:spAutoFit/>
          </a:bodyPr>
          <a:lstStyle/>
          <a:p>
            <a:r>
              <a:rPr lang="fr-FR" sz="2400" i="1" dirty="0">
                <a:effectLst/>
                <a:latin typeface="Calibri Light" panose="020F0302020204030204" pitchFamily="34" charset="0"/>
                <a:ea typeface="Calibri Light" panose="020F0302020204030204" pitchFamily="34" charset="0"/>
                <a:cs typeface="Calibri Light" panose="020F0302020204030204" pitchFamily="34" charset="0"/>
              </a:rPr>
              <a:t>« Donc moi, quand j'ai commencé, c'était quand même beaucoup, beaucoup, beaucoup vélo. On avait deux [</a:t>
            </a:r>
            <a:r>
              <a:rPr lang="fr-FR" sz="2400" i="1" dirty="0" err="1">
                <a:effectLst/>
                <a:latin typeface="Calibri Light" panose="020F0302020204030204" pitchFamily="34" charset="0"/>
                <a:ea typeface="Calibri Light" panose="020F0302020204030204" pitchFamily="34" charset="0"/>
                <a:cs typeface="Calibri Light" panose="020F0302020204030204" pitchFamily="34" charset="0"/>
              </a:rPr>
              <a:t>biporteurs</a:t>
            </a:r>
            <a:r>
              <a:rPr lang="fr-FR" sz="2400" i="1" dirty="0">
                <a:effectLst/>
                <a:latin typeface="Calibri Light" panose="020F0302020204030204" pitchFamily="34" charset="0"/>
                <a:ea typeface="Calibri Light" panose="020F0302020204030204" pitchFamily="34" charset="0"/>
                <a:cs typeface="Calibri Light" panose="020F0302020204030204" pitchFamily="34" charset="0"/>
              </a:rPr>
              <a:t>] avec des caisses comme ça. L'orange, puis le noir qui est quelque part, je ne sais pas où il est passé, mais qui est mort. Et puis, on passe de plus en plus, le marché, avec la dématérialisation, le marché va vers du volume, des fleurs, des cartons, </a:t>
            </a:r>
            <a:r>
              <a:rPr lang="fr-FR" sz="2400" i="1" dirty="0">
                <a:latin typeface="Calibri Light" panose="020F0302020204030204" pitchFamily="34" charset="0"/>
                <a:ea typeface="Calibri Light" panose="020F0302020204030204" pitchFamily="34" charset="0"/>
                <a:cs typeface="Calibri Light" panose="020F0302020204030204" pitchFamily="34" charset="0"/>
              </a:rPr>
              <a:t>p</a:t>
            </a:r>
            <a:r>
              <a:rPr lang="fr-FR" sz="2400" i="1" dirty="0">
                <a:effectLst/>
                <a:latin typeface="Calibri Light" panose="020F0302020204030204" pitchFamily="34" charset="0"/>
                <a:ea typeface="Calibri Light" panose="020F0302020204030204" pitchFamily="34" charset="0"/>
                <a:cs typeface="Calibri Light" panose="020F0302020204030204" pitchFamily="34" charset="0"/>
              </a:rPr>
              <a:t>lein de trucs. »</a:t>
            </a:r>
          </a:p>
          <a:p>
            <a:pPr algn="r"/>
            <a:r>
              <a:rPr lang="fr-FR" sz="2400" dirty="0">
                <a:latin typeface="Calibri Light" panose="020F0302020204030204" pitchFamily="34" charset="0"/>
                <a:ea typeface="Calibri Light" panose="020F0302020204030204" pitchFamily="34" charset="0"/>
                <a:cs typeface="Calibri Light" panose="020F0302020204030204" pitchFamily="34" charset="0"/>
              </a:rPr>
              <a:t>Manager, opérateur B</a:t>
            </a:r>
          </a:p>
        </p:txBody>
      </p:sp>
    </p:spTree>
    <p:extLst>
      <p:ext uri="{BB962C8B-B14F-4D97-AF65-F5344CB8AC3E}">
        <p14:creationId xmlns:p14="http://schemas.microsoft.com/office/powerpoint/2010/main" val="200238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813B9F-8721-DFE5-132E-8F021ACE6A1F}"/>
              </a:ext>
            </a:extLst>
          </p:cNvPr>
          <p:cNvSpPr>
            <a:spLocks noGrp="1"/>
          </p:cNvSpPr>
          <p:nvPr>
            <p:ph type="title"/>
          </p:nvPr>
        </p:nvSpPr>
        <p:spPr/>
        <p:txBody>
          <a:bodyPr/>
          <a:lstStyle/>
          <a:p>
            <a:r>
              <a:rPr lang="fr-FR" dirty="0"/>
              <a:t>Vers de plus grands volumes</a:t>
            </a:r>
          </a:p>
        </p:txBody>
      </p:sp>
      <p:sp>
        <p:nvSpPr>
          <p:cNvPr id="3" name="Espace réservé du contenu 2">
            <a:extLst>
              <a:ext uri="{FF2B5EF4-FFF2-40B4-BE49-F238E27FC236}">
                <a16:creationId xmlns:a16="http://schemas.microsoft.com/office/drawing/2014/main" id="{CD547F78-5059-2954-CF72-6275826EEE2E}"/>
              </a:ext>
            </a:extLst>
          </p:cNvPr>
          <p:cNvSpPr>
            <a:spLocks noGrp="1"/>
          </p:cNvSpPr>
          <p:nvPr>
            <p:ph idx="1"/>
          </p:nvPr>
        </p:nvSpPr>
        <p:spPr>
          <a:xfrm>
            <a:off x="912471" y="1408011"/>
            <a:ext cx="10515600" cy="4351338"/>
          </a:xfrm>
        </p:spPr>
        <p:txBody>
          <a:bodyPr/>
          <a:lstStyle/>
          <a:p>
            <a:endParaRPr lang="fr-FR"/>
          </a:p>
        </p:txBody>
      </p:sp>
      <p:sp>
        <p:nvSpPr>
          <p:cNvPr id="4" name="Espace réservé du pied de page 3">
            <a:extLst>
              <a:ext uri="{FF2B5EF4-FFF2-40B4-BE49-F238E27FC236}">
                <a16:creationId xmlns:a16="http://schemas.microsoft.com/office/drawing/2014/main" id="{2C480D2A-E94A-8DEB-430C-7EE3EF7847A1}"/>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001EAF08-12D9-4F57-DA5E-DDBB2CB5032D}"/>
              </a:ext>
            </a:extLst>
          </p:cNvPr>
          <p:cNvSpPr>
            <a:spLocks noGrp="1"/>
          </p:cNvSpPr>
          <p:nvPr>
            <p:ph type="sldNum" sz="quarter" idx="12"/>
          </p:nvPr>
        </p:nvSpPr>
        <p:spPr/>
        <p:txBody>
          <a:bodyPr/>
          <a:lstStyle/>
          <a:p>
            <a:fld id="{6E9384D2-7A64-477A-BAF9-8041816572A9}" type="slidenum">
              <a:rPr lang="fr-FR" smtClean="0"/>
              <a:t>17</a:t>
            </a:fld>
            <a:endParaRPr lang="fr-FR"/>
          </a:p>
        </p:txBody>
      </p:sp>
      <p:pic>
        <p:nvPicPr>
          <p:cNvPr id="6" name="Picture 2">
            <a:extLst>
              <a:ext uri="{FF2B5EF4-FFF2-40B4-BE49-F238E27FC236}">
                <a16:creationId xmlns:a16="http://schemas.microsoft.com/office/drawing/2014/main" id="{09F36B0B-12A9-9A92-4EB7-8955D4E54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988" y="1455956"/>
            <a:ext cx="4204594" cy="49452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4A986D5-01EF-21B4-275C-7DCFC2AEEA1A}"/>
              </a:ext>
            </a:extLst>
          </p:cNvPr>
          <p:cNvSpPr txBox="1"/>
          <p:nvPr/>
        </p:nvSpPr>
        <p:spPr>
          <a:xfrm>
            <a:off x="1264534" y="2497412"/>
            <a:ext cx="5460357" cy="3416320"/>
          </a:xfrm>
          <a:prstGeom prst="rect">
            <a:avLst/>
          </a:prstGeom>
          <a:noFill/>
        </p:spPr>
        <p:txBody>
          <a:bodyPr wrap="square">
            <a:spAutoFit/>
          </a:bodyPr>
          <a:lstStyle/>
          <a:p>
            <a:r>
              <a:rPr lang="fr-FR" sz="2400" i="1" dirty="0">
                <a:latin typeface="+mj-lt"/>
              </a:rPr>
              <a:t>« Notamment, pendant la crise du Covid où on a dit bah, on a des vélos, on a des colis mais les vélos ne suffisent pas pour remplacer un van de 6m3, généralement c'est les camions de livraison c'est à peu près du 6m3, donc nous on va proposer un nouveau modèle et je te montrerai les vélos, c'est des triporteurs à trois roues »</a:t>
            </a:r>
          </a:p>
          <a:p>
            <a:pPr algn="r"/>
            <a:r>
              <a:rPr lang="fr-FR" sz="2400" dirty="0">
                <a:latin typeface="+mj-lt"/>
              </a:rPr>
              <a:t>Manager, opérateur C</a:t>
            </a:r>
          </a:p>
        </p:txBody>
      </p:sp>
    </p:spTree>
    <p:extLst>
      <p:ext uri="{BB962C8B-B14F-4D97-AF65-F5344CB8AC3E}">
        <p14:creationId xmlns:p14="http://schemas.microsoft.com/office/powerpoint/2010/main" val="359064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DCCF6-ED36-B6B9-D0F4-4C7940FAEF80}"/>
              </a:ext>
            </a:extLst>
          </p:cNvPr>
          <p:cNvSpPr>
            <a:spLocks noGrp="1"/>
          </p:cNvSpPr>
          <p:nvPr>
            <p:ph type="title"/>
          </p:nvPr>
        </p:nvSpPr>
        <p:spPr/>
        <p:txBody>
          <a:bodyPr/>
          <a:lstStyle/>
          <a:p>
            <a:r>
              <a:rPr lang="fr-FR" dirty="0"/>
              <a:t>Questions de recherche :</a:t>
            </a:r>
          </a:p>
        </p:txBody>
      </p:sp>
      <p:sp>
        <p:nvSpPr>
          <p:cNvPr id="3" name="Espace réservé du contenu 2">
            <a:extLst>
              <a:ext uri="{FF2B5EF4-FFF2-40B4-BE49-F238E27FC236}">
                <a16:creationId xmlns:a16="http://schemas.microsoft.com/office/drawing/2014/main" id="{FA8C9610-1585-3664-680B-9BFE93BC0803}"/>
              </a:ext>
            </a:extLst>
          </p:cNvPr>
          <p:cNvSpPr>
            <a:spLocks noGrp="1"/>
          </p:cNvSpPr>
          <p:nvPr>
            <p:ph idx="1"/>
          </p:nvPr>
        </p:nvSpPr>
        <p:spPr>
          <a:xfrm>
            <a:off x="2222339" y="2438158"/>
            <a:ext cx="8436980" cy="2168566"/>
          </a:xfrm>
        </p:spPr>
        <p:txBody>
          <a:bodyPr/>
          <a:lstStyle/>
          <a:p>
            <a:pPr marL="0" indent="0">
              <a:buNone/>
            </a:pPr>
            <a:r>
              <a:rPr lang="fr-FR" dirty="0">
                <a:latin typeface="+mj-lt"/>
              </a:rPr>
              <a:t>Quel est l’impact de l’émergence de ces nouveaux véhicules sur les pratiques de livraison ?</a:t>
            </a:r>
          </a:p>
          <a:p>
            <a:r>
              <a:rPr lang="fr-FR" dirty="0">
                <a:latin typeface="+mj-lt"/>
              </a:rPr>
              <a:t>Etat du véhicule, gestion de l’usure</a:t>
            </a:r>
          </a:p>
          <a:p>
            <a:r>
              <a:rPr lang="fr-FR" dirty="0">
                <a:latin typeface="+mj-lt"/>
              </a:rPr>
              <a:t>Pratiques de livraison et conditions de travail</a:t>
            </a:r>
          </a:p>
        </p:txBody>
      </p:sp>
      <p:sp>
        <p:nvSpPr>
          <p:cNvPr id="4" name="Espace réservé du pied de page 3">
            <a:extLst>
              <a:ext uri="{FF2B5EF4-FFF2-40B4-BE49-F238E27FC236}">
                <a16:creationId xmlns:a16="http://schemas.microsoft.com/office/drawing/2014/main" id="{B0D4C3E3-9617-204E-D8C8-2C3929131279}"/>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3D671818-5F4B-4642-E638-565B11EA0018}"/>
              </a:ext>
            </a:extLst>
          </p:cNvPr>
          <p:cNvSpPr>
            <a:spLocks noGrp="1"/>
          </p:cNvSpPr>
          <p:nvPr>
            <p:ph type="sldNum" sz="quarter" idx="12"/>
          </p:nvPr>
        </p:nvSpPr>
        <p:spPr/>
        <p:txBody>
          <a:bodyPr/>
          <a:lstStyle/>
          <a:p>
            <a:fld id="{6E9384D2-7A64-477A-BAF9-8041816572A9}" type="slidenum">
              <a:rPr lang="fr-FR" smtClean="0"/>
              <a:t>18</a:t>
            </a:fld>
            <a:endParaRPr lang="fr-FR"/>
          </a:p>
        </p:txBody>
      </p:sp>
    </p:spTree>
    <p:extLst>
      <p:ext uri="{BB962C8B-B14F-4D97-AF65-F5344CB8AC3E}">
        <p14:creationId xmlns:p14="http://schemas.microsoft.com/office/powerpoint/2010/main" val="38806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19</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722470" y="243068"/>
            <a:ext cx="7207171" cy="2118168"/>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Nouveaux véhicules, nouvelles pratiques d’entretien</a:t>
            </a:r>
          </a:p>
        </p:txBody>
      </p:sp>
    </p:spTree>
    <p:extLst>
      <p:ext uri="{BB962C8B-B14F-4D97-AF65-F5344CB8AC3E}">
        <p14:creationId xmlns:p14="http://schemas.microsoft.com/office/powerpoint/2010/main" val="289170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6EF51A-0080-EB9E-2017-7CA7694E036D}"/>
              </a:ext>
            </a:extLst>
          </p:cNvPr>
          <p:cNvSpPr>
            <a:spLocks noGrp="1"/>
          </p:cNvSpPr>
          <p:nvPr>
            <p:ph type="title"/>
          </p:nvPr>
        </p:nvSpPr>
        <p:spPr/>
        <p:txBody>
          <a:bodyPr/>
          <a:lstStyle/>
          <a:p>
            <a:r>
              <a:rPr lang="fr-FR" dirty="0"/>
              <a:t>Plan</a:t>
            </a:r>
          </a:p>
        </p:txBody>
      </p:sp>
      <p:sp>
        <p:nvSpPr>
          <p:cNvPr id="3" name="Espace réservé du contenu 2">
            <a:extLst>
              <a:ext uri="{FF2B5EF4-FFF2-40B4-BE49-F238E27FC236}">
                <a16:creationId xmlns:a16="http://schemas.microsoft.com/office/drawing/2014/main" id="{E842CCE1-730B-3317-811A-E378E3C21316}"/>
              </a:ext>
            </a:extLst>
          </p:cNvPr>
          <p:cNvSpPr>
            <a:spLocks noGrp="1"/>
          </p:cNvSpPr>
          <p:nvPr>
            <p:ph idx="1"/>
          </p:nvPr>
        </p:nvSpPr>
        <p:spPr>
          <a:xfrm>
            <a:off x="2062480" y="1847850"/>
            <a:ext cx="8498840" cy="3679190"/>
          </a:xfrm>
        </p:spPr>
        <p:txBody>
          <a:bodyPr>
            <a:normAutofit fontScale="85000" lnSpcReduction="10000"/>
          </a:bodyPr>
          <a:lstStyle/>
          <a:p>
            <a:r>
              <a:rPr lang="fr-FR" sz="3600" dirty="0"/>
              <a:t>Introduction – véhicules intermédiaires pour la livraison</a:t>
            </a:r>
          </a:p>
          <a:p>
            <a:r>
              <a:rPr lang="fr-FR" sz="3600" dirty="0"/>
              <a:t>Terrains d’étude</a:t>
            </a:r>
          </a:p>
          <a:p>
            <a:r>
              <a:rPr lang="fr-FR" sz="3600" dirty="0"/>
              <a:t>Cyclo-logistique, la course vers de grands volumes</a:t>
            </a:r>
          </a:p>
          <a:p>
            <a:r>
              <a:rPr lang="fr-FR" sz="3600" dirty="0"/>
              <a:t>Nouveaux véhicules, nouvelles pratiques d’entretien</a:t>
            </a:r>
          </a:p>
          <a:p>
            <a:r>
              <a:rPr lang="fr-FR" sz="3600" dirty="0"/>
              <a:t>Nouveaux véhicules, nouvelles pratiques de livraison</a:t>
            </a:r>
          </a:p>
        </p:txBody>
      </p:sp>
      <p:sp>
        <p:nvSpPr>
          <p:cNvPr id="4" name="Espace réservé du pied de page 3">
            <a:extLst>
              <a:ext uri="{FF2B5EF4-FFF2-40B4-BE49-F238E27FC236}">
                <a16:creationId xmlns:a16="http://schemas.microsoft.com/office/drawing/2014/main" id="{28A4D190-12F9-B3D9-4E49-07747FAEAE13}"/>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86EBF900-C7D7-D0CD-4730-F3B57A6C0BDA}"/>
              </a:ext>
            </a:extLst>
          </p:cNvPr>
          <p:cNvSpPr>
            <a:spLocks noGrp="1"/>
          </p:cNvSpPr>
          <p:nvPr>
            <p:ph type="sldNum" sz="quarter" idx="12"/>
          </p:nvPr>
        </p:nvSpPr>
        <p:spPr/>
        <p:txBody>
          <a:bodyPr/>
          <a:lstStyle/>
          <a:p>
            <a:fld id="{6E9384D2-7A64-477A-BAF9-8041816572A9}" type="slidenum">
              <a:rPr lang="fr-FR" smtClean="0"/>
              <a:t>2</a:t>
            </a:fld>
            <a:endParaRPr lang="fr-FR"/>
          </a:p>
        </p:txBody>
      </p:sp>
    </p:spTree>
    <p:extLst>
      <p:ext uri="{BB962C8B-B14F-4D97-AF65-F5344CB8AC3E}">
        <p14:creationId xmlns:p14="http://schemas.microsoft.com/office/powerpoint/2010/main" val="302405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8B9F6-0969-F011-51F5-B5BEDDE06BD8}"/>
              </a:ext>
            </a:extLst>
          </p:cNvPr>
          <p:cNvSpPr>
            <a:spLocks noGrp="1"/>
          </p:cNvSpPr>
          <p:nvPr>
            <p:ph type="title"/>
          </p:nvPr>
        </p:nvSpPr>
        <p:spPr/>
        <p:txBody>
          <a:bodyPr/>
          <a:lstStyle/>
          <a:p>
            <a:r>
              <a:rPr lang="fr-FR" dirty="0"/>
              <a:t>Nouveaux véhicules, nouvelles pratiques d’entretien</a:t>
            </a:r>
          </a:p>
        </p:txBody>
      </p:sp>
      <p:sp>
        <p:nvSpPr>
          <p:cNvPr id="4" name="Espace réservé du pied de page 3">
            <a:extLst>
              <a:ext uri="{FF2B5EF4-FFF2-40B4-BE49-F238E27FC236}">
                <a16:creationId xmlns:a16="http://schemas.microsoft.com/office/drawing/2014/main" id="{85601C2B-771F-136F-E064-F63A62BF3632}"/>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60A5FEE2-2D65-5903-72F6-E4CE4AE5F8F8}"/>
              </a:ext>
            </a:extLst>
          </p:cNvPr>
          <p:cNvSpPr>
            <a:spLocks noGrp="1"/>
          </p:cNvSpPr>
          <p:nvPr>
            <p:ph type="sldNum" sz="quarter" idx="12"/>
          </p:nvPr>
        </p:nvSpPr>
        <p:spPr/>
        <p:txBody>
          <a:bodyPr/>
          <a:lstStyle/>
          <a:p>
            <a:fld id="{6E9384D2-7A64-477A-BAF9-8041816572A9}" type="slidenum">
              <a:rPr lang="fr-FR" smtClean="0"/>
              <a:t>20</a:t>
            </a:fld>
            <a:endParaRPr lang="fr-FR"/>
          </a:p>
        </p:txBody>
      </p:sp>
      <p:sp>
        <p:nvSpPr>
          <p:cNvPr id="6" name="Espace réservé du contenu 2">
            <a:extLst>
              <a:ext uri="{FF2B5EF4-FFF2-40B4-BE49-F238E27FC236}">
                <a16:creationId xmlns:a16="http://schemas.microsoft.com/office/drawing/2014/main" id="{D83BD892-1421-6DFF-802A-15A002BC8535}"/>
              </a:ext>
            </a:extLst>
          </p:cNvPr>
          <p:cNvSpPr txBox="1">
            <a:spLocks/>
          </p:cNvSpPr>
          <p:nvPr/>
        </p:nvSpPr>
        <p:spPr>
          <a:xfrm>
            <a:off x="838200" y="2054225"/>
            <a:ext cx="4884505" cy="46672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Transport de marchandises et état du véhicule :</a:t>
            </a:r>
          </a:p>
          <a:p>
            <a:r>
              <a:rPr lang="fr-FR" dirty="0"/>
              <a:t>Véhicules très sollicités</a:t>
            </a:r>
          </a:p>
          <a:p>
            <a:r>
              <a:rPr lang="fr-FR" dirty="0"/>
              <a:t>Forte contrainte sur les coûts : investissement difficile</a:t>
            </a:r>
          </a:p>
          <a:p>
            <a:r>
              <a:rPr lang="fr-FR" dirty="0"/>
              <a:t>Pratiques d’entretien et mauvais état du véhicule observés dans le cas de la livraison à vélo (</a:t>
            </a:r>
            <a:r>
              <a:rPr lang="fr-FR" dirty="0" err="1"/>
              <a:t>Dablanc</a:t>
            </a:r>
            <a:r>
              <a:rPr lang="fr-FR" dirty="0"/>
              <a:t> et al. 2021) ou en VUL (</a:t>
            </a:r>
            <a:r>
              <a:rPr lang="fr-FR" dirty="0" err="1"/>
              <a:t>Pichereau</a:t>
            </a:r>
            <a:r>
              <a:rPr lang="fr-FR" dirty="0"/>
              <a:t>, Sevestre et </a:t>
            </a:r>
            <a:r>
              <a:rPr lang="fr-FR" dirty="0" err="1"/>
              <a:t>Souami</a:t>
            </a:r>
            <a:r>
              <a:rPr lang="fr-FR" dirty="0"/>
              <a:t>, 2018, p. 35)</a:t>
            </a:r>
          </a:p>
        </p:txBody>
      </p:sp>
      <p:pic>
        <p:nvPicPr>
          <p:cNvPr id="8" name="Image 7">
            <a:extLst>
              <a:ext uri="{FF2B5EF4-FFF2-40B4-BE49-F238E27FC236}">
                <a16:creationId xmlns:a16="http://schemas.microsoft.com/office/drawing/2014/main" id="{E3E3F5FB-0B9F-D515-F6B8-A93348DC4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232990" y="2259327"/>
            <a:ext cx="5722704" cy="3219021"/>
          </a:xfrm>
          <a:prstGeom prst="rect">
            <a:avLst/>
          </a:prstGeom>
        </p:spPr>
      </p:pic>
      <p:sp>
        <p:nvSpPr>
          <p:cNvPr id="9" name="ZoneTexte 8">
            <a:extLst>
              <a:ext uri="{FF2B5EF4-FFF2-40B4-BE49-F238E27FC236}">
                <a16:creationId xmlns:a16="http://schemas.microsoft.com/office/drawing/2014/main" id="{B2C52171-5491-2DB8-BF75-94701B685B3E}"/>
              </a:ext>
            </a:extLst>
          </p:cNvPr>
          <p:cNvSpPr txBox="1"/>
          <p:nvPr/>
        </p:nvSpPr>
        <p:spPr>
          <a:xfrm>
            <a:off x="7941067" y="5503346"/>
            <a:ext cx="4082266" cy="369332"/>
          </a:xfrm>
          <a:prstGeom prst="rect">
            <a:avLst/>
          </a:prstGeom>
          <a:noFill/>
        </p:spPr>
        <p:txBody>
          <a:bodyPr wrap="square" rtlCol="0">
            <a:spAutoFit/>
          </a:bodyPr>
          <a:lstStyle/>
          <a:p>
            <a:pPr algn="r"/>
            <a:r>
              <a:rPr lang="fr-FR" i="1" dirty="0"/>
              <a:t>Atelier de réparation CGT livreurs à Lyon</a:t>
            </a:r>
          </a:p>
        </p:txBody>
      </p:sp>
    </p:spTree>
    <p:extLst>
      <p:ext uri="{BB962C8B-B14F-4D97-AF65-F5344CB8AC3E}">
        <p14:creationId xmlns:p14="http://schemas.microsoft.com/office/powerpoint/2010/main" val="26071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0DECB-6E23-ED2E-AFAC-0A7DE4FC58F8}"/>
              </a:ext>
            </a:extLst>
          </p:cNvPr>
          <p:cNvSpPr>
            <a:spLocks noGrp="1"/>
          </p:cNvSpPr>
          <p:nvPr>
            <p:ph type="title"/>
          </p:nvPr>
        </p:nvSpPr>
        <p:spPr>
          <a:xfrm>
            <a:off x="838200" y="365125"/>
            <a:ext cx="7102033" cy="1325563"/>
          </a:xfrm>
        </p:spPr>
        <p:txBody>
          <a:bodyPr/>
          <a:lstStyle/>
          <a:p>
            <a:r>
              <a:rPr lang="fr-FR" dirty="0"/>
              <a:t>Nouveaux véhicules, nouvelles pratiques d’entretien</a:t>
            </a:r>
          </a:p>
        </p:txBody>
      </p:sp>
      <p:sp>
        <p:nvSpPr>
          <p:cNvPr id="4" name="Espace réservé du pied de page 3">
            <a:extLst>
              <a:ext uri="{FF2B5EF4-FFF2-40B4-BE49-F238E27FC236}">
                <a16:creationId xmlns:a16="http://schemas.microsoft.com/office/drawing/2014/main" id="{846BEC00-D698-9312-F101-9BE8269AEAE1}"/>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4F0F5124-75CB-360F-9589-B37B79232447}"/>
              </a:ext>
            </a:extLst>
          </p:cNvPr>
          <p:cNvSpPr>
            <a:spLocks noGrp="1"/>
          </p:cNvSpPr>
          <p:nvPr>
            <p:ph type="sldNum" sz="quarter" idx="12"/>
          </p:nvPr>
        </p:nvSpPr>
        <p:spPr/>
        <p:txBody>
          <a:bodyPr/>
          <a:lstStyle/>
          <a:p>
            <a:fld id="{6E9384D2-7A64-477A-BAF9-8041816572A9}" type="slidenum">
              <a:rPr lang="fr-FR" smtClean="0"/>
              <a:t>21</a:t>
            </a:fld>
            <a:endParaRPr lang="fr-FR"/>
          </a:p>
        </p:txBody>
      </p:sp>
      <p:sp>
        <p:nvSpPr>
          <p:cNvPr id="6" name="Espace réservé du contenu 2">
            <a:extLst>
              <a:ext uri="{FF2B5EF4-FFF2-40B4-BE49-F238E27FC236}">
                <a16:creationId xmlns:a16="http://schemas.microsoft.com/office/drawing/2014/main" id="{F220ADFA-7E98-FCBA-473C-4C4E1B24563A}"/>
              </a:ext>
            </a:extLst>
          </p:cNvPr>
          <p:cNvSpPr txBox="1">
            <a:spLocks/>
          </p:cNvSpPr>
          <p:nvPr/>
        </p:nvSpPr>
        <p:spPr>
          <a:xfrm>
            <a:off x="550525" y="1808831"/>
            <a:ext cx="6197516" cy="2214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Coût de la maintenance d’un vélo-cargo = 50% du coût total (VUL Diesel : 12%) (Boîtes à vélo, 2024)</a:t>
            </a:r>
          </a:p>
          <a:p>
            <a:r>
              <a:rPr lang="fr-FR" dirty="0"/>
              <a:t>Poste très important pour les entreprises de livraison</a:t>
            </a:r>
          </a:p>
        </p:txBody>
      </p:sp>
      <p:sp>
        <p:nvSpPr>
          <p:cNvPr id="7" name="ZoneTexte 6">
            <a:extLst>
              <a:ext uri="{FF2B5EF4-FFF2-40B4-BE49-F238E27FC236}">
                <a16:creationId xmlns:a16="http://schemas.microsoft.com/office/drawing/2014/main" id="{197FBB64-246B-731A-FE5E-236D428CA9E5}"/>
              </a:ext>
            </a:extLst>
          </p:cNvPr>
          <p:cNvSpPr txBox="1"/>
          <p:nvPr/>
        </p:nvSpPr>
        <p:spPr>
          <a:xfrm>
            <a:off x="246610" y="4023518"/>
            <a:ext cx="6739675" cy="2523768"/>
          </a:xfrm>
          <a:prstGeom prst="rect">
            <a:avLst/>
          </a:prstGeom>
          <a:noFill/>
          <a:ln>
            <a:solidFill>
              <a:schemeClr val="tx1"/>
            </a:solidFill>
          </a:ln>
        </p:spPr>
        <p:txBody>
          <a:bodyPr wrap="square">
            <a:spAutoFit/>
          </a:bodyPr>
          <a:lstStyle/>
          <a:p>
            <a:pPr fontAlgn="base"/>
            <a:r>
              <a:rPr lang="fr-FR" sz="2000" i="1" dirty="0">
                <a:effectLst/>
                <a:latin typeface="Arial" panose="020B0604020202020204" pitchFamily="34" charset="0"/>
                <a:ea typeface="Times New Roman" panose="02020603050405020304" pitchFamily="18" charset="0"/>
                <a:cs typeface="Arial" panose="020B0604020202020204" pitchFamily="34" charset="0"/>
              </a:rPr>
              <a:t>« Et pareil, sur les vélos cargo, on a beaucoup de problèmes, parce qu’on les pousse au bout. On ne transporte pas trois gosses devant. En deux ans, trois ans, on a déjà fait un SAV qui était pris en charge, tant mieux, mais un SAV pour chaque moteur. Et il y a un moteur, je crois qu'on vient de faire un deuxième SAV. En deux ans, trois ans. »</a:t>
            </a:r>
          </a:p>
          <a:p>
            <a:pPr algn="r" fontAlgn="base"/>
            <a:r>
              <a:rPr lang="fr-FR" dirty="0">
                <a:latin typeface="Arial" panose="020B0604020202020204" pitchFamily="34" charset="0"/>
                <a:ea typeface="Times New Roman" panose="02020603050405020304" pitchFamily="18" charset="0"/>
                <a:cs typeface="Arial" panose="020B0604020202020204" pitchFamily="34" charset="0"/>
              </a:rPr>
              <a:t>Manager, Entreprise B</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Image 8">
            <a:extLst>
              <a:ext uri="{FF2B5EF4-FFF2-40B4-BE49-F238E27FC236}">
                <a16:creationId xmlns:a16="http://schemas.microsoft.com/office/drawing/2014/main" id="{CAC905AF-5F61-86D6-779D-F69FECABC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486" y="1034648"/>
            <a:ext cx="4367514" cy="5823352"/>
          </a:xfrm>
          <a:prstGeom prst="rect">
            <a:avLst/>
          </a:prstGeom>
        </p:spPr>
      </p:pic>
    </p:spTree>
    <p:extLst>
      <p:ext uri="{BB962C8B-B14F-4D97-AF65-F5344CB8AC3E}">
        <p14:creationId xmlns:p14="http://schemas.microsoft.com/office/powerpoint/2010/main" val="278335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79BCA-7A85-B1AA-8B8B-6962B4C860B7}"/>
              </a:ext>
            </a:extLst>
          </p:cNvPr>
          <p:cNvSpPr>
            <a:spLocks noGrp="1"/>
          </p:cNvSpPr>
          <p:nvPr>
            <p:ph type="title"/>
          </p:nvPr>
        </p:nvSpPr>
        <p:spPr/>
        <p:txBody>
          <a:bodyPr/>
          <a:lstStyle/>
          <a:p>
            <a:r>
              <a:rPr lang="fr-FR" dirty="0"/>
              <a:t>Nouveaux véhicules, nouvelles pratiques d’entretien</a:t>
            </a:r>
          </a:p>
        </p:txBody>
      </p:sp>
      <p:sp>
        <p:nvSpPr>
          <p:cNvPr id="3" name="Espace réservé du contenu 2">
            <a:extLst>
              <a:ext uri="{FF2B5EF4-FFF2-40B4-BE49-F238E27FC236}">
                <a16:creationId xmlns:a16="http://schemas.microsoft.com/office/drawing/2014/main" id="{A2135748-FDB3-2C2F-500F-86B673336E59}"/>
              </a:ext>
            </a:extLst>
          </p:cNvPr>
          <p:cNvSpPr>
            <a:spLocks noGrp="1"/>
          </p:cNvSpPr>
          <p:nvPr>
            <p:ph idx="1"/>
          </p:nvPr>
        </p:nvSpPr>
        <p:spPr>
          <a:xfrm>
            <a:off x="300942" y="1690688"/>
            <a:ext cx="6250329" cy="4883732"/>
          </a:xfrm>
        </p:spPr>
        <p:txBody>
          <a:bodyPr>
            <a:normAutofit fontScale="92500" lnSpcReduction="10000"/>
          </a:bodyPr>
          <a:lstStyle/>
          <a:p>
            <a:r>
              <a:rPr lang="fr-FR" dirty="0"/>
              <a:t>Nouveaux questionnements techniques : nouvelles compétences de réparation, des pièces produites en série limitée, etc.</a:t>
            </a:r>
          </a:p>
          <a:p>
            <a:pPr lvl="1"/>
            <a:r>
              <a:rPr lang="fr-FR" dirty="0"/>
              <a:t>Triporteurs surtout constituées de pièces de… moto</a:t>
            </a:r>
          </a:p>
          <a:p>
            <a:pPr lvl="1"/>
            <a:r>
              <a:rPr lang="fr-FR" dirty="0"/>
              <a:t>Pièces produites en séries limitées</a:t>
            </a:r>
          </a:p>
          <a:p>
            <a:pPr lvl="1"/>
            <a:r>
              <a:rPr lang="fr-FR" dirty="0"/>
              <a:t>Peu d’obligations légales, ou peu respectées</a:t>
            </a:r>
          </a:p>
          <a:p>
            <a:r>
              <a:rPr lang="fr-FR" dirty="0"/>
              <a:t>Mettre en place des protocoles d’entretien</a:t>
            </a:r>
          </a:p>
          <a:p>
            <a:pPr lvl="1"/>
            <a:r>
              <a:rPr lang="fr-FR" dirty="0"/>
              <a:t>Réaliser toute sa maintenance ?</a:t>
            </a:r>
          </a:p>
          <a:p>
            <a:pPr lvl="1"/>
            <a:r>
              <a:rPr lang="fr-FR" dirty="0"/>
              <a:t>Réduire les coûts des petites réparations (formation de certains livreurs à la maintenance) et confier le reste à un prestataire</a:t>
            </a:r>
          </a:p>
          <a:p>
            <a:pPr lvl="1"/>
            <a:r>
              <a:rPr lang="fr-FR" dirty="0"/>
              <a:t>Vélos et pièces de secours pour réduire les délais de livraison en cas de panne</a:t>
            </a:r>
          </a:p>
        </p:txBody>
      </p:sp>
      <p:sp>
        <p:nvSpPr>
          <p:cNvPr id="4" name="Espace réservé du pied de page 3">
            <a:extLst>
              <a:ext uri="{FF2B5EF4-FFF2-40B4-BE49-F238E27FC236}">
                <a16:creationId xmlns:a16="http://schemas.microsoft.com/office/drawing/2014/main" id="{310B616C-1BF8-7EE9-8C9E-D0A262E4D976}"/>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5CC9667F-B3C1-DE3D-0688-EC5D1EC86E0A}"/>
              </a:ext>
            </a:extLst>
          </p:cNvPr>
          <p:cNvSpPr>
            <a:spLocks noGrp="1"/>
          </p:cNvSpPr>
          <p:nvPr>
            <p:ph type="sldNum" sz="quarter" idx="12"/>
          </p:nvPr>
        </p:nvSpPr>
        <p:spPr/>
        <p:txBody>
          <a:bodyPr/>
          <a:lstStyle/>
          <a:p>
            <a:fld id="{6E9384D2-7A64-477A-BAF9-8041816572A9}" type="slidenum">
              <a:rPr lang="fr-FR" smtClean="0"/>
              <a:t>22</a:t>
            </a:fld>
            <a:endParaRPr lang="fr-FR"/>
          </a:p>
        </p:txBody>
      </p:sp>
      <p:sp>
        <p:nvSpPr>
          <p:cNvPr id="8" name="ZoneTexte 7">
            <a:extLst>
              <a:ext uri="{FF2B5EF4-FFF2-40B4-BE49-F238E27FC236}">
                <a16:creationId xmlns:a16="http://schemas.microsoft.com/office/drawing/2014/main" id="{1D87858E-7639-E1DC-5FAB-3BBB5C240060}"/>
              </a:ext>
            </a:extLst>
          </p:cNvPr>
          <p:cNvSpPr txBox="1"/>
          <p:nvPr/>
        </p:nvSpPr>
        <p:spPr>
          <a:xfrm>
            <a:off x="6705428" y="1569263"/>
            <a:ext cx="5302518" cy="2277547"/>
          </a:xfrm>
          <a:prstGeom prst="rect">
            <a:avLst/>
          </a:prstGeom>
          <a:noFill/>
          <a:ln>
            <a:solidFill>
              <a:schemeClr val="tx1"/>
            </a:solidFill>
          </a:ln>
        </p:spPr>
        <p:txBody>
          <a:bodyPr wrap="square">
            <a:spAutoFit/>
          </a:bodyPr>
          <a:lstStyle/>
          <a:p>
            <a:pPr fontAlgn="base"/>
            <a:r>
              <a:rPr lang="fr-FR" sz="1600" i="1" dirty="0">
                <a:effectLst/>
                <a:latin typeface="Arial" panose="020B0604020202020204" pitchFamily="34" charset="0"/>
                <a:ea typeface="Times New Roman" panose="02020603050405020304" pitchFamily="18" charset="0"/>
                <a:cs typeface="Arial" panose="020B0604020202020204" pitchFamily="34" charset="0"/>
              </a:rPr>
              <a:t>« </a:t>
            </a:r>
            <a:r>
              <a:rPr lang="fr-FR" sz="1800" i="1" dirty="0">
                <a:effectLst/>
                <a:latin typeface="Arial" panose="020B0604020202020204" pitchFamily="34" charset="0"/>
                <a:ea typeface="Times New Roman" panose="02020603050405020304" pitchFamily="18" charset="0"/>
                <a:cs typeface="Arial" panose="020B0604020202020204" pitchFamily="34" charset="0"/>
              </a:rPr>
              <a:t>Et lui, il avait l'habitude du vélo classique. Donc, forcément, bah les triporteurs, ça l'a changé, parce que comme je vous dis, il y a de la moto, il y a du quad... Quand il est arrivé, il était un peu dégoûté de ne pas pouvoir en connaître autant, enfin, être autant débrouillard que là où il était avant.</a:t>
            </a:r>
            <a:r>
              <a:rPr lang="fr-FR" sz="1600" i="1" dirty="0">
                <a:latin typeface="Arial" panose="020B0604020202020204" pitchFamily="34" charset="0"/>
                <a:ea typeface="Calibri" panose="020F0502020204030204" pitchFamily="34" charset="0"/>
                <a:cs typeface="Arial" panose="020B0604020202020204" pitchFamily="34" charset="0"/>
              </a:rPr>
              <a:t>. »</a:t>
            </a:r>
          </a:p>
          <a:p>
            <a:pPr algn="r" fontAlgn="base"/>
            <a:r>
              <a:rPr lang="fr-FR" sz="1600" dirty="0">
                <a:latin typeface="Arial" panose="020B0604020202020204" pitchFamily="34" charset="0"/>
                <a:ea typeface="Calibri" panose="020F0502020204030204" pitchFamily="34" charset="0"/>
                <a:cs typeface="Arial" panose="020B0604020202020204" pitchFamily="34" charset="0"/>
              </a:rPr>
              <a:t>Mécanicien, Entreprise C</a:t>
            </a:r>
            <a:endParaRPr lang="fr-FR" sz="16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DA608C4-2FE6-E7EE-2E53-0C37D996CE2F}"/>
              </a:ext>
            </a:extLst>
          </p:cNvPr>
          <p:cNvSpPr txBox="1"/>
          <p:nvPr/>
        </p:nvSpPr>
        <p:spPr>
          <a:xfrm>
            <a:off x="6705428" y="4325025"/>
            <a:ext cx="5302518" cy="2031325"/>
          </a:xfrm>
          <a:prstGeom prst="rect">
            <a:avLst/>
          </a:prstGeom>
          <a:noFill/>
          <a:ln>
            <a:solidFill>
              <a:schemeClr val="tx1"/>
            </a:solidFill>
          </a:ln>
        </p:spPr>
        <p:txBody>
          <a:bodyPr wrap="square">
            <a:spAutoFit/>
          </a:bodyPr>
          <a:lstStyle/>
          <a:p>
            <a:pPr fontAlgn="base"/>
            <a:r>
              <a:rPr lang="fr-FR" sz="1800" i="1" dirty="0">
                <a:effectLst/>
                <a:latin typeface="Arial" panose="020B0604020202020204" pitchFamily="34" charset="0"/>
                <a:ea typeface="Times New Roman" panose="02020603050405020304" pitchFamily="18" charset="0"/>
                <a:cs typeface="Arial" panose="020B0604020202020204" pitchFamily="34" charset="0"/>
              </a:rPr>
              <a:t>« Mais j'apprends un peu sur le tas aussi, parce que, voilà, c'est différent de... tout est hyper long en fait. Normalement, changer des rayons c'est facile, sur mon vélo de course je fais ça en deux </a:t>
            </a:r>
            <a:r>
              <a:rPr lang="fr-FR" sz="1800" i="1" dirty="0" err="1">
                <a:effectLst/>
                <a:latin typeface="Arial" panose="020B0604020202020204" pitchFamily="34" charset="0"/>
                <a:ea typeface="Times New Roman" panose="02020603050405020304" pitchFamily="18" charset="0"/>
                <a:cs typeface="Arial" panose="020B0604020202020204" pitchFamily="34" charset="0"/>
              </a:rPr>
              <a:t>deux</a:t>
            </a:r>
            <a:r>
              <a:rPr lang="fr-FR" sz="1800" i="1" dirty="0">
                <a:effectLst/>
                <a:latin typeface="Arial" panose="020B0604020202020204" pitchFamily="34" charset="0"/>
                <a:ea typeface="Times New Roman" panose="02020603050405020304" pitchFamily="18" charset="0"/>
                <a:cs typeface="Arial" panose="020B0604020202020204" pitchFamily="34" charset="0"/>
              </a:rPr>
              <a:t>, et là, là c'est une galère. Surtout les pneus sont super rigides, c'est très dur à enlever. »</a:t>
            </a:r>
          </a:p>
          <a:p>
            <a:pPr algn="r" fontAlgn="base"/>
            <a:r>
              <a:rPr lang="fr-FR" dirty="0">
                <a:latin typeface="Arial" panose="020B0604020202020204" pitchFamily="34" charset="0"/>
                <a:ea typeface="Times New Roman" panose="02020603050405020304" pitchFamily="18" charset="0"/>
                <a:cs typeface="Arial" panose="020B0604020202020204" pitchFamily="34" charset="0"/>
              </a:rPr>
              <a:t>Livreur/mécanicien, Entreprise D</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082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F7C03-07F9-3644-5134-3C42A2DE2A36}"/>
              </a:ext>
            </a:extLst>
          </p:cNvPr>
          <p:cNvSpPr>
            <a:spLocks noGrp="1"/>
          </p:cNvSpPr>
          <p:nvPr>
            <p:ph type="title"/>
          </p:nvPr>
        </p:nvSpPr>
        <p:spPr/>
        <p:txBody>
          <a:bodyPr/>
          <a:lstStyle/>
          <a:p>
            <a:r>
              <a:rPr lang="fr-FR" dirty="0"/>
              <a:t>Nouveaux véhicules, nouvelles pratiques d’entretien</a:t>
            </a:r>
          </a:p>
        </p:txBody>
      </p:sp>
      <p:sp>
        <p:nvSpPr>
          <p:cNvPr id="3" name="Espace réservé du contenu 2">
            <a:extLst>
              <a:ext uri="{FF2B5EF4-FFF2-40B4-BE49-F238E27FC236}">
                <a16:creationId xmlns:a16="http://schemas.microsoft.com/office/drawing/2014/main" id="{9DE8154F-1D6E-AF9B-330F-0732DF51D045}"/>
              </a:ext>
            </a:extLst>
          </p:cNvPr>
          <p:cNvSpPr>
            <a:spLocks noGrp="1"/>
          </p:cNvSpPr>
          <p:nvPr>
            <p:ph idx="1"/>
          </p:nvPr>
        </p:nvSpPr>
        <p:spPr>
          <a:xfrm>
            <a:off x="363639" y="1794076"/>
            <a:ext cx="5192210" cy="4562274"/>
          </a:xfrm>
        </p:spPr>
        <p:txBody>
          <a:bodyPr>
            <a:normAutofit fontScale="92500" lnSpcReduction="10000"/>
          </a:bodyPr>
          <a:lstStyle/>
          <a:p>
            <a:pPr marL="0" indent="0">
              <a:buNone/>
            </a:pPr>
            <a:r>
              <a:rPr lang="fr-FR" sz="3200" dirty="0"/>
              <a:t>Tests et découvertes de limites techniques des nouveaux véhicules</a:t>
            </a:r>
          </a:p>
          <a:p>
            <a:r>
              <a:rPr lang="fr-FR" dirty="0"/>
              <a:t>Les opérateurs doivent choisir les modèles parmi de nombreux prototypes</a:t>
            </a:r>
          </a:p>
          <a:p>
            <a:r>
              <a:rPr lang="fr-FR" dirty="0"/>
              <a:t>Ils s’exposent aux pannes causées par la faible expérience pratique des constructeurs</a:t>
            </a:r>
          </a:p>
          <a:p>
            <a:r>
              <a:rPr lang="fr-FR" dirty="0"/>
              <a:t>Découvrent les limites des modèles avant leurs concepteurs eux-mêmes</a:t>
            </a:r>
          </a:p>
        </p:txBody>
      </p:sp>
      <p:sp>
        <p:nvSpPr>
          <p:cNvPr id="4" name="Espace réservé du pied de page 3">
            <a:extLst>
              <a:ext uri="{FF2B5EF4-FFF2-40B4-BE49-F238E27FC236}">
                <a16:creationId xmlns:a16="http://schemas.microsoft.com/office/drawing/2014/main" id="{63E93247-826A-34FF-31B2-F7452FDD4638}"/>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7289CF2F-97AB-3362-3129-8463611E3F1F}"/>
              </a:ext>
            </a:extLst>
          </p:cNvPr>
          <p:cNvSpPr>
            <a:spLocks noGrp="1"/>
          </p:cNvSpPr>
          <p:nvPr>
            <p:ph type="sldNum" sz="quarter" idx="12"/>
          </p:nvPr>
        </p:nvSpPr>
        <p:spPr/>
        <p:txBody>
          <a:bodyPr/>
          <a:lstStyle/>
          <a:p>
            <a:fld id="{6E9384D2-7A64-477A-BAF9-8041816572A9}" type="slidenum">
              <a:rPr lang="fr-FR" smtClean="0"/>
              <a:t>23</a:t>
            </a:fld>
            <a:endParaRPr lang="fr-FR"/>
          </a:p>
        </p:txBody>
      </p:sp>
      <p:sp>
        <p:nvSpPr>
          <p:cNvPr id="6" name="ZoneTexte 5">
            <a:extLst>
              <a:ext uri="{FF2B5EF4-FFF2-40B4-BE49-F238E27FC236}">
                <a16:creationId xmlns:a16="http://schemas.microsoft.com/office/drawing/2014/main" id="{29BDFF6C-5FEC-5E7D-5811-50D59F303186}"/>
              </a:ext>
            </a:extLst>
          </p:cNvPr>
          <p:cNvSpPr txBox="1"/>
          <p:nvPr/>
        </p:nvSpPr>
        <p:spPr>
          <a:xfrm>
            <a:off x="5743649" y="1555036"/>
            <a:ext cx="6226138" cy="4801314"/>
          </a:xfrm>
          <a:prstGeom prst="rect">
            <a:avLst/>
          </a:prstGeom>
          <a:noFill/>
          <a:ln>
            <a:solidFill>
              <a:schemeClr val="tx1"/>
            </a:solidFill>
          </a:ln>
        </p:spPr>
        <p:txBody>
          <a:bodyPr wrap="square">
            <a:spAutoFit/>
          </a:bodyPr>
          <a:lstStyle/>
          <a:p>
            <a:pPr fontAlgn="base"/>
            <a:r>
              <a:rPr lang="fr-FR" dirty="0">
                <a:effectLst/>
                <a:latin typeface="Arial" panose="020B0604020202020204" pitchFamily="34" charset="0"/>
                <a:ea typeface="Times New Roman" panose="02020603050405020304" pitchFamily="18" charset="0"/>
                <a:cs typeface="Arial" panose="020B0604020202020204" pitchFamily="34" charset="0"/>
              </a:rPr>
              <a:t>M - Et par contre, on est parti sur une solution italienne, mais je crois qu'on regrette. Qu'est-ce que t'en penses, toi ? Qu'est-ce que t'en penses sur la conduite ?</a:t>
            </a:r>
          </a:p>
          <a:p>
            <a:pPr fontAlgn="base"/>
            <a:r>
              <a:rPr lang="fr-FR" dirty="0">
                <a:latin typeface="Arial" panose="020B0604020202020204" pitchFamily="34" charset="0"/>
                <a:ea typeface="Times New Roman" panose="02020603050405020304" pitchFamily="18" charset="0"/>
                <a:cs typeface="Arial" panose="020B0604020202020204" pitchFamily="34" charset="0"/>
              </a:rPr>
              <a:t>L</a:t>
            </a:r>
            <a:r>
              <a:rPr lang="fr-FR" dirty="0">
                <a:effectLst/>
                <a:latin typeface="Arial" panose="020B0604020202020204" pitchFamily="34" charset="0"/>
                <a:ea typeface="Times New Roman" panose="02020603050405020304" pitchFamily="18" charset="0"/>
                <a:cs typeface="Arial" panose="020B0604020202020204" pitchFamily="34" charset="0"/>
              </a:rPr>
              <a:t> - Ils sont fragiles, mais tout le reste... La conduite est top, puisqu'ils tiennent bien la route. On peut mettre des volumes, c'est facile. Mais ils sont fragiles. </a:t>
            </a:r>
            <a:r>
              <a:rPr lang="fr-FR" b="1" dirty="0">
                <a:effectLst/>
                <a:latin typeface="Arial" panose="020B0604020202020204" pitchFamily="34" charset="0"/>
                <a:ea typeface="Times New Roman" panose="02020603050405020304" pitchFamily="18" charset="0"/>
                <a:cs typeface="Arial" panose="020B0604020202020204" pitchFamily="34" charset="0"/>
              </a:rPr>
              <a:t>Je l'ai cassé au moins cinq fois, déjà. L'axe, il est beaucoup trop fin</a:t>
            </a:r>
            <a:r>
              <a:rPr lang="fr-FR" dirty="0">
                <a:effectLst/>
                <a:latin typeface="Arial" panose="020B0604020202020204" pitchFamily="34" charset="0"/>
                <a:ea typeface="Times New Roman" panose="02020603050405020304" pitchFamily="18" charset="0"/>
                <a:cs typeface="Arial" panose="020B0604020202020204" pitchFamily="34" charset="0"/>
              </a:rPr>
              <a:t>. Et du coup, si on a un peu trop de poids et un dos d'âne, par exemple, paf, ça a cassé. Je me suis retrouvé sur le disque. J'ai perdu quelques pièces, aussi, qui m'ont empêché de... </a:t>
            </a:r>
            <a:r>
              <a:rPr lang="fr-FR" i="1" dirty="0">
                <a:effectLst/>
                <a:latin typeface="Arial" panose="020B0604020202020204" pitchFamily="34" charset="0"/>
                <a:ea typeface="Times New Roman" panose="02020603050405020304" pitchFamily="18" charset="0"/>
                <a:cs typeface="Arial" panose="020B0604020202020204" pitchFamily="34" charset="0"/>
              </a:rPr>
              <a:t>[rires]</a:t>
            </a:r>
            <a:endParaRPr lang="fr-FR" dirty="0">
              <a:effectLst/>
              <a:latin typeface="Arial" panose="020B0604020202020204" pitchFamily="34" charset="0"/>
              <a:ea typeface="Times New Roman" panose="02020603050405020304" pitchFamily="18" charset="0"/>
              <a:cs typeface="Arial" panose="020B0604020202020204" pitchFamily="34" charset="0"/>
            </a:endParaRPr>
          </a:p>
          <a:p>
            <a:pPr fontAlgn="base"/>
            <a:r>
              <a:rPr lang="fr-FR" dirty="0">
                <a:latin typeface="Arial" panose="020B0604020202020204" pitchFamily="34" charset="0"/>
                <a:ea typeface="Times New Roman" panose="02020603050405020304" pitchFamily="18" charset="0"/>
                <a:cs typeface="Arial" panose="020B0604020202020204" pitchFamily="34" charset="0"/>
              </a:rPr>
              <a:t>M</a:t>
            </a:r>
            <a:r>
              <a:rPr lang="fr-FR" dirty="0">
                <a:effectLst/>
                <a:latin typeface="Arial" panose="020B0604020202020204" pitchFamily="34" charset="0"/>
                <a:ea typeface="Times New Roman" panose="02020603050405020304" pitchFamily="18" charset="0"/>
                <a:cs typeface="Arial" panose="020B0604020202020204" pitchFamily="34" charset="0"/>
              </a:rPr>
              <a:t> - Ceux qui nous ont vendu le truc, </a:t>
            </a:r>
            <a:r>
              <a:rPr lang="fr-FR" b="1" dirty="0">
                <a:effectLst/>
                <a:latin typeface="Arial" panose="020B0604020202020204" pitchFamily="34" charset="0"/>
                <a:ea typeface="Times New Roman" panose="02020603050405020304" pitchFamily="18" charset="0"/>
                <a:cs typeface="Arial" panose="020B0604020202020204" pitchFamily="34" charset="0"/>
              </a:rPr>
              <a:t>depuis qu'ils nous ont vendu ça et qu'on a tous ces problèmes, parce que, je sais pas, ça doit faire un an ou deux que ça existe, ce machin, euh... Ils ne le commercialisent plus sur le marché français</a:t>
            </a:r>
            <a:r>
              <a:rPr lang="fr-FR" dirty="0">
                <a:effectLst/>
                <a:latin typeface="Arial" panose="020B0604020202020204" pitchFamily="34" charset="0"/>
                <a:ea typeface="Times New Roman" panose="02020603050405020304" pitchFamily="18" charset="0"/>
                <a:cs typeface="Arial" panose="020B0604020202020204" pitchFamily="34" charset="0"/>
              </a:rPr>
              <a:t>.</a:t>
            </a:r>
          </a:p>
          <a:p>
            <a:pPr algn="r" fontAlgn="base"/>
            <a:r>
              <a:rPr lang="fr-FR" dirty="0">
                <a:latin typeface="Arial" panose="020B0604020202020204" pitchFamily="34" charset="0"/>
                <a:ea typeface="Times New Roman" panose="02020603050405020304" pitchFamily="18" charset="0"/>
                <a:cs typeface="Arial" panose="020B0604020202020204" pitchFamily="34" charset="0"/>
              </a:rPr>
              <a:t>Livreur et manager, Entreprise B</a:t>
            </a:r>
            <a:endParaRPr lang="fr-FR"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3851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A07229-62EF-0927-6EA5-A00097645010}"/>
              </a:ext>
            </a:extLst>
          </p:cNvPr>
          <p:cNvSpPr>
            <a:spLocks noGrp="1"/>
          </p:cNvSpPr>
          <p:nvPr>
            <p:ph type="title"/>
          </p:nvPr>
        </p:nvSpPr>
        <p:spPr/>
        <p:txBody>
          <a:bodyPr/>
          <a:lstStyle/>
          <a:p>
            <a:r>
              <a:rPr lang="fr-FR" dirty="0"/>
              <a:t>Nouveaux véhicules, nouvelles pratiques d’entretien</a:t>
            </a:r>
          </a:p>
        </p:txBody>
      </p:sp>
      <p:sp>
        <p:nvSpPr>
          <p:cNvPr id="3" name="Espace réservé du contenu 2">
            <a:extLst>
              <a:ext uri="{FF2B5EF4-FFF2-40B4-BE49-F238E27FC236}">
                <a16:creationId xmlns:a16="http://schemas.microsoft.com/office/drawing/2014/main" id="{FCC6A6E2-A28A-140A-6E09-16839A6E3300}"/>
              </a:ext>
            </a:extLst>
          </p:cNvPr>
          <p:cNvSpPr>
            <a:spLocks noGrp="1"/>
          </p:cNvSpPr>
          <p:nvPr>
            <p:ph idx="1"/>
          </p:nvPr>
        </p:nvSpPr>
        <p:spPr>
          <a:xfrm>
            <a:off x="838200" y="1847849"/>
            <a:ext cx="4879694" cy="4351338"/>
          </a:xfrm>
        </p:spPr>
        <p:txBody>
          <a:bodyPr/>
          <a:lstStyle/>
          <a:p>
            <a:r>
              <a:rPr lang="fr-FR" dirty="0"/>
              <a:t>Le métier de livraison doit s’adapter aux nouvelles contraintes techniques de véhicules peu adaptés</a:t>
            </a:r>
          </a:p>
        </p:txBody>
      </p:sp>
      <p:sp>
        <p:nvSpPr>
          <p:cNvPr id="4" name="Espace réservé du pied de page 3">
            <a:extLst>
              <a:ext uri="{FF2B5EF4-FFF2-40B4-BE49-F238E27FC236}">
                <a16:creationId xmlns:a16="http://schemas.microsoft.com/office/drawing/2014/main" id="{0E8F8054-7DE3-4569-8110-A0DC965F475B}"/>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C0813B59-22CA-F52A-D144-83BBD38F6A27}"/>
              </a:ext>
            </a:extLst>
          </p:cNvPr>
          <p:cNvSpPr>
            <a:spLocks noGrp="1"/>
          </p:cNvSpPr>
          <p:nvPr>
            <p:ph type="sldNum" sz="quarter" idx="12"/>
          </p:nvPr>
        </p:nvSpPr>
        <p:spPr/>
        <p:txBody>
          <a:bodyPr/>
          <a:lstStyle/>
          <a:p>
            <a:fld id="{6E9384D2-7A64-477A-BAF9-8041816572A9}" type="slidenum">
              <a:rPr lang="fr-FR" smtClean="0"/>
              <a:t>24</a:t>
            </a:fld>
            <a:endParaRPr lang="fr-FR"/>
          </a:p>
        </p:txBody>
      </p:sp>
      <p:sp>
        <p:nvSpPr>
          <p:cNvPr id="8" name="ZoneTexte 7">
            <a:extLst>
              <a:ext uri="{FF2B5EF4-FFF2-40B4-BE49-F238E27FC236}">
                <a16:creationId xmlns:a16="http://schemas.microsoft.com/office/drawing/2014/main" id="{2C1652BF-3D5C-9DDF-135B-C41CA2926C56}"/>
              </a:ext>
            </a:extLst>
          </p:cNvPr>
          <p:cNvSpPr txBox="1"/>
          <p:nvPr/>
        </p:nvSpPr>
        <p:spPr>
          <a:xfrm>
            <a:off x="6263238" y="1270883"/>
            <a:ext cx="5534358" cy="4031873"/>
          </a:xfrm>
          <a:prstGeom prst="rect">
            <a:avLst/>
          </a:prstGeom>
          <a:noFill/>
          <a:ln>
            <a:solidFill>
              <a:schemeClr val="tx1"/>
            </a:solidFill>
          </a:ln>
        </p:spPr>
        <p:txBody>
          <a:bodyPr wrap="square">
            <a:spAutoFit/>
          </a:bodyPr>
          <a:lstStyle/>
          <a:p>
            <a:pPr fontAlgn="base"/>
            <a:r>
              <a:rPr lang="fr-FR" sz="1600" dirty="0">
                <a:latin typeface="Arial" panose="020B0604020202020204" pitchFamily="34" charset="0"/>
                <a:cs typeface="Arial" panose="020B0604020202020204" pitchFamily="34" charset="0"/>
              </a:rPr>
              <a:t>« Pour placer les repas dans la caisse, en fonction du triporteur, certains vont être un peu... Quand il y a une roue qui se voile un peu à gauche, ça va un peu plus bouger à gauche, donc on va éviter de mettre des petits pots, les crèmes qui vont trop bouger, on va mettre à droite. Et en bas, il y a plus de stabilité en bas. Donc tout ce qui est un peu plus solide, les gros plats en gros volume rectangulaire, comme on avait tout à l'heure, on va les mettre directement au-dessus. Et comme ça c'est plus sûr pour moins de casse. Parce que des fois, en bougeant, un triporteur ça bouge bah ça secoue donc ça peut ouvrir un petit peu nos portes de frigo. Des fois, si on a des petites consignes qui sont dessus, elles peuvent tomber, et puis des fois même bloquer l'ouverture de la porte au retour. </a:t>
            </a:r>
            <a:r>
              <a:rPr lang="fr-FR" sz="1600" i="1" dirty="0">
                <a:latin typeface="Arial" panose="020B0604020202020204" pitchFamily="34" charset="0"/>
                <a:cs typeface="Arial" panose="020B0604020202020204" pitchFamily="34" charset="0"/>
              </a:rPr>
              <a:t>[donne des coups sur la porte]</a:t>
            </a:r>
            <a:r>
              <a:rPr lang="fr-FR" sz="1600" dirty="0">
                <a:latin typeface="Arial" panose="020B0604020202020204" pitchFamily="34" charset="0"/>
                <a:cs typeface="Arial" panose="020B0604020202020204" pitchFamily="34" charset="0"/>
              </a:rPr>
              <a:t>. »</a:t>
            </a:r>
          </a:p>
          <a:p>
            <a:pPr algn="r" fontAlgn="base"/>
            <a:r>
              <a:rPr lang="fr-FR" sz="1600" dirty="0">
                <a:latin typeface="Arial" panose="020B0604020202020204" pitchFamily="34" charset="0"/>
                <a:cs typeface="Arial" panose="020B0604020202020204" pitchFamily="34" charset="0"/>
              </a:rPr>
              <a:t>Manager, entreprise D</a:t>
            </a:r>
          </a:p>
        </p:txBody>
      </p:sp>
      <p:sp>
        <p:nvSpPr>
          <p:cNvPr id="9" name="ZoneTexte 8">
            <a:extLst>
              <a:ext uri="{FF2B5EF4-FFF2-40B4-BE49-F238E27FC236}">
                <a16:creationId xmlns:a16="http://schemas.microsoft.com/office/drawing/2014/main" id="{BAB4F34D-CC8C-547D-AC84-F65B5064C633}"/>
              </a:ext>
            </a:extLst>
          </p:cNvPr>
          <p:cNvSpPr txBox="1"/>
          <p:nvPr/>
        </p:nvSpPr>
        <p:spPr>
          <a:xfrm>
            <a:off x="150471" y="3578897"/>
            <a:ext cx="5945529" cy="3279103"/>
          </a:xfrm>
          <a:prstGeom prst="rect">
            <a:avLst/>
          </a:prstGeom>
          <a:noFill/>
          <a:ln>
            <a:solidFill>
              <a:schemeClr val="tx1"/>
            </a:solidFill>
          </a:ln>
        </p:spPr>
        <p:txBody>
          <a:bodyPr wrap="square">
            <a:spAutoFit/>
          </a:bodyPr>
          <a:lstStyle/>
          <a:p>
            <a:pPr fontAlgn="base">
              <a:lnSpc>
                <a:spcPct val="107000"/>
              </a:lnSpc>
              <a:spcAft>
                <a:spcPts val="800"/>
              </a:spcAft>
            </a:pPr>
            <a:r>
              <a:rPr lang="fr-FR" sz="1600"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Moi c'est une utilisation, dès qu'on a des cartons tu peux tout rentrer, en fait ça se range... elle est pile adaptée à la taille des cartons standard, des choses comme ça. Moi je l'ai utilisée pour ramener du plastique à la déchetterie, pour vraiment pas mal d'utilisations. </a:t>
            </a:r>
            <a:r>
              <a:rPr lang="fr-FR" sz="1600" kern="0" dirty="0">
                <a:solidFill>
                  <a:srgbClr val="262626"/>
                </a:solidFill>
                <a:latin typeface="Arial" panose="020B0604020202020204" pitchFamily="34" charset="0"/>
                <a:ea typeface="Times New Roman" panose="02020603050405020304" pitchFamily="18" charset="0"/>
                <a:cs typeface="Arial" panose="020B0604020202020204" pitchFamily="34" charset="0"/>
              </a:rPr>
              <a:t>E</a:t>
            </a:r>
            <a:r>
              <a:rPr lang="fr-FR" sz="1600"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t puis ça monte en côte, là c'est vraiment top</a:t>
            </a:r>
            <a:r>
              <a:rPr lang="fr-FR" sz="1600" kern="0" dirty="0">
                <a:solidFill>
                  <a:srgbClr val="262626"/>
                </a:solidFill>
                <a:latin typeface="Arial" panose="020B0604020202020204" pitchFamily="34" charset="0"/>
                <a:ea typeface="Times New Roman" panose="02020603050405020304" pitchFamily="18" charset="0"/>
                <a:cs typeface="Arial" panose="020B0604020202020204" pitchFamily="34" charset="0"/>
              </a:rPr>
              <a:t> !</a:t>
            </a:r>
            <a:endParaRPr lang="fr-FR" sz="1600" kern="1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fr-FR" sz="1600"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Et pourquoi ça sonne là maintenant ?</a:t>
            </a:r>
            <a:endParaRPr lang="fr-FR" sz="1600" kern="1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fr-FR" sz="1600" kern="0" dirty="0">
                <a:solidFill>
                  <a:srgbClr val="262626"/>
                </a:solidFill>
                <a:effectLst/>
                <a:latin typeface="Arial" panose="020B0604020202020204" pitchFamily="34" charset="0"/>
                <a:ea typeface="Times New Roman" panose="02020603050405020304" pitchFamily="18" charset="0"/>
                <a:cs typeface="Arial" panose="020B0604020202020204" pitchFamily="34" charset="0"/>
              </a:rPr>
              <a:t>- Elle croit que la porte est ouverte. Alors que non, elle est fermée. En fait on a un problème... Il faut que je fasse venir un technicien, on a un problème là-dessus, elle s'ouvre pas actuellement sur le côté.</a:t>
            </a:r>
          </a:p>
          <a:p>
            <a:pPr algn="r" fontAlgn="base">
              <a:lnSpc>
                <a:spcPct val="107000"/>
              </a:lnSpc>
              <a:spcAft>
                <a:spcPts val="800"/>
              </a:spcAft>
            </a:pPr>
            <a:r>
              <a:rPr lang="fr-FR" sz="1600" kern="100" dirty="0">
                <a:effectLst/>
                <a:latin typeface="Arial" panose="020B0604020202020204" pitchFamily="34" charset="0"/>
                <a:ea typeface="Calibri" panose="020F0502020204030204" pitchFamily="34" charset="0"/>
                <a:cs typeface="Arial" panose="020B0604020202020204" pitchFamily="34" charset="0"/>
              </a:rPr>
              <a:t>Manager, entreprise B</a:t>
            </a:r>
          </a:p>
        </p:txBody>
      </p:sp>
    </p:spTree>
    <p:extLst>
      <p:ext uri="{BB962C8B-B14F-4D97-AF65-F5344CB8AC3E}">
        <p14:creationId xmlns:p14="http://schemas.microsoft.com/office/powerpoint/2010/main" val="299695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FA0E5-A605-1727-6DB4-86DB8C719794}"/>
              </a:ext>
            </a:extLst>
          </p:cNvPr>
          <p:cNvSpPr>
            <a:spLocks noGrp="1"/>
          </p:cNvSpPr>
          <p:nvPr>
            <p:ph type="title"/>
          </p:nvPr>
        </p:nvSpPr>
        <p:spPr/>
        <p:txBody>
          <a:bodyPr/>
          <a:lstStyle/>
          <a:p>
            <a:r>
              <a:rPr lang="fr-FR" dirty="0"/>
              <a:t>Nouveaux véhicules, nouvelles pratiques d’entretien</a:t>
            </a:r>
          </a:p>
        </p:txBody>
      </p:sp>
      <p:sp>
        <p:nvSpPr>
          <p:cNvPr id="3" name="Espace réservé du contenu 2">
            <a:extLst>
              <a:ext uri="{FF2B5EF4-FFF2-40B4-BE49-F238E27FC236}">
                <a16:creationId xmlns:a16="http://schemas.microsoft.com/office/drawing/2014/main" id="{AB018B4A-8683-CAB0-A1FA-C31A3F359C39}"/>
              </a:ext>
            </a:extLst>
          </p:cNvPr>
          <p:cNvSpPr>
            <a:spLocks noGrp="1"/>
          </p:cNvSpPr>
          <p:nvPr>
            <p:ph idx="1"/>
          </p:nvPr>
        </p:nvSpPr>
        <p:spPr>
          <a:xfrm>
            <a:off x="838200" y="1847849"/>
            <a:ext cx="4231511" cy="4351338"/>
          </a:xfrm>
        </p:spPr>
        <p:txBody>
          <a:bodyPr/>
          <a:lstStyle/>
          <a:p>
            <a:r>
              <a:rPr lang="fr-FR" dirty="0"/>
              <a:t>Découvrir la durée de vie du matériel au fur et à mesure</a:t>
            </a:r>
          </a:p>
        </p:txBody>
      </p:sp>
      <p:sp>
        <p:nvSpPr>
          <p:cNvPr id="4" name="Espace réservé du pied de page 3">
            <a:extLst>
              <a:ext uri="{FF2B5EF4-FFF2-40B4-BE49-F238E27FC236}">
                <a16:creationId xmlns:a16="http://schemas.microsoft.com/office/drawing/2014/main" id="{803CF3AC-6737-4896-9CD8-7845D4B7F8F5}"/>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7C591018-D49C-5BFB-8478-2EB43C5C9BBD}"/>
              </a:ext>
            </a:extLst>
          </p:cNvPr>
          <p:cNvSpPr>
            <a:spLocks noGrp="1"/>
          </p:cNvSpPr>
          <p:nvPr>
            <p:ph type="sldNum" sz="quarter" idx="12"/>
          </p:nvPr>
        </p:nvSpPr>
        <p:spPr/>
        <p:txBody>
          <a:bodyPr/>
          <a:lstStyle/>
          <a:p>
            <a:fld id="{6E9384D2-7A64-477A-BAF9-8041816572A9}" type="slidenum">
              <a:rPr lang="fr-FR" smtClean="0"/>
              <a:t>25</a:t>
            </a:fld>
            <a:endParaRPr lang="fr-FR"/>
          </a:p>
        </p:txBody>
      </p:sp>
      <p:sp>
        <p:nvSpPr>
          <p:cNvPr id="6" name="ZoneTexte 5">
            <a:extLst>
              <a:ext uri="{FF2B5EF4-FFF2-40B4-BE49-F238E27FC236}">
                <a16:creationId xmlns:a16="http://schemas.microsoft.com/office/drawing/2014/main" id="{5229E9AB-7D44-D69C-70D7-E32E74C41549}"/>
              </a:ext>
            </a:extLst>
          </p:cNvPr>
          <p:cNvSpPr txBox="1"/>
          <p:nvPr/>
        </p:nvSpPr>
        <p:spPr>
          <a:xfrm>
            <a:off x="464297" y="3346367"/>
            <a:ext cx="4979316" cy="2246769"/>
          </a:xfrm>
          <a:prstGeom prst="rect">
            <a:avLst/>
          </a:prstGeom>
          <a:noFill/>
          <a:ln>
            <a:solidFill>
              <a:schemeClr val="tx1"/>
            </a:solidFill>
          </a:ln>
        </p:spPr>
        <p:txBody>
          <a:bodyPr wrap="square">
            <a:spAutoFit/>
          </a:bodyPr>
          <a:lstStyle/>
          <a:p>
            <a:pPr fontAlgn="base"/>
            <a:r>
              <a:rPr lang="fr-FR" sz="2000" dirty="0">
                <a:latin typeface="Arial" panose="020B0604020202020204" pitchFamily="34" charset="0"/>
                <a:ea typeface="Times New Roman" panose="02020603050405020304" pitchFamily="18" charset="0"/>
                <a:cs typeface="Arial" panose="020B0604020202020204" pitchFamily="34" charset="0"/>
              </a:rPr>
              <a:t>« </a:t>
            </a:r>
            <a:r>
              <a:rPr lang="fr-FR" sz="2000" dirty="0">
                <a:effectLst/>
                <a:latin typeface="Arial" panose="020B0604020202020204" pitchFamily="34" charset="0"/>
                <a:ea typeface="Times New Roman" panose="02020603050405020304" pitchFamily="18" charset="0"/>
                <a:cs typeface="Arial" panose="020B0604020202020204" pitchFamily="34" charset="0"/>
              </a:rPr>
              <a:t>Et j'ai avec l'âge des vélos, parce que là, j'ai des vélos depuis quatre ans.... J'ai le cadre. Décembre, j'ai cassé cinq cadres !</a:t>
            </a:r>
            <a:r>
              <a:rPr lang="fr-FR" sz="2000" dirty="0">
                <a:effectLst/>
                <a:latin typeface="Arial" panose="020B0604020202020204" pitchFamily="34" charset="0"/>
                <a:ea typeface="Calibri" panose="020F0502020204030204" pitchFamily="34" charset="0"/>
                <a:cs typeface="Arial" panose="020B0604020202020204" pitchFamily="34" charset="0"/>
              </a:rPr>
              <a:t> Ils ont cassé par âge </a:t>
            </a:r>
            <a:r>
              <a:rPr lang="fr-FR" sz="2000" i="1" dirty="0">
                <a:effectLst/>
                <a:latin typeface="Arial" panose="020B0604020202020204" pitchFamily="34" charset="0"/>
                <a:ea typeface="Calibri" panose="020F0502020204030204" pitchFamily="34" charset="0"/>
                <a:cs typeface="Arial" panose="020B0604020202020204" pitchFamily="34" charset="0"/>
              </a:rPr>
              <a:t>[rires]</a:t>
            </a:r>
            <a:r>
              <a:rPr lang="fr-FR" sz="2000" dirty="0">
                <a:effectLst/>
                <a:latin typeface="Arial" panose="020B0604020202020204" pitchFamily="34" charset="0"/>
                <a:ea typeface="Calibri" panose="020F0502020204030204" pitchFamily="34" charset="0"/>
                <a:cs typeface="Arial" panose="020B0604020202020204" pitchFamily="34" charset="0"/>
              </a:rPr>
              <a:t>. Je pense qu'il y a un moment où le cadre doit casser. On met du poids, hein. »</a:t>
            </a:r>
          </a:p>
          <a:p>
            <a:pPr algn="r"/>
            <a:r>
              <a:rPr lang="fr-FR" sz="2000" dirty="0">
                <a:latin typeface="Arial" panose="020B0604020202020204" pitchFamily="34" charset="0"/>
                <a:cs typeface="Arial" panose="020B0604020202020204" pitchFamily="34" charset="0"/>
              </a:rPr>
              <a:t>Manageuse, Entreprise A</a:t>
            </a:r>
          </a:p>
        </p:txBody>
      </p:sp>
      <p:pic>
        <p:nvPicPr>
          <p:cNvPr id="7" name="Image 6">
            <a:extLst>
              <a:ext uri="{FF2B5EF4-FFF2-40B4-BE49-F238E27FC236}">
                <a16:creationId xmlns:a16="http://schemas.microsoft.com/office/drawing/2014/main" id="{C28A57B0-E3E8-6ED8-E2CE-5F3F0931D2F0}"/>
              </a:ext>
            </a:extLst>
          </p:cNvPr>
          <p:cNvPicPr>
            <a:picLocks noChangeAspect="1"/>
          </p:cNvPicPr>
          <p:nvPr/>
        </p:nvPicPr>
        <p:blipFill rotWithShape="1">
          <a:blip r:embed="rId2">
            <a:extLst>
              <a:ext uri="{28A0092B-C50C-407E-A947-70E740481C1C}">
                <a14:useLocalDpi xmlns:a14="http://schemas.microsoft.com/office/drawing/2010/main" val="0"/>
              </a:ext>
            </a:extLst>
          </a:blip>
          <a:srcRect b="19036"/>
          <a:stretch/>
        </p:blipFill>
        <p:spPr>
          <a:xfrm>
            <a:off x="5947513" y="1909372"/>
            <a:ext cx="5780190" cy="3509888"/>
          </a:xfrm>
          <a:prstGeom prst="rect">
            <a:avLst/>
          </a:prstGeom>
        </p:spPr>
      </p:pic>
    </p:spTree>
    <p:extLst>
      <p:ext uri="{BB962C8B-B14F-4D97-AF65-F5344CB8AC3E}">
        <p14:creationId xmlns:p14="http://schemas.microsoft.com/office/powerpoint/2010/main" val="396620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26</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722470" y="243068"/>
            <a:ext cx="7207171" cy="2118168"/>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Nouveaux véhicules, nouveaux métiers de la livraison</a:t>
            </a:r>
          </a:p>
        </p:txBody>
      </p:sp>
    </p:spTree>
    <p:extLst>
      <p:ext uri="{BB962C8B-B14F-4D97-AF65-F5344CB8AC3E}">
        <p14:creationId xmlns:p14="http://schemas.microsoft.com/office/powerpoint/2010/main" val="1607943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E86B9-BBFF-0748-FBB7-5710E8543968}"/>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C64A9970-71F5-64DB-B950-80F859A18DAC}"/>
              </a:ext>
            </a:extLst>
          </p:cNvPr>
          <p:cNvSpPr>
            <a:spLocks noGrp="1"/>
          </p:cNvSpPr>
          <p:nvPr>
            <p:ph idx="1"/>
          </p:nvPr>
        </p:nvSpPr>
        <p:spPr>
          <a:xfrm>
            <a:off x="838200" y="1769270"/>
            <a:ext cx="10515600" cy="4429917"/>
          </a:xfrm>
        </p:spPr>
        <p:txBody>
          <a:bodyPr/>
          <a:lstStyle/>
          <a:p>
            <a:pPr marL="0" indent="0">
              <a:buNone/>
            </a:pPr>
            <a:r>
              <a:rPr lang="fr-FR" dirty="0"/>
              <a:t>Livraison à vélo, historiquement deux modèles qui s’affrontent </a:t>
            </a:r>
            <a:r>
              <a:rPr lang="en-US" dirty="0"/>
              <a:t>(</a:t>
            </a:r>
            <a:r>
              <a:rPr lang="en-US" dirty="0" err="1"/>
              <a:t>Dablanc</a:t>
            </a:r>
            <a:r>
              <a:rPr lang="en-US" dirty="0"/>
              <a:t>, 2021; Spinney &amp; </a:t>
            </a:r>
            <a:r>
              <a:rPr lang="en-US" dirty="0" err="1"/>
              <a:t>Popan</a:t>
            </a:r>
            <a:r>
              <a:rPr lang="en-US" dirty="0"/>
              <a:t>, 2020)</a:t>
            </a:r>
            <a:endParaRPr lang="fr-FR" dirty="0"/>
          </a:p>
        </p:txBody>
      </p:sp>
      <p:sp>
        <p:nvSpPr>
          <p:cNvPr id="4" name="Espace réservé du pied de page 3">
            <a:extLst>
              <a:ext uri="{FF2B5EF4-FFF2-40B4-BE49-F238E27FC236}">
                <a16:creationId xmlns:a16="http://schemas.microsoft.com/office/drawing/2014/main" id="{A72F4882-1040-750E-3D7C-068803DB9D7F}"/>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90969E5E-89B1-E399-AE22-1DC2E3500660}"/>
              </a:ext>
            </a:extLst>
          </p:cNvPr>
          <p:cNvSpPr>
            <a:spLocks noGrp="1"/>
          </p:cNvSpPr>
          <p:nvPr>
            <p:ph type="sldNum" sz="quarter" idx="12"/>
          </p:nvPr>
        </p:nvSpPr>
        <p:spPr/>
        <p:txBody>
          <a:bodyPr/>
          <a:lstStyle/>
          <a:p>
            <a:fld id="{6E9384D2-7A64-477A-BAF9-8041816572A9}" type="slidenum">
              <a:rPr lang="fr-FR" smtClean="0"/>
              <a:t>27</a:t>
            </a:fld>
            <a:endParaRPr lang="fr-FR"/>
          </a:p>
        </p:txBody>
      </p:sp>
      <p:pic>
        <p:nvPicPr>
          <p:cNvPr id="7" name="Picture 2">
            <a:extLst>
              <a:ext uri="{FF2B5EF4-FFF2-40B4-BE49-F238E27FC236}">
                <a16:creationId xmlns:a16="http://schemas.microsoft.com/office/drawing/2014/main" id="{D5197E8E-964A-5640-CDAC-0FD3F271D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748" y="2688643"/>
            <a:ext cx="5380769" cy="358912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1394F62-1827-8D68-437F-6B6207070EC7}"/>
              </a:ext>
            </a:extLst>
          </p:cNvPr>
          <p:cNvSpPr txBox="1"/>
          <p:nvPr/>
        </p:nvSpPr>
        <p:spPr>
          <a:xfrm>
            <a:off x="8411110" y="6231135"/>
            <a:ext cx="3780890" cy="307777"/>
          </a:xfrm>
          <a:prstGeom prst="rect">
            <a:avLst/>
          </a:prstGeom>
          <a:noFill/>
        </p:spPr>
        <p:txBody>
          <a:bodyPr wrap="square" rtlCol="0">
            <a:spAutoFit/>
          </a:bodyPr>
          <a:lstStyle/>
          <a:p>
            <a:r>
              <a:rPr lang="fr-FR" sz="1400" i="1" dirty="0"/>
              <a:t>Film Premium rush avec Joseph Gordon-</a:t>
            </a:r>
            <a:r>
              <a:rPr lang="fr-FR" sz="1400" i="1" dirty="0" err="1"/>
              <a:t>Lewitt</a:t>
            </a:r>
            <a:endParaRPr lang="fr-FR" sz="1400" i="1" dirty="0"/>
          </a:p>
        </p:txBody>
      </p:sp>
      <p:pic>
        <p:nvPicPr>
          <p:cNvPr id="9" name="Picture 2" descr="Deliveroo Delivery Riders fait une pause à Cork, en Irlande Photo Stock -  Alamy">
            <a:extLst>
              <a:ext uri="{FF2B5EF4-FFF2-40B4-BE49-F238E27FC236}">
                <a16:creationId xmlns:a16="http://schemas.microsoft.com/office/drawing/2014/main" id="{BB596357-735C-3749-28D0-34CDA755B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39"/>
          <a:stretch/>
        </p:blipFill>
        <p:spPr bwMode="auto">
          <a:xfrm>
            <a:off x="442705" y="2688643"/>
            <a:ext cx="5455548" cy="358912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AA257C4C-0CE0-F1AD-B6F0-706277D5C99E}"/>
              </a:ext>
            </a:extLst>
          </p:cNvPr>
          <p:cNvSpPr txBox="1"/>
          <p:nvPr/>
        </p:nvSpPr>
        <p:spPr>
          <a:xfrm>
            <a:off x="257710" y="6277767"/>
            <a:ext cx="3780890" cy="307777"/>
          </a:xfrm>
          <a:prstGeom prst="rect">
            <a:avLst/>
          </a:prstGeom>
          <a:noFill/>
        </p:spPr>
        <p:txBody>
          <a:bodyPr wrap="square" rtlCol="0">
            <a:spAutoFit/>
          </a:bodyPr>
          <a:lstStyle/>
          <a:p>
            <a:r>
              <a:rPr lang="fr-FR" sz="1400" i="1" dirty="0"/>
              <a:t>Crédit : </a:t>
            </a:r>
            <a:r>
              <a:rPr lang="fr-FR" sz="1400" i="1" dirty="0" err="1"/>
              <a:t>Alamy</a:t>
            </a:r>
            <a:r>
              <a:rPr lang="fr-FR" sz="1400" i="1" dirty="0"/>
              <a:t> </a:t>
            </a:r>
            <a:r>
              <a:rPr lang="fr-FR" sz="1400" i="1" dirty="0" err="1"/>
              <a:t>pictures</a:t>
            </a:r>
            <a:endParaRPr lang="fr-FR" sz="1400" i="1" dirty="0"/>
          </a:p>
        </p:txBody>
      </p:sp>
    </p:spTree>
    <p:extLst>
      <p:ext uri="{BB962C8B-B14F-4D97-AF65-F5344CB8AC3E}">
        <p14:creationId xmlns:p14="http://schemas.microsoft.com/office/powerpoint/2010/main" val="334190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E86B9-BBFF-0748-FBB7-5710E8543968}"/>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C64A9970-71F5-64DB-B950-80F859A18DAC}"/>
              </a:ext>
            </a:extLst>
          </p:cNvPr>
          <p:cNvSpPr>
            <a:spLocks noGrp="1"/>
          </p:cNvSpPr>
          <p:nvPr>
            <p:ph idx="1"/>
          </p:nvPr>
        </p:nvSpPr>
        <p:spPr>
          <a:xfrm>
            <a:off x="838200" y="1847849"/>
            <a:ext cx="10515600" cy="4351338"/>
          </a:xfrm>
        </p:spPr>
        <p:txBody>
          <a:bodyPr/>
          <a:lstStyle/>
          <a:p>
            <a:pPr marL="0" indent="0">
              <a:buNone/>
            </a:pPr>
            <a:r>
              <a:rPr lang="fr-FR" dirty="0"/>
              <a:t>Livraison à vélo, historiquement deux modèles qui s’affrontent</a:t>
            </a:r>
          </a:p>
        </p:txBody>
      </p:sp>
      <p:sp>
        <p:nvSpPr>
          <p:cNvPr id="4" name="Espace réservé du pied de page 3">
            <a:extLst>
              <a:ext uri="{FF2B5EF4-FFF2-40B4-BE49-F238E27FC236}">
                <a16:creationId xmlns:a16="http://schemas.microsoft.com/office/drawing/2014/main" id="{A72F4882-1040-750E-3D7C-068803DB9D7F}"/>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90969E5E-89B1-E399-AE22-1DC2E3500660}"/>
              </a:ext>
            </a:extLst>
          </p:cNvPr>
          <p:cNvSpPr>
            <a:spLocks noGrp="1"/>
          </p:cNvSpPr>
          <p:nvPr>
            <p:ph type="sldNum" sz="quarter" idx="12"/>
          </p:nvPr>
        </p:nvSpPr>
        <p:spPr/>
        <p:txBody>
          <a:bodyPr/>
          <a:lstStyle/>
          <a:p>
            <a:fld id="{6E9384D2-7A64-477A-BAF9-8041816572A9}" type="slidenum">
              <a:rPr lang="fr-FR" smtClean="0"/>
              <a:t>28</a:t>
            </a:fld>
            <a:endParaRPr lang="fr-FR"/>
          </a:p>
        </p:txBody>
      </p:sp>
      <p:pic>
        <p:nvPicPr>
          <p:cNvPr id="4098" name="Picture 2" descr="Deliveroo Delivery Riders fait une pause à Cork, en Irlande Photo Stock -  Alamy">
            <a:extLst>
              <a:ext uri="{FF2B5EF4-FFF2-40B4-BE49-F238E27FC236}">
                <a16:creationId xmlns:a16="http://schemas.microsoft.com/office/drawing/2014/main" id="{46006AC0-727B-8467-9952-68F47C7A4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534" y="2556201"/>
            <a:ext cx="4952759" cy="3638143"/>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contenu 2">
            <a:extLst>
              <a:ext uri="{FF2B5EF4-FFF2-40B4-BE49-F238E27FC236}">
                <a16:creationId xmlns:a16="http://schemas.microsoft.com/office/drawing/2014/main" id="{8EEF77F8-DD18-1ED1-6760-BA5EDF328A7A}"/>
              </a:ext>
            </a:extLst>
          </p:cNvPr>
          <p:cNvSpPr txBox="1">
            <a:spLocks/>
          </p:cNvSpPr>
          <p:nvPr/>
        </p:nvSpPr>
        <p:spPr>
          <a:xfrm>
            <a:off x="726552" y="2532141"/>
            <a:ext cx="5369448" cy="382420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Les livreurs de plateforme (années 2010) :</a:t>
            </a:r>
          </a:p>
          <a:p>
            <a:r>
              <a:rPr lang="fr-FR" dirty="0"/>
              <a:t>Livraison de repas ou de courses</a:t>
            </a:r>
          </a:p>
          <a:p>
            <a:r>
              <a:rPr lang="fr-FR" dirty="0"/>
              <a:t>Payés à la course plutôt que salariés</a:t>
            </a:r>
          </a:p>
          <a:p>
            <a:r>
              <a:rPr lang="fr-FR" dirty="0"/>
              <a:t>Législation en France et en Europe en évolution</a:t>
            </a:r>
          </a:p>
          <a:p>
            <a:r>
              <a:rPr lang="fr-FR" dirty="0"/>
              <a:t>Au début de ces plateformes : étudiants ou travailleurs qui complètent leur revenu</a:t>
            </a:r>
          </a:p>
          <a:p>
            <a:r>
              <a:rPr lang="fr-FR" dirty="0"/>
              <a:t>Progressivement, avec la dégradation des conditions de travail : travailleurs migrants et souvent sans-papier</a:t>
            </a:r>
          </a:p>
          <a:p>
            <a:r>
              <a:rPr lang="fr-FR" dirty="0"/>
              <a:t>Management algorithmique, désactivation arbitraire de comptes</a:t>
            </a:r>
          </a:p>
        </p:txBody>
      </p:sp>
    </p:spTree>
    <p:extLst>
      <p:ext uri="{BB962C8B-B14F-4D97-AF65-F5344CB8AC3E}">
        <p14:creationId xmlns:p14="http://schemas.microsoft.com/office/powerpoint/2010/main" val="328155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E86B9-BBFF-0748-FBB7-5710E8543968}"/>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C64A9970-71F5-64DB-B950-80F859A18DAC}"/>
              </a:ext>
            </a:extLst>
          </p:cNvPr>
          <p:cNvSpPr>
            <a:spLocks noGrp="1"/>
          </p:cNvSpPr>
          <p:nvPr>
            <p:ph idx="1"/>
          </p:nvPr>
        </p:nvSpPr>
        <p:spPr>
          <a:xfrm>
            <a:off x="838200" y="1847849"/>
            <a:ext cx="10515600" cy="4351338"/>
          </a:xfrm>
        </p:spPr>
        <p:txBody>
          <a:bodyPr/>
          <a:lstStyle/>
          <a:p>
            <a:pPr marL="0" indent="0">
              <a:buNone/>
            </a:pPr>
            <a:r>
              <a:rPr lang="fr-FR" dirty="0"/>
              <a:t>Livraison à vélo, historiquement deux modèles qui s’affrontent</a:t>
            </a:r>
          </a:p>
        </p:txBody>
      </p:sp>
      <p:sp>
        <p:nvSpPr>
          <p:cNvPr id="4" name="Espace réservé du pied de page 3">
            <a:extLst>
              <a:ext uri="{FF2B5EF4-FFF2-40B4-BE49-F238E27FC236}">
                <a16:creationId xmlns:a16="http://schemas.microsoft.com/office/drawing/2014/main" id="{A72F4882-1040-750E-3D7C-068803DB9D7F}"/>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90969E5E-89B1-E399-AE22-1DC2E3500660}"/>
              </a:ext>
            </a:extLst>
          </p:cNvPr>
          <p:cNvSpPr>
            <a:spLocks noGrp="1"/>
          </p:cNvSpPr>
          <p:nvPr>
            <p:ph type="sldNum" sz="quarter" idx="12"/>
          </p:nvPr>
        </p:nvSpPr>
        <p:spPr/>
        <p:txBody>
          <a:bodyPr/>
          <a:lstStyle/>
          <a:p>
            <a:fld id="{6E9384D2-7A64-477A-BAF9-8041816572A9}" type="slidenum">
              <a:rPr lang="fr-FR" smtClean="0"/>
              <a:t>29</a:t>
            </a:fld>
            <a:endParaRPr lang="fr-FR"/>
          </a:p>
        </p:txBody>
      </p:sp>
      <p:sp>
        <p:nvSpPr>
          <p:cNvPr id="6" name="Espace réservé du contenu 2">
            <a:extLst>
              <a:ext uri="{FF2B5EF4-FFF2-40B4-BE49-F238E27FC236}">
                <a16:creationId xmlns:a16="http://schemas.microsoft.com/office/drawing/2014/main" id="{BE9528BD-1419-CEEF-0207-7AC7FD70B0C9}"/>
              </a:ext>
            </a:extLst>
          </p:cNvPr>
          <p:cNvSpPr txBox="1">
            <a:spLocks/>
          </p:cNvSpPr>
          <p:nvPr/>
        </p:nvSpPr>
        <p:spPr>
          <a:xfrm>
            <a:off x="701364" y="2775746"/>
            <a:ext cx="5613971" cy="31852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Le coursier New-yorkais (années 70) :</a:t>
            </a:r>
          </a:p>
          <a:p>
            <a:r>
              <a:rPr lang="fr-FR" dirty="0"/>
              <a:t>Courses ponctuelles : lettres de notaire, produits pharmaceutiques…</a:t>
            </a:r>
          </a:p>
          <a:p>
            <a:r>
              <a:rPr lang="fr-FR" dirty="0"/>
              <a:t>Rapidité dans les villes denses, </a:t>
            </a:r>
            <a:r>
              <a:rPr lang="fr-FR" b="1" dirty="0"/>
              <a:t>danger</a:t>
            </a:r>
            <a:r>
              <a:rPr lang="fr-FR" dirty="0"/>
              <a:t>, métier très masculin (</a:t>
            </a:r>
            <a:r>
              <a:rPr lang="fr-FR" dirty="0" err="1"/>
              <a:t>Kidder</a:t>
            </a:r>
            <a:r>
              <a:rPr lang="fr-FR" dirty="0"/>
              <a:t> 2009, Ferguson 2017)</a:t>
            </a:r>
          </a:p>
          <a:p>
            <a:r>
              <a:rPr lang="fr-FR" dirty="0"/>
              <a:t>Métier sportif et prestigieux associé à la culture </a:t>
            </a:r>
            <a:r>
              <a:rPr lang="fr-FR" i="1" dirty="0"/>
              <a:t>underground</a:t>
            </a:r>
            <a:r>
              <a:rPr lang="fr-FR" dirty="0"/>
              <a:t> et punk (Furness 2010)</a:t>
            </a:r>
            <a:endParaRPr lang="fr-FR" i="1" dirty="0"/>
          </a:p>
        </p:txBody>
      </p:sp>
      <p:pic>
        <p:nvPicPr>
          <p:cNvPr id="7" name="Picture 2">
            <a:extLst>
              <a:ext uri="{FF2B5EF4-FFF2-40B4-BE49-F238E27FC236}">
                <a16:creationId xmlns:a16="http://schemas.microsoft.com/office/drawing/2014/main" id="{D5197E8E-964A-5640-CDAC-0FD3F271D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476" y="3150992"/>
            <a:ext cx="5380769" cy="358912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1394F62-1827-8D68-437F-6B6207070EC7}"/>
              </a:ext>
            </a:extLst>
          </p:cNvPr>
          <p:cNvSpPr txBox="1"/>
          <p:nvPr/>
        </p:nvSpPr>
        <p:spPr>
          <a:xfrm>
            <a:off x="8558373" y="2775746"/>
            <a:ext cx="3780890" cy="307777"/>
          </a:xfrm>
          <a:prstGeom prst="rect">
            <a:avLst/>
          </a:prstGeom>
          <a:noFill/>
        </p:spPr>
        <p:txBody>
          <a:bodyPr wrap="square" rtlCol="0">
            <a:spAutoFit/>
          </a:bodyPr>
          <a:lstStyle/>
          <a:p>
            <a:r>
              <a:rPr lang="fr-FR" sz="1400" i="1" dirty="0"/>
              <a:t>Film Premium rush avec Joseph Gordon-</a:t>
            </a:r>
            <a:r>
              <a:rPr lang="fr-FR" sz="1400" i="1" dirty="0" err="1"/>
              <a:t>Lewitt</a:t>
            </a:r>
            <a:endParaRPr lang="fr-FR" sz="1400" i="1" dirty="0"/>
          </a:p>
        </p:txBody>
      </p:sp>
    </p:spTree>
    <p:extLst>
      <p:ext uri="{BB962C8B-B14F-4D97-AF65-F5344CB8AC3E}">
        <p14:creationId xmlns:p14="http://schemas.microsoft.com/office/powerpoint/2010/main" val="33524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3</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722470" y="243068"/>
            <a:ext cx="7207171" cy="2118168"/>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Véhicules intermédiaires pour la livraison </a:t>
            </a:r>
          </a:p>
        </p:txBody>
      </p:sp>
    </p:spTree>
    <p:extLst>
      <p:ext uri="{BB962C8B-B14F-4D97-AF65-F5344CB8AC3E}">
        <p14:creationId xmlns:p14="http://schemas.microsoft.com/office/powerpoint/2010/main" val="63653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E86B9-BBFF-0748-FBB7-5710E8543968}"/>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C64A9970-71F5-64DB-B950-80F859A18DAC}"/>
              </a:ext>
            </a:extLst>
          </p:cNvPr>
          <p:cNvSpPr>
            <a:spLocks noGrp="1"/>
          </p:cNvSpPr>
          <p:nvPr>
            <p:ph idx="1"/>
          </p:nvPr>
        </p:nvSpPr>
        <p:spPr>
          <a:xfrm>
            <a:off x="838200" y="1847849"/>
            <a:ext cx="10515600" cy="4351338"/>
          </a:xfrm>
        </p:spPr>
        <p:txBody>
          <a:bodyPr/>
          <a:lstStyle/>
          <a:p>
            <a:pPr marL="0" indent="0">
              <a:buNone/>
            </a:pPr>
            <a:r>
              <a:rPr lang="fr-FR" dirty="0"/>
              <a:t>Livraison à vélo, historiquement deux modèles qui s’affrontent</a:t>
            </a:r>
          </a:p>
        </p:txBody>
      </p:sp>
      <p:sp>
        <p:nvSpPr>
          <p:cNvPr id="4" name="Espace réservé du pied de page 3">
            <a:extLst>
              <a:ext uri="{FF2B5EF4-FFF2-40B4-BE49-F238E27FC236}">
                <a16:creationId xmlns:a16="http://schemas.microsoft.com/office/drawing/2014/main" id="{A72F4882-1040-750E-3D7C-068803DB9D7F}"/>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90969E5E-89B1-E399-AE22-1DC2E3500660}"/>
              </a:ext>
            </a:extLst>
          </p:cNvPr>
          <p:cNvSpPr>
            <a:spLocks noGrp="1"/>
          </p:cNvSpPr>
          <p:nvPr>
            <p:ph type="sldNum" sz="quarter" idx="12"/>
          </p:nvPr>
        </p:nvSpPr>
        <p:spPr/>
        <p:txBody>
          <a:bodyPr/>
          <a:lstStyle/>
          <a:p>
            <a:fld id="{6E9384D2-7A64-477A-BAF9-8041816572A9}" type="slidenum">
              <a:rPr lang="fr-FR" smtClean="0"/>
              <a:t>30</a:t>
            </a:fld>
            <a:endParaRPr lang="fr-FR"/>
          </a:p>
        </p:txBody>
      </p:sp>
      <p:sp>
        <p:nvSpPr>
          <p:cNvPr id="6" name="Espace réservé du contenu 2">
            <a:extLst>
              <a:ext uri="{FF2B5EF4-FFF2-40B4-BE49-F238E27FC236}">
                <a16:creationId xmlns:a16="http://schemas.microsoft.com/office/drawing/2014/main" id="{BE9528BD-1419-CEEF-0207-7AC7FD70B0C9}"/>
              </a:ext>
            </a:extLst>
          </p:cNvPr>
          <p:cNvSpPr txBox="1">
            <a:spLocks/>
          </p:cNvSpPr>
          <p:nvPr/>
        </p:nvSpPr>
        <p:spPr>
          <a:xfrm>
            <a:off x="701364" y="2775746"/>
            <a:ext cx="5001649" cy="31852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Le coursier New-yorkais (années 70) :</a:t>
            </a:r>
          </a:p>
          <a:p>
            <a:r>
              <a:rPr lang="fr-FR" dirty="0"/>
              <a:t>Un métier-mode de vie (ex : les </a:t>
            </a:r>
            <a:r>
              <a:rPr lang="fr-FR" dirty="0" err="1"/>
              <a:t>alleycat</a:t>
            </a:r>
            <a:r>
              <a:rPr lang="fr-FR" dirty="0"/>
              <a:t>)</a:t>
            </a:r>
          </a:p>
          <a:p>
            <a:r>
              <a:rPr lang="fr-FR" dirty="0"/>
              <a:t>Le « flux » : ne jamais s’arrêter</a:t>
            </a:r>
          </a:p>
          <a:p>
            <a:r>
              <a:rPr lang="fr-FR" dirty="0"/>
              <a:t>Inspiration des modes et contre-cultures « hipster » : vélos single-speed,  cadenas à la ceinture, gapettes (</a:t>
            </a:r>
            <a:r>
              <a:rPr lang="fr-FR" dirty="0" err="1"/>
              <a:t>Hoor</a:t>
            </a:r>
            <a:r>
              <a:rPr lang="fr-FR" dirty="0"/>
              <a:t> 2021)</a:t>
            </a:r>
            <a:endParaRPr lang="fr-FR" i="1" dirty="0"/>
          </a:p>
        </p:txBody>
      </p:sp>
      <p:pic>
        <p:nvPicPr>
          <p:cNvPr id="7" name="Picture 2">
            <a:extLst>
              <a:ext uri="{FF2B5EF4-FFF2-40B4-BE49-F238E27FC236}">
                <a16:creationId xmlns:a16="http://schemas.microsoft.com/office/drawing/2014/main" id="{D5197E8E-964A-5640-CDAC-0FD3F271D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476" y="3150992"/>
            <a:ext cx="5380769" cy="358912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1394F62-1827-8D68-437F-6B6207070EC7}"/>
              </a:ext>
            </a:extLst>
          </p:cNvPr>
          <p:cNvSpPr txBox="1"/>
          <p:nvPr/>
        </p:nvSpPr>
        <p:spPr>
          <a:xfrm>
            <a:off x="8558373" y="2775746"/>
            <a:ext cx="3780890" cy="307777"/>
          </a:xfrm>
          <a:prstGeom prst="rect">
            <a:avLst/>
          </a:prstGeom>
          <a:noFill/>
        </p:spPr>
        <p:txBody>
          <a:bodyPr wrap="square" rtlCol="0">
            <a:spAutoFit/>
          </a:bodyPr>
          <a:lstStyle/>
          <a:p>
            <a:r>
              <a:rPr lang="fr-FR" sz="1400" i="1" dirty="0"/>
              <a:t>Film Premium rush avec Joseph Gordon-</a:t>
            </a:r>
            <a:r>
              <a:rPr lang="fr-FR" sz="1400" i="1" dirty="0" err="1"/>
              <a:t>Lewitt</a:t>
            </a:r>
            <a:endParaRPr lang="fr-FR" sz="1400" i="1" dirty="0"/>
          </a:p>
        </p:txBody>
      </p:sp>
    </p:spTree>
    <p:extLst>
      <p:ext uri="{BB962C8B-B14F-4D97-AF65-F5344CB8AC3E}">
        <p14:creationId xmlns:p14="http://schemas.microsoft.com/office/powerpoint/2010/main" val="27752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AA98D-679E-978E-5AB7-FA7AA6053167}"/>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1FA2DC7B-F3FD-28D0-3292-8809F6B2CC64}"/>
              </a:ext>
            </a:extLst>
          </p:cNvPr>
          <p:cNvSpPr>
            <a:spLocks noGrp="1"/>
          </p:cNvSpPr>
          <p:nvPr>
            <p:ph idx="1"/>
          </p:nvPr>
        </p:nvSpPr>
        <p:spPr>
          <a:xfrm>
            <a:off x="699304" y="2491450"/>
            <a:ext cx="4729223" cy="2647709"/>
          </a:xfrm>
        </p:spPr>
        <p:txBody>
          <a:bodyPr>
            <a:normAutofit lnSpcReduction="10000"/>
          </a:bodyPr>
          <a:lstStyle/>
          <a:p>
            <a:r>
              <a:rPr lang="fr-FR" dirty="0"/>
              <a:t>Culture coursier importante dans la cyclo-logistique lyonnaise : la « mess life »</a:t>
            </a:r>
          </a:p>
          <a:p>
            <a:r>
              <a:rPr lang="fr-FR" dirty="0"/>
              <a:t>Le développement de nouveaux véhicules remet en question cette tradition culturelle</a:t>
            </a:r>
          </a:p>
          <a:p>
            <a:endParaRPr lang="fr-FR" dirty="0"/>
          </a:p>
        </p:txBody>
      </p:sp>
      <p:sp>
        <p:nvSpPr>
          <p:cNvPr id="4" name="Espace réservé du pied de page 3">
            <a:extLst>
              <a:ext uri="{FF2B5EF4-FFF2-40B4-BE49-F238E27FC236}">
                <a16:creationId xmlns:a16="http://schemas.microsoft.com/office/drawing/2014/main" id="{76B9C68C-C995-42E4-BF38-A651252AB0F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A446DBB1-BE8E-BABF-10B1-70BC594367EB}"/>
              </a:ext>
            </a:extLst>
          </p:cNvPr>
          <p:cNvSpPr>
            <a:spLocks noGrp="1"/>
          </p:cNvSpPr>
          <p:nvPr>
            <p:ph type="sldNum" sz="quarter" idx="12"/>
          </p:nvPr>
        </p:nvSpPr>
        <p:spPr/>
        <p:txBody>
          <a:bodyPr/>
          <a:lstStyle/>
          <a:p>
            <a:fld id="{6E9384D2-7A64-477A-BAF9-8041816572A9}" type="slidenum">
              <a:rPr lang="fr-FR" smtClean="0"/>
              <a:t>31</a:t>
            </a:fld>
            <a:endParaRPr lang="fr-FR"/>
          </a:p>
        </p:txBody>
      </p:sp>
      <p:pic>
        <p:nvPicPr>
          <p:cNvPr id="6" name="Image 5">
            <a:extLst>
              <a:ext uri="{FF2B5EF4-FFF2-40B4-BE49-F238E27FC236}">
                <a16:creationId xmlns:a16="http://schemas.microsoft.com/office/drawing/2014/main" id="{AF3137C7-FC69-BC84-598F-DCA451731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327" y="1690688"/>
            <a:ext cx="5979560" cy="4484670"/>
          </a:xfrm>
          <a:prstGeom prst="rect">
            <a:avLst/>
          </a:prstGeom>
        </p:spPr>
      </p:pic>
    </p:spTree>
    <p:extLst>
      <p:ext uri="{BB962C8B-B14F-4D97-AF65-F5344CB8AC3E}">
        <p14:creationId xmlns:p14="http://schemas.microsoft.com/office/powerpoint/2010/main" val="1297224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6B262-E42E-9EBD-5366-DE7CFD4FC643}"/>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F4C102F9-5755-3938-2E78-0C343021B806}"/>
              </a:ext>
            </a:extLst>
          </p:cNvPr>
          <p:cNvSpPr>
            <a:spLocks noGrp="1"/>
          </p:cNvSpPr>
          <p:nvPr>
            <p:ph idx="1"/>
          </p:nvPr>
        </p:nvSpPr>
        <p:spPr>
          <a:xfrm>
            <a:off x="838200" y="1847849"/>
            <a:ext cx="1928149" cy="698581"/>
          </a:xfrm>
        </p:spPr>
        <p:txBody>
          <a:bodyPr/>
          <a:lstStyle/>
          <a:p>
            <a:r>
              <a:rPr lang="fr-FR" dirty="0"/>
              <a:t>L’effort :</a:t>
            </a:r>
          </a:p>
        </p:txBody>
      </p:sp>
      <p:sp>
        <p:nvSpPr>
          <p:cNvPr id="4" name="Espace réservé du pied de page 3">
            <a:extLst>
              <a:ext uri="{FF2B5EF4-FFF2-40B4-BE49-F238E27FC236}">
                <a16:creationId xmlns:a16="http://schemas.microsoft.com/office/drawing/2014/main" id="{DC9D3B60-BB18-68D6-8D5D-84DD7E1440C9}"/>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46732303-8A14-E315-5EC0-ABBBAA47A7A4}"/>
              </a:ext>
            </a:extLst>
          </p:cNvPr>
          <p:cNvSpPr>
            <a:spLocks noGrp="1"/>
          </p:cNvSpPr>
          <p:nvPr>
            <p:ph type="sldNum" sz="quarter" idx="12"/>
          </p:nvPr>
        </p:nvSpPr>
        <p:spPr/>
        <p:txBody>
          <a:bodyPr/>
          <a:lstStyle/>
          <a:p>
            <a:fld id="{6E9384D2-7A64-477A-BAF9-8041816572A9}" type="slidenum">
              <a:rPr lang="fr-FR" smtClean="0"/>
              <a:t>32</a:t>
            </a:fld>
            <a:endParaRPr lang="fr-FR"/>
          </a:p>
        </p:txBody>
      </p:sp>
      <p:sp>
        <p:nvSpPr>
          <p:cNvPr id="9" name="ZoneTexte 8">
            <a:extLst>
              <a:ext uri="{FF2B5EF4-FFF2-40B4-BE49-F238E27FC236}">
                <a16:creationId xmlns:a16="http://schemas.microsoft.com/office/drawing/2014/main" id="{3B27A0E7-B3AD-87AF-192E-7487EE164A42}"/>
              </a:ext>
            </a:extLst>
          </p:cNvPr>
          <p:cNvSpPr txBox="1"/>
          <p:nvPr/>
        </p:nvSpPr>
        <p:spPr>
          <a:xfrm>
            <a:off x="6096000" y="1586707"/>
            <a:ext cx="5392838" cy="2031325"/>
          </a:xfrm>
          <a:prstGeom prst="rect">
            <a:avLst/>
          </a:prstGeom>
          <a:noFill/>
          <a:ln>
            <a:solidFill>
              <a:schemeClr val="tx1"/>
            </a:solidFill>
          </a:ln>
        </p:spPr>
        <p:txBody>
          <a:bodyPr wrap="square">
            <a:spAutoFit/>
          </a:bodyPr>
          <a:lstStyle/>
          <a:p>
            <a:r>
              <a:rPr lang="fr-FR" i="1" dirty="0">
                <a:latin typeface="+mj-lt"/>
              </a:rPr>
              <a:t>« On bouleverse un peu les codes parce qu'effectivement, aujourd'hui, ce vélo, eh bah chez certains transporteurs, c’est des vélos qui ne sont pas toujours appréciés. Parce que les gars, si tu pouvais même ne pas leur mettre de moteur, ils seraient même contents. »</a:t>
            </a:r>
          </a:p>
          <a:p>
            <a:pPr algn="r"/>
            <a:r>
              <a:rPr lang="fr-FR" dirty="0">
                <a:latin typeface="+mj-lt"/>
              </a:rPr>
              <a:t>Manager, équipementier de vélos professionnels</a:t>
            </a:r>
          </a:p>
        </p:txBody>
      </p:sp>
      <p:sp>
        <p:nvSpPr>
          <p:cNvPr id="11" name="ZoneTexte 10">
            <a:extLst>
              <a:ext uri="{FF2B5EF4-FFF2-40B4-BE49-F238E27FC236}">
                <a16:creationId xmlns:a16="http://schemas.microsoft.com/office/drawing/2014/main" id="{4424BBC1-FBC2-7F09-8CD0-75E5B9575102}"/>
              </a:ext>
            </a:extLst>
          </p:cNvPr>
          <p:cNvSpPr txBox="1"/>
          <p:nvPr/>
        </p:nvSpPr>
        <p:spPr>
          <a:xfrm>
            <a:off x="429225" y="2407691"/>
            <a:ext cx="4471686" cy="1200329"/>
          </a:xfrm>
          <a:prstGeom prst="rect">
            <a:avLst/>
          </a:prstGeom>
          <a:noFill/>
          <a:ln>
            <a:solidFill>
              <a:schemeClr val="tx1"/>
            </a:solidFill>
          </a:ln>
        </p:spPr>
        <p:txBody>
          <a:bodyPr wrap="square">
            <a:spAutoFit/>
          </a:bodyPr>
          <a:lstStyle/>
          <a:p>
            <a:r>
              <a:rPr lang="fr-FR" sz="1800" i="1" dirty="0">
                <a:effectLst/>
                <a:latin typeface="+mj-lt"/>
                <a:ea typeface="Calibri" panose="020F0502020204030204" pitchFamily="34" charset="0"/>
              </a:rPr>
              <a:t>« on ne sent pas, en fait, le poids de la course, ça peut faire 70 ou 100 kilos sur le vélo, vous ne le sentez pas »</a:t>
            </a:r>
          </a:p>
          <a:p>
            <a:pPr algn="r"/>
            <a:r>
              <a:rPr lang="fr-FR" dirty="0">
                <a:latin typeface="+mj-lt"/>
                <a:ea typeface="Calibri" panose="020F0502020204030204" pitchFamily="34" charset="0"/>
              </a:rPr>
              <a:t>Manager, entreprise A</a:t>
            </a:r>
            <a:endParaRPr lang="fr-FR" dirty="0">
              <a:latin typeface="+mj-lt"/>
            </a:endParaRPr>
          </a:p>
        </p:txBody>
      </p:sp>
      <p:sp>
        <p:nvSpPr>
          <p:cNvPr id="12" name="Espace réservé du contenu 2">
            <a:extLst>
              <a:ext uri="{FF2B5EF4-FFF2-40B4-BE49-F238E27FC236}">
                <a16:creationId xmlns:a16="http://schemas.microsoft.com/office/drawing/2014/main" id="{802A4F7D-2120-29D3-0EB2-83DF1EE09DDB}"/>
              </a:ext>
            </a:extLst>
          </p:cNvPr>
          <p:cNvSpPr txBox="1">
            <a:spLocks/>
          </p:cNvSpPr>
          <p:nvPr/>
        </p:nvSpPr>
        <p:spPr>
          <a:xfrm>
            <a:off x="838200" y="3688456"/>
            <a:ext cx="3200400" cy="12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 volume :</a:t>
            </a:r>
          </a:p>
          <a:p>
            <a:pPr lvl="1"/>
            <a:r>
              <a:rPr lang="fr-FR" dirty="0"/>
              <a:t>Se faufiler</a:t>
            </a:r>
          </a:p>
        </p:txBody>
      </p:sp>
      <p:sp>
        <p:nvSpPr>
          <p:cNvPr id="16" name="ZoneTexte 15">
            <a:extLst>
              <a:ext uri="{FF2B5EF4-FFF2-40B4-BE49-F238E27FC236}">
                <a16:creationId xmlns:a16="http://schemas.microsoft.com/office/drawing/2014/main" id="{302E60E8-FA3C-1A65-B458-C068325F8840}"/>
              </a:ext>
            </a:extLst>
          </p:cNvPr>
          <p:cNvSpPr txBox="1"/>
          <p:nvPr/>
        </p:nvSpPr>
        <p:spPr>
          <a:xfrm>
            <a:off x="3612749" y="4167862"/>
            <a:ext cx="6094070" cy="2031325"/>
          </a:xfrm>
          <a:prstGeom prst="rect">
            <a:avLst/>
          </a:prstGeom>
          <a:noFill/>
          <a:ln>
            <a:solidFill>
              <a:schemeClr val="tx1"/>
            </a:solidFill>
          </a:ln>
        </p:spPr>
        <p:txBody>
          <a:bodyPr wrap="square">
            <a:spAutoFit/>
          </a:bodyPr>
          <a:lstStyle/>
          <a:p>
            <a:r>
              <a:rPr lang="fr-FR" i="1" dirty="0">
                <a:latin typeface="+mj-lt"/>
              </a:rPr>
              <a:t>« Je me fais plaisir à faire du vélo. Et puis, transporter des trucs pas trop gros. Là, tu vas transporter de l'alcool, des vrais saumons en entier, là, pour qu'ils fassent des sushis avec. Et, enfin... Ouais, c'est beaucoup moins fun, de mon point de vue. […] Avec mes collègues coursiers, on se sent moins libres avec une remorque au cul </a:t>
            </a:r>
            <a:r>
              <a:rPr lang="fr-FR" dirty="0">
                <a:latin typeface="+mj-lt"/>
              </a:rPr>
              <a:t>[rires] »</a:t>
            </a:r>
          </a:p>
          <a:p>
            <a:pPr algn="r"/>
            <a:r>
              <a:rPr lang="fr-FR" dirty="0">
                <a:latin typeface="+mj-lt"/>
              </a:rPr>
              <a:t>Manager, entreprise B</a:t>
            </a:r>
          </a:p>
        </p:txBody>
      </p:sp>
    </p:spTree>
    <p:extLst>
      <p:ext uri="{BB962C8B-B14F-4D97-AF65-F5344CB8AC3E}">
        <p14:creationId xmlns:p14="http://schemas.microsoft.com/office/powerpoint/2010/main" val="19118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E2A7C8-AB13-8A95-F6B0-2B3DD705BC3E}"/>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A999A7C9-F375-0FAD-1A01-A653A85FB546}"/>
              </a:ext>
            </a:extLst>
          </p:cNvPr>
          <p:cNvSpPr>
            <a:spLocks noGrp="1"/>
          </p:cNvSpPr>
          <p:nvPr>
            <p:ph idx="1"/>
          </p:nvPr>
        </p:nvSpPr>
        <p:spPr>
          <a:xfrm>
            <a:off x="838200" y="1847849"/>
            <a:ext cx="4114800" cy="4351338"/>
          </a:xfrm>
        </p:spPr>
        <p:txBody>
          <a:bodyPr/>
          <a:lstStyle/>
          <a:p>
            <a:r>
              <a:rPr lang="fr-FR" dirty="0"/>
              <a:t>Les sensations :</a:t>
            </a:r>
          </a:p>
          <a:p>
            <a:pPr lvl="1"/>
            <a:r>
              <a:rPr lang="fr-FR" dirty="0"/>
              <a:t>Plafonné à 25km/h</a:t>
            </a:r>
          </a:p>
          <a:p>
            <a:pPr lvl="1"/>
            <a:r>
              <a:rPr lang="fr-FR" dirty="0"/>
              <a:t>Impossibilité de se pencher sur le côté pour tourner</a:t>
            </a:r>
          </a:p>
        </p:txBody>
      </p:sp>
      <p:sp>
        <p:nvSpPr>
          <p:cNvPr id="4" name="Espace réservé du pied de page 3">
            <a:extLst>
              <a:ext uri="{FF2B5EF4-FFF2-40B4-BE49-F238E27FC236}">
                <a16:creationId xmlns:a16="http://schemas.microsoft.com/office/drawing/2014/main" id="{8F306EE0-9AE6-8BFD-3BC4-78FFDA56B064}"/>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B7502DB2-6FAA-2A31-51FF-17B6777736DF}"/>
              </a:ext>
            </a:extLst>
          </p:cNvPr>
          <p:cNvSpPr>
            <a:spLocks noGrp="1"/>
          </p:cNvSpPr>
          <p:nvPr>
            <p:ph type="sldNum" sz="quarter" idx="12"/>
          </p:nvPr>
        </p:nvSpPr>
        <p:spPr/>
        <p:txBody>
          <a:bodyPr/>
          <a:lstStyle/>
          <a:p>
            <a:fld id="{6E9384D2-7A64-477A-BAF9-8041816572A9}" type="slidenum">
              <a:rPr lang="fr-FR" smtClean="0"/>
              <a:t>33</a:t>
            </a:fld>
            <a:endParaRPr lang="fr-FR"/>
          </a:p>
        </p:txBody>
      </p:sp>
      <p:sp>
        <p:nvSpPr>
          <p:cNvPr id="7" name="ZoneTexte 6">
            <a:extLst>
              <a:ext uri="{FF2B5EF4-FFF2-40B4-BE49-F238E27FC236}">
                <a16:creationId xmlns:a16="http://schemas.microsoft.com/office/drawing/2014/main" id="{A52A047F-5711-72FD-C16B-010319CDC1D1}"/>
              </a:ext>
            </a:extLst>
          </p:cNvPr>
          <p:cNvSpPr txBox="1"/>
          <p:nvPr/>
        </p:nvSpPr>
        <p:spPr>
          <a:xfrm>
            <a:off x="5259730" y="1690688"/>
            <a:ext cx="6094070" cy="2585323"/>
          </a:xfrm>
          <a:prstGeom prst="rect">
            <a:avLst/>
          </a:prstGeom>
          <a:noFill/>
          <a:ln>
            <a:solidFill>
              <a:schemeClr val="tx1"/>
            </a:solidFill>
          </a:ln>
        </p:spPr>
        <p:txBody>
          <a:bodyPr wrap="square">
            <a:spAutoFit/>
          </a:bodyPr>
          <a:lstStyle/>
          <a:p>
            <a:r>
              <a:rPr lang="fr-FR" sz="1800" i="1" dirty="0">
                <a:effectLst/>
                <a:latin typeface="+mj-lt"/>
                <a:ea typeface="Calibri" panose="020F0502020204030204" pitchFamily="34" charset="0"/>
              </a:rPr>
              <a:t>« Parce que j'ai beaucoup de cyclistes. Le cycliste il aime bien se faufiler, il aime bien aller vite, il aime bien... voilà. Et puis pour ceux qui ne sont pas cyclistes, une remorque c'est quand même un outil qui est un peu... qui est lourd, qui est plus compliqué, moins manœuvrable. […] Les vélos-cargo qu’on utilise pour tracter les remorques ont des boîtes de vitesses automatiques. Donc les cyclistes, vous les mettez sur la boîte auto c'est : </a:t>
            </a:r>
            <a:r>
              <a:rPr lang="fr-FR" sz="1800" dirty="0">
                <a:effectLst/>
                <a:latin typeface="+mj-lt"/>
                <a:ea typeface="Calibri" panose="020F0502020204030204" pitchFamily="34" charset="0"/>
              </a:rPr>
              <a:t>[prend l'air bougon]</a:t>
            </a:r>
            <a:r>
              <a:rPr lang="fr-FR" sz="1800" i="1" dirty="0">
                <a:effectLst/>
                <a:latin typeface="+mj-lt"/>
                <a:ea typeface="Calibri" panose="020F0502020204030204" pitchFamily="34" charset="0"/>
              </a:rPr>
              <a:t> "</a:t>
            </a:r>
            <a:r>
              <a:rPr lang="fr-FR" sz="1800" i="1" dirty="0" err="1">
                <a:effectLst/>
                <a:latin typeface="+mj-lt"/>
                <a:ea typeface="Calibri" panose="020F0502020204030204" pitchFamily="34" charset="0"/>
              </a:rPr>
              <a:t>hmm</a:t>
            </a:r>
            <a:r>
              <a:rPr lang="fr-FR" sz="1800" i="1" dirty="0">
                <a:effectLst/>
                <a:latin typeface="+mj-lt"/>
                <a:ea typeface="Calibri" panose="020F0502020204030204" pitchFamily="34" charset="0"/>
              </a:rPr>
              <a:t>, c'est pas marrant, on peut pas passer les vitesses, on peut pas aller plus vite" </a:t>
            </a:r>
            <a:endParaRPr lang="fr-FR" dirty="0">
              <a:latin typeface="+mj-lt"/>
            </a:endParaRPr>
          </a:p>
        </p:txBody>
      </p:sp>
      <p:sp>
        <p:nvSpPr>
          <p:cNvPr id="9" name="ZoneTexte 8">
            <a:extLst>
              <a:ext uri="{FF2B5EF4-FFF2-40B4-BE49-F238E27FC236}">
                <a16:creationId xmlns:a16="http://schemas.microsoft.com/office/drawing/2014/main" id="{C1E53EF0-6251-6416-6FB8-34AA979C7E61}"/>
              </a:ext>
            </a:extLst>
          </p:cNvPr>
          <p:cNvSpPr txBox="1"/>
          <p:nvPr/>
        </p:nvSpPr>
        <p:spPr>
          <a:xfrm>
            <a:off x="728243" y="4577516"/>
            <a:ext cx="6094070" cy="1477328"/>
          </a:xfrm>
          <a:prstGeom prst="rect">
            <a:avLst/>
          </a:prstGeom>
          <a:noFill/>
          <a:ln>
            <a:solidFill>
              <a:schemeClr val="tx1"/>
            </a:solidFill>
          </a:ln>
        </p:spPr>
        <p:txBody>
          <a:bodyPr wrap="square">
            <a:spAutoFit/>
          </a:bodyPr>
          <a:lstStyle/>
          <a:p>
            <a:r>
              <a:rPr lang="fr-FR" i="1" dirty="0">
                <a:latin typeface="+mj-lt"/>
              </a:rPr>
              <a:t>« Après je ne sais pas si t'as eu l'occasion de conduire un triporteur... moi je dis souvent c'est pas un vélo : ça vire à plat, c'est pas pareil. ça se faufile moins, tu prends moins facilement les pistes cyclables. »</a:t>
            </a:r>
          </a:p>
          <a:p>
            <a:pPr algn="r"/>
            <a:r>
              <a:rPr lang="fr-FR" dirty="0">
                <a:latin typeface="+mj-lt"/>
              </a:rPr>
              <a:t>Equipementier cyclo-logistique</a:t>
            </a:r>
          </a:p>
        </p:txBody>
      </p:sp>
    </p:spTree>
    <p:extLst>
      <p:ext uri="{BB962C8B-B14F-4D97-AF65-F5344CB8AC3E}">
        <p14:creationId xmlns:p14="http://schemas.microsoft.com/office/powerpoint/2010/main" val="22067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DAB770-151B-566A-49B0-06A0A23C1AAA}"/>
              </a:ext>
            </a:extLst>
          </p:cNvPr>
          <p:cNvSpPr>
            <a:spLocks noGrp="1"/>
          </p:cNvSpPr>
          <p:nvPr>
            <p:ph type="title"/>
          </p:nvPr>
        </p:nvSpPr>
        <p:spPr/>
        <p:txBody>
          <a:bodyPr/>
          <a:lstStyle/>
          <a:p>
            <a:r>
              <a:rPr lang="fr-FR" dirty="0"/>
              <a:t>Nouveaux véhicules, nouveaux métiers de la livraison</a:t>
            </a:r>
          </a:p>
        </p:txBody>
      </p:sp>
      <p:sp>
        <p:nvSpPr>
          <p:cNvPr id="3" name="Espace réservé du contenu 2">
            <a:extLst>
              <a:ext uri="{FF2B5EF4-FFF2-40B4-BE49-F238E27FC236}">
                <a16:creationId xmlns:a16="http://schemas.microsoft.com/office/drawing/2014/main" id="{F98E108A-B99D-8966-0981-6583A59AD4BD}"/>
              </a:ext>
            </a:extLst>
          </p:cNvPr>
          <p:cNvSpPr>
            <a:spLocks noGrp="1"/>
          </p:cNvSpPr>
          <p:nvPr>
            <p:ph idx="1"/>
          </p:nvPr>
        </p:nvSpPr>
        <p:spPr>
          <a:xfrm>
            <a:off x="178443" y="1873085"/>
            <a:ext cx="4114800" cy="4351338"/>
          </a:xfrm>
        </p:spPr>
        <p:txBody>
          <a:bodyPr/>
          <a:lstStyle/>
          <a:p>
            <a:r>
              <a:rPr lang="fr-FR" dirty="0"/>
              <a:t>Un nouveau métier</a:t>
            </a:r>
          </a:p>
          <a:p>
            <a:pPr lvl="1"/>
            <a:r>
              <a:rPr lang="fr-FR" dirty="0"/>
              <a:t>Cyclistes vs non-cyclistes</a:t>
            </a:r>
          </a:p>
          <a:p>
            <a:pPr lvl="1"/>
            <a:r>
              <a:rPr lang="fr-FR" dirty="0"/>
              <a:t>Métier comme partie de l’identité vs gagne-pain</a:t>
            </a:r>
          </a:p>
          <a:p>
            <a:pPr lvl="1"/>
            <a:r>
              <a:rPr lang="fr-FR" dirty="0"/>
              <a:t>Plus de routine, moins de danger</a:t>
            </a:r>
          </a:p>
          <a:p>
            <a:pPr lvl="1"/>
            <a:r>
              <a:rPr lang="fr-FR" dirty="0"/>
              <a:t>Anciens livreurs de repas, anciens livreurs routiers qui ont perdu leur permis, artistes qui veulent travailler en temps partiel…</a:t>
            </a:r>
          </a:p>
          <a:p>
            <a:pPr lvl="1"/>
            <a:endParaRPr lang="fr-FR" dirty="0"/>
          </a:p>
        </p:txBody>
      </p:sp>
      <p:sp>
        <p:nvSpPr>
          <p:cNvPr id="4" name="Espace réservé du pied de page 3">
            <a:extLst>
              <a:ext uri="{FF2B5EF4-FFF2-40B4-BE49-F238E27FC236}">
                <a16:creationId xmlns:a16="http://schemas.microsoft.com/office/drawing/2014/main" id="{FD41BF3F-3656-B6BD-9709-6B8375DE6159}"/>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1F71611A-97EE-9627-FE64-71EE409F4E16}"/>
              </a:ext>
            </a:extLst>
          </p:cNvPr>
          <p:cNvSpPr>
            <a:spLocks noGrp="1"/>
          </p:cNvSpPr>
          <p:nvPr>
            <p:ph type="sldNum" sz="quarter" idx="12"/>
          </p:nvPr>
        </p:nvSpPr>
        <p:spPr/>
        <p:txBody>
          <a:bodyPr/>
          <a:lstStyle/>
          <a:p>
            <a:fld id="{6E9384D2-7A64-477A-BAF9-8041816572A9}" type="slidenum">
              <a:rPr lang="fr-FR" smtClean="0"/>
              <a:t>34</a:t>
            </a:fld>
            <a:endParaRPr lang="fr-FR" dirty="0"/>
          </a:p>
        </p:txBody>
      </p:sp>
      <p:sp>
        <p:nvSpPr>
          <p:cNvPr id="7" name="ZoneTexte 6">
            <a:extLst>
              <a:ext uri="{FF2B5EF4-FFF2-40B4-BE49-F238E27FC236}">
                <a16:creationId xmlns:a16="http://schemas.microsoft.com/office/drawing/2014/main" id="{23574091-D636-4F16-3884-0ABEC231595D}"/>
              </a:ext>
            </a:extLst>
          </p:cNvPr>
          <p:cNvSpPr txBox="1"/>
          <p:nvPr/>
        </p:nvSpPr>
        <p:spPr>
          <a:xfrm>
            <a:off x="4429004" y="1556329"/>
            <a:ext cx="7448791" cy="2031325"/>
          </a:xfrm>
          <a:prstGeom prst="rect">
            <a:avLst/>
          </a:prstGeom>
          <a:noFill/>
          <a:ln>
            <a:solidFill>
              <a:schemeClr val="tx1"/>
            </a:solidFill>
          </a:ln>
        </p:spPr>
        <p:txBody>
          <a:bodyPr wrap="square">
            <a:spAutoFit/>
          </a:bodyPr>
          <a:lstStyle/>
          <a:p>
            <a:r>
              <a:rPr lang="fr-FR" i="1" dirty="0">
                <a:latin typeface="+mj-lt"/>
              </a:rPr>
              <a:t>« Aujourd'hui, on voit, nous, que le profil commence à changer parce que des gens comme chez [entreprise B], il y en a de moins en moins. C'est une poignée de coursiers, tout le monde se les arrache pour les avoir. Mais globalement, les nouveaux acteurs, y compris dans la cyclo-logistique, </a:t>
            </a:r>
            <a:r>
              <a:rPr lang="fr-FR" b="1" i="1" dirty="0">
                <a:latin typeface="+mj-lt"/>
              </a:rPr>
              <a:t>intègrent de nouveaux profils qui sont plus des gens qui viennent du monde de Uber </a:t>
            </a:r>
            <a:r>
              <a:rPr lang="fr-FR" i="1" dirty="0">
                <a:latin typeface="+mj-lt"/>
              </a:rPr>
              <a:t>et qui sont là en mode moi, si je ne peux pas pédaler, c'est encore mieux, tu vois. »</a:t>
            </a:r>
          </a:p>
          <a:p>
            <a:pPr algn="r"/>
            <a:r>
              <a:rPr lang="fr-FR" dirty="0">
                <a:latin typeface="+mj-lt"/>
              </a:rPr>
              <a:t>Manager, équipementier de vélos professionnels</a:t>
            </a:r>
          </a:p>
        </p:txBody>
      </p:sp>
      <p:sp>
        <p:nvSpPr>
          <p:cNvPr id="9" name="ZoneTexte 8">
            <a:extLst>
              <a:ext uri="{FF2B5EF4-FFF2-40B4-BE49-F238E27FC236}">
                <a16:creationId xmlns:a16="http://schemas.microsoft.com/office/drawing/2014/main" id="{D64C8517-7CB5-C51C-10B1-6AD6321D579C}"/>
              </a:ext>
            </a:extLst>
          </p:cNvPr>
          <p:cNvSpPr txBox="1"/>
          <p:nvPr/>
        </p:nvSpPr>
        <p:spPr>
          <a:xfrm>
            <a:off x="4429004" y="3771027"/>
            <a:ext cx="7448791" cy="2585323"/>
          </a:xfrm>
          <a:prstGeom prst="rect">
            <a:avLst/>
          </a:prstGeom>
          <a:noFill/>
          <a:ln>
            <a:solidFill>
              <a:schemeClr val="tx1"/>
            </a:solidFill>
          </a:ln>
        </p:spPr>
        <p:txBody>
          <a:bodyPr wrap="square">
            <a:spAutoFit/>
          </a:bodyPr>
          <a:lstStyle/>
          <a:p>
            <a:r>
              <a:rPr lang="fr-FR" i="1" dirty="0">
                <a:latin typeface="+mj-lt"/>
              </a:rPr>
              <a:t>« ça dépend du profil de la personne que tu recrutes, c'est surtout ça, il y a des gens qui sont très contents d'être sur leur triporteur, qui ont pas envie de faire du vélo... A., au début il était 100% coursier et il a vu qu'il y avait une place chez Fedex, il a demandé à venir là, le travail lui plaisait plus ! C'est deux travails, je pense que ça dépend aussi de ce que toi tu recherches. Là c'est un peu plus routinier, parce que c'est la tournée tous les matins, la même chose. Moi je sais que c'est quelque chose qui me plaît à fond dans le travail, la routine. Et ça c'est pas tout le monde. »</a:t>
            </a:r>
          </a:p>
          <a:p>
            <a:pPr algn="r"/>
            <a:r>
              <a:rPr lang="fr-FR" dirty="0">
                <a:latin typeface="+mj-lt"/>
              </a:rPr>
              <a:t>Manager, entreprise B</a:t>
            </a:r>
          </a:p>
        </p:txBody>
      </p:sp>
    </p:spTree>
    <p:extLst>
      <p:ext uri="{BB962C8B-B14F-4D97-AF65-F5344CB8AC3E}">
        <p14:creationId xmlns:p14="http://schemas.microsoft.com/office/powerpoint/2010/main" val="32889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24C86-3853-EB16-D496-25AAE540D881}"/>
              </a:ext>
            </a:extLst>
          </p:cNvPr>
          <p:cNvSpPr>
            <a:spLocks noGrp="1"/>
          </p:cNvSpPr>
          <p:nvPr>
            <p:ph type="title"/>
          </p:nvPr>
        </p:nvSpPr>
        <p:spPr/>
        <p:txBody>
          <a:bodyPr/>
          <a:lstStyle/>
          <a:p>
            <a:r>
              <a:rPr lang="fr-FR" dirty="0"/>
              <a:t>Nouveaux véhicules, nouveaux métiers de la livraison</a:t>
            </a:r>
          </a:p>
        </p:txBody>
      </p:sp>
      <p:graphicFrame>
        <p:nvGraphicFramePr>
          <p:cNvPr id="6" name="Espace réservé du contenu 5">
            <a:extLst>
              <a:ext uri="{FF2B5EF4-FFF2-40B4-BE49-F238E27FC236}">
                <a16:creationId xmlns:a16="http://schemas.microsoft.com/office/drawing/2014/main" id="{2CC833EF-6916-A2AB-2F92-BFCC06FD5635}"/>
              </a:ext>
            </a:extLst>
          </p:cNvPr>
          <p:cNvGraphicFramePr>
            <a:graphicFrameLocks noGrp="1"/>
          </p:cNvGraphicFramePr>
          <p:nvPr>
            <p:ph idx="1"/>
            <p:extLst>
              <p:ext uri="{D42A27DB-BD31-4B8C-83A1-F6EECF244321}">
                <p14:modId xmlns:p14="http://schemas.microsoft.com/office/powerpoint/2010/main" val="3230584637"/>
              </p:ext>
            </p:extLst>
          </p:nvPr>
        </p:nvGraphicFramePr>
        <p:xfrm>
          <a:off x="838200" y="1847849"/>
          <a:ext cx="10515597" cy="4023360"/>
        </p:xfrm>
        <a:graphic>
          <a:graphicData uri="http://schemas.openxmlformats.org/drawingml/2006/table">
            <a:tbl>
              <a:tblPr firstRow="1" bandRow="1">
                <a:tableStyleId>{5C22544A-7EE6-4342-B048-85BDC9FD1C3A}</a:tableStyleId>
              </a:tblPr>
              <a:tblGrid>
                <a:gridCol w="1580909">
                  <a:extLst>
                    <a:ext uri="{9D8B030D-6E8A-4147-A177-3AD203B41FA5}">
                      <a16:colId xmlns:a16="http://schemas.microsoft.com/office/drawing/2014/main" val="234730541"/>
                    </a:ext>
                  </a:extLst>
                </a:gridCol>
                <a:gridCol w="4479402">
                  <a:extLst>
                    <a:ext uri="{9D8B030D-6E8A-4147-A177-3AD203B41FA5}">
                      <a16:colId xmlns:a16="http://schemas.microsoft.com/office/drawing/2014/main" val="3054099813"/>
                    </a:ext>
                  </a:extLst>
                </a:gridCol>
                <a:gridCol w="4455286">
                  <a:extLst>
                    <a:ext uri="{9D8B030D-6E8A-4147-A177-3AD203B41FA5}">
                      <a16:colId xmlns:a16="http://schemas.microsoft.com/office/drawing/2014/main" val="3680172786"/>
                    </a:ext>
                  </a:extLst>
                </a:gridCol>
              </a:tblGrid>
              <a:tr h="486957">
                <a:tc>
                  <a:txBody>
                    <a:bodyPr/>
                    <a:lstStyle/>
                    <a:p>
                      <a:endParaRPr lang="fr-FR"/>
                    </a:p>
                  </a:txBody>
                  <a:tcPr/>
                </a:tc>
                <a:tc>
                  <a:txBody>
                    <a:bodyPr/>
                    <a:lstStyle/>
                    <a:p>
                      <a:endParaRPr lang="fr-FR" dirty="0"/>
                    </a:p>
                  </a:txBody>
                  <a:tcPr/>
                </a:tc>
                <a:tc>
                  <a:txBody>
                    <a:bodyPr/>
                    <a:lstStyle/>
                    <a:p>
                      <a:r>
                        <a:rPr lang="fr-FR" dirty="0"/>
                        <a:t>Adaptation à l’arrivée des nouveaux véhicules</a:t>
                      </a:r>
                    </a:p>
                  </a:txBody>
                  <a:tcPr/>
                </a:tc>
                <a:extLst>
                  <a:ext uri="{0D108BD9-81ED-4DB2-BD59-A6C34878D82A}">
                    <a16:rowId xmlns:a16="http://schemas.microsoft.com/office/drawing/2014/main" val="4022252357"/>
                  </a:ext>
                </a:extLst>
              </a:tr>
              <a:tr h="486957">
                <a:tc>
                  <a:txBody>
                    <a:bodyPr/>
                    <a:lstStyle/>
                    <a:p>
                      <a:r>
                        <a:rPr lang="fr-FR" dirty="0"/>
                        <a:t>Entreprise A</a:t>
                      </a:r>
                    </a:p>
                  </a:txBody>
                  <a:tcPr/>
                </a:tc>
                <a:tc>
                  <a:txBody>
                    <a:bodyPr/>
                    <a:lstStyle/>
                    <a:p>
                      <a:r>
                        <a:rPr lang="fr-FR" dirty="0"/>
                        <a:t>Coursiers qui refusent d’utiliser des triporteurs ou remorques lourdes</a:t>
                      </a:r>
                    </a:p>
                  </a:txBody>
                  <a:tcPr/>
                </a:tc>
                <a:tc>
                  <a:txBody>
                    <a:bodyPr/>
                    <a:lstStyle/>
                    <a:p>
                      <a:r>
                        <a:rPr lang="fr-FR" dirty="0"/>
                        <a:t>Utilisation de cargos légers tant que possible. Recrutement de nouveau personnel pour les missions qui requièrent les véhicules plus lourds</a:t>
                      </a:r>
                    </a:p>
                  </a:txBody>
                  <a:tcPr/>
                </a:tc>
                <a:extLst>
                  <a:ext uri="{0D108BD9-81ED-4DB2-BD59-A6C34878D82A}">
                    <a16:rowId xmlns:a16="http://schemas.microsoft.com/office/drawing/2014/main" val="121989609"/>
                  </a:ext>
                </a:extLst>
              </a:tr>
              <a:tr h="486957">
                <a:tc>
                  <a:txBody>
                    <a:bodyPr/>
                    <a:lstStyle/>
                    <a:p>
                      <a:r>
                        <a:rPr lang="fr-FR" dirty="0"/>
                        <a:t>Entreprise B</a:t>
                      </a:r>
                    </a:p>
                  </a:txBody>
                  <a:tcPr/>
                </a:tc>
                <a:tc>
                  <a:txBody>
                    <a:bodyPr/>
                    <a:lstStyle/>
                    <a:p>
                      <a:r>
                        <a:rPr lang="fr-FR" dirty="0"/>
                        <a:t>Coursiers qui n’apprécient pas d’utiliser des triporteurs ou remorques lourdes</a:t>
                      </a:r>
                    </a:p>
                  </a:txBody>
                  <a:tcPr/>
                </a:tc>
                <a:tc>
                  <a:txBody>
                    <a:bodyPr/>
                    <a:lstStyle/>
                    <a:p>
                      <a:r>
                        <a:rPr lang="fr-FR" dirty="0"/>
                        <a:t>Certains le font tout de même, recrutement de nouveau personnel polyvalent au fur et à mesure</a:t>
                      </a:r>
                    </a:p>
                  </a:txBody>
                  <a:tcPr/>
                </a:tc>
                <a:extLst>
                  <a:ext uri="{0D108BD9-81ED-4DB2-BD59-A6C34878D82A}">
                    <a16:rowId xmlns:a16="http://schemas.microsoft.com/office/drawing/2014/main" val="2173041634"/>
                  </a:ext>
                </a:extLst>
              </a:tr>
              <a:tr h="486957">
                <a:tc>
                  <a:txBody>
                    <a:bodyPr/>
                    <a:lstStyle/>
                    <a:p>
                      <a:r>
                        <a:rPr lang="fr-FR" dirty="0"/>
                        <a:t>Entreprise C</a:t>
                      </a:r>
                    </a:p>
                  </a:txBody>
                  <a:tcPr/>
                </a:tc>
                <a:tc>
                  <a:txBody>
                    <a:bodyPr/>
                    <a:lstStyle/>
                    <a:p>
                      <a:r>
                        <a:rPr lang="fr-FR" dirty="0"/>
                        <a:t>Anciens livreurs de repas ou autres métiers peu qualifiés, étudiants</a:t>
                      </a:r>
                    </a:p>
                  </a:txBody>
                  <a:tcPr/>
                </a:tc>
                <a:tc>
                  <a:txBody>
                    <a:bodyPr/>
                    <a:lstStyle/>
                    <a:p>
                      <a:r>
                        <a:rPr lang="fr-FR" dirty="0"/>
                        <a:t>Livreurs recrutés et formés sur les triporteurs dès leur arrivée</a:t>
                      </a:r>
                    </a:p>
                  </a:txBody>
                  <a:tcPr/>
                </a:tc>
                <a:extLst>
                  <a:ext uri="{0D108BD9-81ED-4DB2-BD59-A6C34878D82A}">
                    <a16:rowId xmlns:a16="http://schemas.microsoft.com/office/drawing/2014/main" val="1596049487"/>
                  </a:ext>
                </a:extLst>
              </a:tr>
              <a:tr h="486957">
                <a:tc>
                  <a:txBody>
                    <a:bodyPr/>
                    <a:lstStyle/>
                    <a:p>
                      <a:r>
                        <a:rPr lang="fr-FR" dirty="0"/>
                        <a:t>Entreprise D</a:t>
                      </a:r>
                    </a:p>
                  </a:txBody>
                  <a:tcPr/>
                </a:tc>
                <a:tc>
                  <a:txBody>
                    <a:bodyPr/>
                    <a:lstStyle/>
                    <a:p>
                      <a:r>
                        <a:rPr lang="fr-FR" dirty="0"/>
                        <a:t>Travailleurs qualifiés en reconversion ou métier artistique à côté</a:t>
                      </a:r>
                    </a:p>
                  </a:txBody>
                  <a:tcPr/>
                </a:tc>
                <a:tc>
                  <a:txBody>
                    <a:bodyPr/>
                    <a:lstStyle/>
                    <a:p>
                      <a:r>
                        <a:rPr lang="fr-FR" dirty="0"/>
                        <a:t>Livreurs recrutés et formés sur les triporteurs dès leur arrivée</a:t>
                      </a:r>
                    </a:p>
                  </a:txBody>
                  <a:tcPr/>
                </a:tc>
                <a:extLst>
                  <a:ext uri="{0D108BD9-81ED-4DB2-BD59-A6C34878D82A}">
                    <a16:rowId xmlns:a16="http://schemas.microsoft.com/office/drawing/2014/main" val="1471810387"/>
                  </a:ext>
                </a:extLst>
              </a:tr>
            </a:tbl>
          </a:graphicData>
        </a:graphic>
      </p:graphicFrame>
      <p:sp>
        <p:nvSpPr>
          <p:cNvPr id="4" name="Espace réservé du pied de page 3">
            <a:extLst>
              <a:ext uri="{FF2B5EF4-FFF2-40B4-BE49-F238E27FC236}">
                <a16:creationId xmlns:a16="http://schemas.microsoft.com/office/drawing/2014/main" id="{0ADDE458-88B8-ACDC-7CD8-F9B7B1F53418}"/>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A078AE3E-8317-4B41-7EFC-840140DBF57F}"/>
              </a:ext>
            </a:extLst>
          </p:cNvPr>
          <p:cNvSpPr>
            <a:spLocks noGrp="1"/>
          </p:cNvSpPr>
          <p:nvPr>
            <p:ph type="sldNum" sz="quarter" idx="12"/>
          </p:nvPr>
        </p:nvSpPr>
        <p:spPr/>
        <p:txBody>
          <a:bodyPr/>
          <a:lstStyle/>
          <a:p>
            <a:fld id="{6E9384D2-7A64-477A-BAF9-8041816572A9}" type="slidenum">
              <a:rPr lang="fr-FR" smtClean="0"/>
              <a:t>35</a:t>
            </a:fld>
            <a:endParaRPr lang="fr-FR"/>
          </a:p>
        </p:txBody>
      </p:sp>
    </p:spTree>
    <p:extLst>
      <p:ext uri="{BB962C8B-B14F-4D97-AF65-F5344CB8AC3E}">
        <p14:creationId xmlns:p14="http://schemas.microsoft.com/office/powerpoint/2010/main" val="50506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36</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722470" y="243068"/>
            <a:ext cx="6875363" cy="833378"/>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Conclusion</a:t>
            </a:r>
          </a:p>
        </p:txBody>
      </p:sp>
    </p:spTree>
    <p:extLst>
      <p:ext uri="{BB962C8B-B14F-4D97-AF65-F5344CB8AC3E}">
        <p14:creationId xmlns:p14="http://schemas.microsoft.com/office/powerpoint/2010/main" val="226989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BCE2BA-9017-95E8-1E91-D2533B27887F}"/>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5457DDBA-E817-4ED1-2875-9F7E20B9EC73}"/>
              </a:ext>
            </a:extLst>
          </p:cNvPr>
          <p:cNvSpPr>
            <a:spLocks noGrp="1"/>
          </p:cNvSpPr>
          <p:nvPr>
            <p:ph idx="1"/>
          </p:nvPr>
        </p:nvSpPr>
        <p:spPr/>
        <p:txBody>
          <a:bodyPr/>
          <a:lstStyle/>
          <a:p>
            <a:r>
              <a:rPr lang="fr-FR" dirty="0"/>
              <a:t>Les triporteurs et attelages de remorques s’installent dans le paysage Français</a:t>
            </a:r>
          </a:p>
          <a:p>
            <a:r>
              <a:rPr lang="fr-FR" dirty="0"/>
              <a:t>Emblématiques d’un virage vers le traitement de grands volumes en cyclo-logistique</a:t>
            </a:r>
          </a:p>
          <a:p>
            <a:r>
              <a:rPr lang="fr-FR" dirty="0"/>
              <a:t>Ces véhicules, encore en phase d’expérimentation, demandent de grands ajustements au quotidien pour les livreurs et les opérateurs concernés</a:t>
            </a:r>
          </a:p>
          <a:p>
            <a:r>
              <a:rPr lang="fr-FR" dirty="0"/>
              <a:t>Ils apportent aussi une transformation du métier de livreur à vélo et des pratiques associées, l’éloignent de certaines contre-cultures et permettent l’émergence de nouvelles trajectoires professionnelles</a:t>
            </a:r>
          </a:p>
        </p:txBody>
      </p:sp>
      <p:sp>
        <p:nvSpPr>
          <p:cNvPr id="4" name="Espace réservé du pied de page 3">
            <a:extLst>
              <a:ext uri="{FF2B5EF4-FFF2-40B4-BE49-F238E27FC236}">
                <a16:creationId xmlns:a16="http://schemas.microsoft.com/office/drawing/2014/main" id="{199537FA-316C-6924-2EC9-B3DB0E870610}"/>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B5FD930A-CF7C-AAAE-1CAB-D1356C7F20D5}"/>
              </a:ext>
            </a:extLst>
          </p:cNvPr>
          <p:cNvSpPr>
            <a:spLocks noGrp="1"/>
          </p:cNvSpPr>
          <p:nvPr>
            <p:ph type="sldNum" sz="quarter" idx="12"/>
          </p:nvPr>
        </p:nvSpPr>
        <p:spPr/>
        <p:txBody>
          <a:bodyPr/>
          <a:lstStyle/>
          <a:p>
            <a:fld id="{6E9384D2-7A64-477A-BAF9-8041816572A9}" type="slidenum">
              <a:rPr lang="fr-FR" smtClean="0"/>
              <a:t>37</a:t>
            </a:fld>
            <a:endParaRPr lang="fr-FR"/>
          </a:p>
        </p:txBody>
      </p:sp>
    </p:spTree>
    <p:extLst>
      <p:ext uri="{BB962C8B-B14F-4D97-AF65-F5344CB8AC3E}">
        <p14:creationId xmlns:p14="http://schemas.microsoft.com/office/powerpoint/2010/main" val="190897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E8A6A-DBA9-F74B-085A-45BF2E4947CB}"/>
              </a:ext>
            </a:extLst>
          </p:cNvPr>
          <p:cNvSpPr>
            <a:spLocks noGrp="1"/>
          </p:cNvSpPr>
          <p:nvPr>
            <p:ph type="title"/>
          </p:nvPr>
        </p:nvSpPr>
        <p:spPr/>
        <p:txBody>
          <a:bodyPr/>
          <a:lstStyle/>
          <a:p>
            <a:r>
              <a:rPr lang="fr-FR" dirty="0"/>
              <a:t>Introduction – véhicules intermédiaires pour la livraison</a:t>
            </a:r>
          </a:p>
        </p:txBody>
      </p:sp>
      <p:sp>
        <p:nvSpPr>
          <p:cNvPr id="4" name="Espace réservé du pied de page 3">
            <a:extLst>
              <a:ext uri="{FF2B5EF4-FFF2-40B4-BE49-F238E27FC236}">
                <a16:creationId xmlns:a16="http://schemas.microsoft.com/office/drawing/2014/main" id="{60054A3E-1DCE-C3EC-3B5C-199BAD675EAA}"/>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6EC521CD-AD7D-A438-656C-6CD781BA83DF}"/>
              </a:ext>
            </a:extLst>
          </p:cNvPr>
          <p:cNvSpPr>
            <a:spLocks noGrp="1"/>
          </p:cNvSpPr>
          <p:nvPr>
            <p:ph type="sldNum" sz="quarter" idx="12"/>
          </p:nvPr>
        </p:nvSpPr>
        <p:spPr/>
        <p:txBody>
          <a:bodyPr/>
          <a:lstStyle/>
          <a:p>
            <a:fld id="{6E9384D2-7A64-477A-BAF9-8041816572A9}" type="slidenum">
              <a:rPr lang="fr-FR" smtClean="0"/>
              <a:t>4</a:t>
            </a:fld>
            <a:endParaRPr lang="fr-FR" dirty="0"/>
          </a:p>
        </p:txBody>
      </p:sp>
      <p:pic>
        <p:nvPicPr>
          <p:cNvPr id="8" name="Picture 2" descr="web_000Cover_EN">
            <a:extLst>
              <a:ext uri="{FF2B5EF4-FFF2-40B4-BE49-F238E27FC236}">
                <a16:creationId xmlns:a16="http://schemas.microsoft.com/office/drawing/2014/main" id="{44277311-ED23-A571-9B4E-AC4F87252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 y="2067148"/>
            <a:ext cx="5861854" cy="329729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E29C9A6-01D3-CE84-0F5E-E5B7FCE89DDF}"/>
              </a:ext>
            </a:extLst>
          </p:cNvPr>
          <p:cNvSpPr txBox="1"/>
          <p:nvPr/>
        </p:nvSpPr>
        <p:spPr>
          <a:xfrm>
            <a:off x="179055" y="5411982"/>
            <a:ext cx="5689683" cy="307777"/>
          </a:xfrm>
          <a:prstGeom prst="rect">
            <a:avLst/>
          </a:prstGeom>
          <a:noFill/>
        </p:spPr>
        <p:txBody>
          <a:bodyPr wrap="square">
            <a:spAutoFit/>
          </a:bodyPr>
          <a:lstStyle/>
          <a:p>
            <a:r>
              <a:rPr lang="fr-FR" sz="1400" i="1" dirty="0"/>
              <a:t>https://fr.motor1.com/news/704229/m1numbers-evolution-des-modeles/</a:t>
            </a:r>
          </a:p>
        </p:txBody>
      </p:sp>
      <p:pic>
        <p:nvPicPr>
          <p:cNvPr id="11" name="Picture 2">
            <a:extLst>
              <a:ext uri="{FF2B5EF4-FFF2-40B4-BE49-F238E27FC236}">
                <a16:creationId xmlns:a16="http://schemas.microsoft.com/office/drawing/2014/main" id="{7D8A4DBB-68D6-475F-5913-67C012B9DE8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68739" y="2067148"/>
            <a:ext cx="6323261" cy="397684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12CD727A-6A62-D246-21BC-163F2CA04B54}"/>
              </a:ext>
            </a:extLst>
          </p:cNvPr>
          <p:cNvSpPr txBox="1"/>
          <p:nvPr/>
        </p:nvSpPr>
        <p:spPr>
          <a:xfrm>
            <a:off x="4623371" y="6019022"/>
            <a:ext cx="7568629" cy="307777"/>
          </a:xfrm>
          <a:prstGeom prst="rect">
            <a:avLst/>
          </a:prstGeom>
          <a:noFill/>
        </p:spPr>
        <p:txBody>
          <a:bodyPr wrap="square">
            <a:spAutoFit/>
          </a:bodyPr>
          <a:lstStyle/>
          <a:p>
            <a:r>
              <a:rPr lang="fr-FR" sz="1400" i="1" dirty="0"/>
              <a:t>https://www.vesseltracking.net/wp-content/uploads/2013/12/biggest-container-ship-evolution-1.png</a:t>
            </a:r>
          </a:p>
        </p:txBody>
      </p:sp>
    </p:spTree>
    <p:extLst>
      <p:ext uri="{BB962C8B-B14F-4D97-AF65-F5344CB8AC3E}">
        <p14:creationId xmlns:p14="http://schemas.microsoft.com/office/powerpoint/2010/main" val="3181594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E8A6A-DBA9-F74B-085A-45BF2E4947CB}"/>
              </a:ext>
            </a:extLst>
          </p:cNvPr>
          <p:cNvSpPr>
            <a:spLocks noGrp="1"/>
          </p:cNvSpPr>
          <p:nvPr>
            <p:ph type="title"/>
          </p:nvPr>
        </p:nvSpPr>
        <p:spPr/>
        <p:txBody>
          <a:bodyPr/>
          <a:lstStyle/>
          <a:p>
            <a:r>
              <a:rPr lang="fr-FR" dirty="0"/>
              <a:t>Introduction – véhicules intermédiaires pour la livraison</a:t>
            </a:r>
          </a:p>
        </p:txBody>
      </p:sp>
      <p:sp>
        <p:nvSpPr>
          <p:cNvPr id="4" name="Espace réservé du pied de page 3">
            <a:extLst>
              <a:ext uri="{FF2B5EF4-FFF2-40B4-BE49-F238E27FC236}">
                <a16:creationId xmlns:a16="http://schemas.microsoft.com/office/drawing/2014/main" id="{60054A3E-1DCE-C3EC-3B5C-199BAD675EAA}"/>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6EC521CD-AD7D-A438-656C-6CD781BA83DF}"/>
              </a:ext>
            </a:extLst>
          </p:cNvPr>
          <p:cNvSpPr>
            <a:spLocks noGrp="1"/>
          </p:cNvSpPr>
          <p:nvPr>
            <p:ph type="sldNum" sz="quarter" idx="12"/>
          </p:nvPr>
        </p:nvSpPr>
        <p:spPr/>
        <p:txBody>
          <a:bodyPr/>
          <a:lstStyle/>
          <a:p>
            <a:fld id="{6E9384D2-7A64-477A-BAF9-8041816572A9}" type="slidenum">
              <a:rPr lang="fr-FR" smtClean="0"/>
              <a:t>5</a:t>
            </a:fld>
            <a:endParaRPr lang="fr-FR" dirty="0"/>
          </a:p>
        </p:txBody>
      </p:sp>
      <p:sp>
        <p:nvSpPr>
          <p:cNvPr id="6" name="Espace réservé du contenu 2">
            <a:extLst>
              <a:ext uri="{FF2B5EF4-FFF2-40B4-BE49-F238E27FC236}">
                <a16:creationId xmlns:a16="http://schemas.microsoft.com/office/drawing/2014/main" id="{B8E61B1F-036B-2094-A053-924EE7650125}"/>
              </a:ext>
            </a:extLst>
          </p:cNvPr>
          <p:cNvSpPr txBox="1">
            <a:spLocks/>
          </p:cNvSpPr>
          <p:nvPr/>
        </p:nvSpPr>
        <p:spPr>
          <a:xfrm>
            <a:off x="287676" y="1825625"/>
            <a:ext cx="53836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Véhicules intermédiaires (Bigo, Héran)</a:t>
            </a:r>
          </a:p>
          <a:p>
            <a:r>
              <a:rPr lang="fr-FR" dirty="0"/>
              <a:t>Véhicules plus petits qu’une voiture, mais plus grands qu’un vélo</a:t>
            </a:r>
          </a:p>
          <a:p>
            <a:r>
              <a:rPr lang="fr-FR" dirty="0"/>
              <a:t>Objectif : véhicule </a:t>
            </a:r>
            <a:r>
              <a:rPr lang="fr-FR" b="1" dirty="0"/>
              <a:t>plus sobre </a:t>
            </a:r>
            <a:r>
              <a:rPr lang="fr-FR" dirty="0"/>
              <a:t>que la voiture aux </a:t>
            </a:r>
            <a:r>
              <a:rPr lang="fr-FR" b="1" dirty="0"/>
              <a:t>usages plus étendus </a:t>
            </a:r>
            <a:r>
              <a:rPr lang="fr-FR" dirty="0"/>
              <a:t>que le vélo</a:t>
            </a:r>
          </a:p>
          <a:p>
            <a:r>
              <a:rPr lang="fr-FR" dirty="0"/>
              <a:t>Souvent motorisation électrique</a:t>
            </a:r>
          </a:p>
          <a:p>
            <a:pPr marL="0" indent="0">
              <a:buFont typeface="Arial" panose="020B0604020202020204" pitchFamily="34" charset="0"/>
              <a:buNone/>
            </a:pPr>
            <a:endParaRPr lang="fr-FR" dirty="0"/>
          </a:p>
        </p:txBody>
      </p:sp>
      <p:pic>
        <p:nvPicPr>
          <p:cNvPr id="7" name="Image 6">
            <a:extLst>
              <a:ext uri="{FF2B5EF4-FFF2-40B4-BE49-F238E27FC236}">
                <a16:creationId xmlns:a16="http://schemas.microsoft.com/office/drawing/2014/main" id="{DEB579BB-0F9E-F066-DB7A-7882658B20EE}"/>
              </a:ext>
            </a:extLst>
          </p:cNvPr>
          <p:cNvPicPr>
            <a:picLocks noChangeAspect="1"/>
          </p:cNvPicPr>
          <p:nvPr/>
        </p:nvPicPr>
        <p:blipFill rotWithShape="1">
          <a:blip r:embed="rId3"/>
          <a:srcRect l="6546" t="10232" r="6721"/>
          <a:stretch/>
        </p:blipFill>
        <p:spPr>
          <a:xfrm>
            <a:off x="5736246" y="2211588"/>
            <a:ext cx="6455754" cy="3579412"/>
          </a:xfrm>
          <a:prstGeom prst="rect">
            <a:avLst/>
          </a:prstGeom>
        </p:spPr>
      </p:pic>
    </p:spTree>
    <p:extLst>
      <p:ext uri="{BB962C8B-B14F-4D97-AF65-F5344CB8AC3E}">
        <p14:creationId xmlns:p14="http://schemas.microsoft.com/office/powerpoint/2010/main" val="273416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E8A6A-DBA9-F74B-085A-45BF2E4947CB}"/>
              </a:ext>
            </a:extLst>
          </p:cNvPr>
          <p:cNvSpPr>
            <a:spLocks noGrp="1"/>
          </p:cNvSpPr>
          <p:nvPr>
            <p:ph type="title"/>
          </p:nvPr>
        </p:nvSpPr>
        <p:spPr/>
        <p:txBody>
          <a:bodyPr/>
          <a:lstStyle/>
          <a:p>
            <a:r>
              <a:rPr lang="fr-FR" dirty="0"/>
              <a:t>Introduction – véhicules intermédiaires pour la livraison</a:t>
            </a:r>
          </a:p>
        </p:txBody>
      </p:sp>
      <p:sp>
        <p:nvSpPr>
          <p:cNvPr id="4" name="Espace réservé du pied de page 3">
            <a:extLst>
              <a:ext uri="{FF2B5EF4-FFF2-40B4-BE49-F238E27FC236}">
                <a16:creationId xmlns:a16="http://schemas.microsoft.com/office/drawing/2014/main" id="{60054A3E-1DCE-C3EC-3B5C-199BAD675EAA}"/>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6EC521CD-AD7D-A438-656C-6CD781BA83DF}"/>
              </a:ext>
            </a:extLst>
          </p:cNvPr>
          <p:cNvSpPr>
            <a:spLocks noGrp="1"/>
          </p:cNvSpPr>
          <p:nvPr>
            <p:ph type="sldNum" sz="quarter" idx="12"/>
          </p:nvPr>
        </p:nvSpPr>
        <p:spPr/>
        <p:txBody>
          <a:bodyPr/>
          <a:lstStyle/>
          <a:p>
            <a:fld id="{6E9384D2-7A64-477A-BAF9-8041816572A9}" type="slidenum">
              <a:rPr lang="fr-FR" smtClean="0"/>
              <a:t>6</a:t>
            </a:fld>
            <a:endParaRPr lang="fr-FR" dirty="0"/>
          </a:p>
        </p:txBody>
      </p:sp>
      <p:sp>
        <p:nvSpPr>
          <p:cNvPr id="6" name="Espace réservé du contenu 2">
            <a:extLst>
              <a:ext uri="{FF2B5EF4-FFF2-40B4-BE49-F238E27FC236}">
                <a16:creationId xmlns:a16="http://schemas.microsoft.com/office/drawing/2014/main" id="{B8E61B1F-036B-2094-A053-924EE7650125}"/>
              </a:ext>
            </a:extLst>
          </p:cNvPr>
          <p:cNvSpPr txBox="1">
            <a:spLocks/>
          </p:cNvSpPr>
          <p:nvPr/>
        </p:nvSpPr>
        <p:spPr>
          <a:xfrm>
            <a:off x="287676" y="1825625"/>
            <a:ext cx="53836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Véhicules intermédiaires (Bigo, Héran)</a:t>
            </a:r>
          </a:p>
          <a:p>
            <a:r>
              <a:rPr lang="fr-FR" dirty="0"/>
              <a:t>« mode de transport individuel qui pèse moins de 600 kilos, entre le vélo standard et la voiture » (Bigo et al., 2022)</a:t>
            </a:r>
          </a:p>
          <a:p>
            <a:r>
              <a:rPr lang="fr-FR" dirty="0"/>
              <a:t>Et pour le transport de marchandises ? Véhicule entre le vélo standard et la camionnette</a:t>
            </a:r>
          </a:p>
          <a:p>
            <a:pPr marL="0" indent="0">
              <a:buFont typeface="Arial" panose="020B0604020202020204" pitchFamily="34" charset="0"/>
              <a:buNone/>
            </a:pPr>
            <a:endParaRPr lang="fr-FR" dirty="0"/>
          </a:p>
        </p:txBody>
      </p:sp>
      <p:pic>
        <p:nvPicPr>
          <p:cNvPr id="7" name="Image 6">
            <a:extLst>
              <a:ext uri="{FF2B5EF4-FFF2-40B4-BE49-F238E27FC236}">
                <a16:creationId xmlns:a16="http://schemas.microsoft.com/office/drawing/2014/main" id="{DEB579BB-0F9E-F066-DB7A-7882658B20EE}"/>
              </a:ext>
            </a:extLst>
          </p:cNvPr>
          <p:cNvPicPr>
            <a:picLocks noChangeAspect="1"/>
          </p:cNvPicPr>
          <p:nvPr/>
        </p:nvPicPr>
        <p:blipFill rotWithShape="1">
          <a:blip r:embed="rId3"/>
          <a:srcRect l="6546" t="10232" r="6721"/>
          <a:stretch/>
        </p:blipFill>
        <p:spPr>
          <a:xfrm>
            <a:off x="5736246" y="2211588"/>
            <a:ext cx="6455754" cy="3579412"/>
          </a:xfrm>
          <a:prstGeom prst="rect">
            <a:avLst/>
          </a:prstGeom>
        </p:spPr>
      </p:pic>
    </p:spTree>
    <p:extLst>
      <p:ext uri="{BB962C8B-B14F-4D97-AF65-F5344CB8AC3E}">
        <p14:creationId xmlns:p14="http://schemas.microsoft.com/office/powerpoint/2010/main" val="31474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E8A6A-DBA9-F74B-085A-45BF2E4947CB}"/>
              </a:ext>
            </a:extLst>
          </p:cNvPr>
          <p:cNvSpPr>
            <a:spLocks noGrp="1"/>
          </p:cNvSpPr>
          <p:nvPr>
            <p:ph type="title"/>
          </p:nvPr>
        </p:nvSpPr>
        <p:spPr/>
        <p:txBody>
          <a:bodyPr/>
          <a:lstStyle/>
          <a:p>
            <a:r>
              <a:rPr lang="fr-FR" dirty="0"/>
              <a:t>Introduction – véhicules intermédiaires pour la livraison</a:t>
            </a:r>
          </a:p>
        </p:txBody>
      </p:sp>
      <p:pic>
        <p:nvPicPr>
          <p:cNvPr id="9" name="Espace réservé du contenu 8">
            <a:extLst>
              <a:ext uri="{FF2B5EF4-FFF2-40B4-BE49-F238E27FC236}">
                <a16:creationId xmlns:a16="http://schemas.microsoft.com/office/drawing/2014/main" id="{01B2F580-1C9D-1C64-A165-91BF4DEBA8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8182" y="1814513"/>
            <a:ext cx="5289967" cy="4418012"/>
          </a:xfrm>
        </p:spPr>
      </p:pic>
      <p:sp>
        <p:nvSpPr>
          <p:cNvPr id="4" name="Espace réservé du pied de page 3">
            <a:extLst>
              <a:ext uri="{FF2B5EF4-FFF2-40B4-BE49-F238E27FC236}">
                <a16:creationId xmlns:a16="http://schemas.microsoft.com/office/drawing/2014/main" id="{60054A3E-1DCE-C3EC-3B5C-199BAD675EAA}"/>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6EC521CD-AD7D-A438-656C-6CD781BA83DF}"/>
              </a:ext>
            </a:extLst>
          </p:cNvPr>
          <p:cNvSpPr>
            <a:spLocks noGrp="1"/>
          </p:cNvSpPr>
          <p:nvPr>
            <p:ph type="sldNum" sz="quarter" idx="12"/>
          </p:nvPr>
        </p:nvSpPr>
        <p:spPr/>
        <p:txBody>
          <a:bodyPr/>
          <a:lstStyle/>
          <a:p>
            <a:fld id="{6E9384D2-7A64-477A-BAF9-8041816572A9}" type="slidenum">
              <a:rPr lang="fr-FR" smtClean="0"/>
              <a:t>7</a:t>
            </a:fld>
            <a:endParaRPr lang="fr-FR" dirty="0"/>
          </a:p>
        </p:txBody>
      </p:sp>
      <p:pic>
        <p:nvPicPr>
          <p:cNvPr id="7" name="Image 6">
            <a:extLst>
              <a:ext uri="{FF2B5EF4-FFF2-40B4-BE49-F238E27FC236}">
                <a16:creationId xmlns:a16="http://schemas.microsoft.com/office/drawing/2014/main" id="{12A64C40-AC51-9C53-ACE5-DB5E9DA83CD5}"/>
              </a:ext>
            </a:extLst>
          </p:cNvPr>
          <p:cNvPicPr>
            <a:picLocks noChangeAspect="1"/>
          </p:cNvPicPr>
          <p:nvPr/>
        </p:nvPicPr>
        <p:blipFill>
          <a:blip r:embed="rId4">
            <a:extLst>
              <a:ext uri="{28A0092B-C50C-407E-A947-70E740481C1C}">
                <a14:useLocalDpi xmlns:a14="http://schemas.microsoft.com/office/drawing/2010/main" val="0"/>
              </a:ext>
            </a:extLst>
          </a:blip>
          <a:srcRect l="16985" t="19305" r="15858" b="5911"/>
          <a:stretch/>
        </p:blipFill>
        <p:spPr>
          <a:xfrm>
            <a:off x="443851" y="1814513"/>
            <a:ext cx="5289967" cy="4418012"/>
          </a:xfrm>
          <a:prstGeom prst="rect">
            <a:avLst/>
          </a:prstGeom>
        </p:spPr>
      </p:pic>
    </p:spTree>
    <p:extLst>
      <p:ext uri="{BB962C8B-B14F-4D97-AF65-F5344CB8AC3E}">
        <p14:creationId xmlns:p14="http://schemas.microsoft.com/office/powerpoint/2010/main" val="2297090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90583D3-AA9D-FE0E-1FEE-04212AD7806E}"/>
              </a:ext>
            </a:extLst>
          </p:cNvPr>
          <p:cNvSpPr>
            <a:spLocks noGrp="1"/>
          </p:cNvSpPr>
          <p:nvPr>
            <p:ph type="ftr" sz="quarter" idx="11"/>
          </p:nvPr>
        </p:nvSpPr>
        <p:spPr/>
        <p:txBody>
          <a:bodyPr/>
          <a:lstStyle/>
          <a:p>
            <a:r>
              <a:rPr lang="fr-FR"/>
              <a:t>Séminaire SPLOTT - septembre 2024</a:t>
            </a:r>
            <a:endParaRPr lang="fr-FR" dirty="0"/>
          </a:p>
        </p:txBody>
      </p:sp>
      <p:sp>
        <p:nvSpPr>
          <p:cNvPr id="5" name="Espace réservé du numéro de diapositive 4">
            <a:extLst>
              <a:ext uri="{FF2B5EF4-FFF2-40B4-BE49-F238E27FC236}">
                <a16:creationId xmlns:a16="http://schemas.microsoft.com/office/drawing/2014/main" id="{F29EA496-9A28-16C3-F4F8-DF2BC187BF9E}"/>
              </a:ext>
            </a:extLst>
          </p:cNvPr>
          <p:cNvSpPr>
            <a:spLocks noGrp="1"/>
          </p:cNvSpPr>
          <p:nvPr>
            <p:ph type="sldNum" sz="quarter" idx="12"/>
          </p:nvPr>
        </p:nvSpPr>
        <p:spPr/>
        <p:txBody>
          <a:bodyPr/>
          <a:lstStyle/>
          <a:p>
            <a:fld id="{6E9384D2-7A64-477A-BAF9-8041816572A9}" type="slidenum">
              <a:rPr lang="fr-FR" smtClean="0"/>
              <a:t>8</a:t>
            </a:fld>
            <a:endParaRPr lang="fr-FR"/>
          </a:p>
        </p:txBody>
      </p:sp>
      <p:pic>
        <p:nvPicPr>
          <p:cNvPr id="10" name="Image 9">
            <a:extLst>
              <a:ext uri="{FF2B5EF4-FFF2-40B4-BE49-F238E27FC236}">
                <a16:creationId xmlns:a16="http://schemas.microsoft.com/office/drawing/2014/main" id="{A65EE5B9-8D4D-AE56-1E3C-5647FC6DF8A7}"/>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6" name="Titre 5">
            <a:extLst>
              <a:ext uri="{FF2B5EF4-FFF2-40B4-BE49-F238E27FC236}">
                <a16:creationId xmlns:a16="http://schemas.microsoft.com/office/drawing/2014/main" id="{E48B66A9-F73E-3A69-E171-4CA1F6E06BEE}"/>
              </a:ext>
            </a:extLst>
          </p:cNvPr>
          <p:cNvSpPr>
            <a:spLocks noGrp="1"/>
          </p:cNvSpPr>
          <p:nvPr>
            <p:ph type="ctrTitle"/>
          </p:nvPr>
        </p:nvSpPr>
        <p:spPr>
          <a:xfrm>
            <a:off x="4340506" y="358815"/>
            <a:ext cx="7207171" cy="1504709"/>
          </a:xfrm>
        </p:spPr>
        <p:txBody>
          <a:bodyPr>
            <a:normAutofit/>
          </a:bodyPr>
          <a:lstStyle/>
          <a:p>
            <a:pPr algn="r"/>
            <a:r>
              <a:rPr lang="fr-FR" sz="4800" dirty="0">
                <a:solidFill>
                  <a:schemeClr val="bg1"/>
                </a:solidFill>
                <a:effectLst>
                  <a:outerShdw blurRad="38100" dist="38100" dir="2700000" algn="tl">
                    <a:srgbClr val="000000">
                      <a:alpha val="43137"/>
                    </a:srgbClr>
                  </a:outerShdw>
                </a:effectLst>
                <a:latin typeface="Arial Black" panose="020B0A04020102020204" pitchFamily="34" charset="0"/>
              </a:rPr>
              <a:t>Terrains d’étude</a:t>
            </a:r>
          </a:p>
        </p:txBody>
      </p:sp>
    </p:spTree>
    <p:extLst>
      <p:ext uri="{BB962C8B-B14F-4D97-AF65-F5344CB8AC3E}">
        <p14:creationId xmlns:p14="http://schemas.microsoft.com/office/powerpoint/2010/main" val="3577806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B3370-718B-C59B-726B-DE72DEDAFF72}"/>
              </a:ext>
            </a:extLst>
          </p:cNvPr>
          <p:cNvSpPr>
            <a:spLocks noGrp="1"/>
          </p:cNvSpPr>
          <p:nvPr>
            <p:ph type="title"/>
          </p:nvPr>
        </p:nvSpPr>
        <p:spPr/>
        <p:txBody>
          <a:bodyPr/>
          <a:lstStyle/>
          <a:p>
            <a:r>
              <a:rPr lang="fr-FR" dirty="0"/>
              <a:t>Terrains d’étude</a:t>
            </a:r>
          </a:p>
        </p:txBody>
      </p:sp>
      <p:sp>
        <p:nvSpPr>
          <p:cNvPr id="3" name="Espace réservé du contenu 2">
            <a:extLst>
              <a:ext uri="{FF2B5EF4-FFF2-40B4-BE49-F238E27FC236}">
                <a16:creationId xmlns:a16="http://schemas.microsoft.com/office/drawing/2014/main" id="{CE223537-D51E-7F00-B912-548DDEF625C7}"/>
              </a:ext>
            </a:extLst>
          </p:cNvPr>
          <p:cNvSpPr>
            <a:spLocks noGrp="1"/>
          </p:cNvSpPr>
          <p:nvPr>
            <p:ph idx="1"/>
          </p:nvPr>
        </p:nvSpPr>
        <p:spPr>
          <a:xfrm>
            <a:off x="405114" y="1516284"/>
            <a:ext cx="5297087" cy="4840065"/>
          </a:xfrm>
        </p:spPr>
        <p:txBody>
          <a:bodyPr>
            <a:normAutofit fontScale="92500" lnSpcReduction="10000"/>
          </a:bodyPr>
          <a:lstStyle/>
          <a:p>
            <a:pPr marL="0" indent="0">
              <a:buNone/>
            </a:pPr>
            <a:r>
              <a:rPr lang="fr-FR" dirty="0"/>
              <a:t>Métropole de Lyon :</a:t>
            </a:r>
          </a:p>
          <a:p>
            <a:r>
              <a:rPr lang="fr-FR" dirty="0"/>
              <a:t>1,4M habitants</a:t>
            </a:r>
          </a:p>
          <a:p>
            <a:r>
              <a:rPr lang="fr-FR" dirty="0"/>
              <a:t>Principalement plate sauf deux collines très définies</a:t>
            </a:r>
          </a:p>
          <a:p>
            <a:r>
              <a:rPr lang="fr-FR" dirty="0"/>
              <a:t>Présidence de la métropole écologiste</a:t>
            </a:r>
          </a:p>
          <a:p>
            <a:r>
              <a:rPr lang="fr-FR" dirty="0"/>
              <a:t>Nombreuses mesures vélo : </a:t>
            </a:r>
            <a:r>
              <a:rPr lang="fr-FR" dirty="0" err="1"/>
              <a:t>Vélo’v</a:t>
            </a:r>
            <a:r>
              <a:rPr lang="fr-FR" dirty="0"/>
              <a:t>, « les voies lyonnaises »…</a:t>
            </a:r>
          </a:p>
          <a:p>
            <a:r>
              <a:rPr lang="fr-FR" dirty="0"/>
              <a:t>Implication dans le programme Colis </a:t>
            </a:r>
            <a:r>
              <a:rPr lang="fr-FR" dirty="0" err="1"/>
              <a:t>activ</a:t>
            </a:r>
            <a:r>
              <a:rPr lang="fr-FR" dirty="0"/>
              <a:t>’</a:t>
            </a:r>
          </a:p>
          <a:p>
            <a:r>
              <a:rPr lang="fr-FR" dirty="0"/>
              <a:t>Aide à l’achat aux vélos-cargo (jusqu’à 3000€)</a:t>
            </a:r>
          </a:p>
          <a:p>
            <a:endParaRPr lang="fr-FR" dirty="0"/>
          </a:p>
        </p:txBody>
      </p:sp>
      <p:sp>
        <p:nvSpPr>
          <p:cNvPr id="4" name="Espace réservé du pied de page 3">
            <a:extLst>
              <a:ext uri="{FF2B5EF4-FFF2-40B4-BE49-F238E27FC236}">
                <a16:creationId xmlns:a16="http://schemas.microsoft.com/office/drawing/2014/main" id="{BEA1744A-7C1A-761B-E2B5-7E8D489ED017}"/>
              </a:ext>
            </a:extLst>
          </p:cNvPr>
          <p:cNvSpPr>
            <a:spLocks noGrp="1"/>
          </p:cNvSpPr>
          <p:nvPr>
            <p:ph type="ftr" sz="quarter" idx="11"/>
          </p:nvPr>
        </p:nvSpPr>
        <p:spPr/>
        <p:txBody>
          <a:bodyPr/>
          <a:lstStyle/>
          <a:p>
            <a:r>
              <a:rPr lang="fr-FR" dirty="0"/>
              <a:t>Séminaire SPLOTT - septembre 2024</a:t>
            </a:r>
          </a:p>
        </p:txBody>
      </p:sp>
      <p:sp>
        <p:nvSpPr>
          <p:cNvPr id="5" name="Espace réservé du numéro de diapositive 4">
            <a:extLst>
              <a:ext uri="{FF2B5EF4-FFF2-40B4-BE49-F238E27FC236}">
                <a16:creationId xmlns:a16="http://schemas.microsoft.com/office/drawing/2014/main" id="{1FAF4272-070B-035B-E8A5-FCA915802027}"/>
              </a:ext>
            </a:extLst>
          </p:cNvPr>
          <p:cNvSpPr>
            <a:spLocks noGrp="1"/>
          </p:cNvSpPr>
          <p:nvPr>
            <p:ph type="sldNum" sz="quarter" idx="12"/>
          </p:nvPr>
        </p:nvSpPr>
        <p:spPr/>
        <p:txBody>
          <a:bodyPr/>
          <a:lstStyle/>
          <a:p>
            <a:fld id="{6E9384D2-7A64-477A-BAF9-8041816572A9}" type="slidenum">
              <a:rPr lang="fr-FR" smtClean="0"/>
              <a:t>9</a:t>
            </a:fld>
            <a:endParaRPr lang="fr-FR"/>
          </a:p>
        </p:txBody>
      </p:sp>
      <p:pic>
        <p:nvPicPr>
          <p:cNvPr id="8" name="Image 7">
            <a:extLst>
              <a:ext uri="{FF2B5EF4-FFF2-40B4-BE49-F238E27FC236}">
                <a16:creationId xmlns:a16="http://schemas.microsoft.com/office/drawing/2014/main" id="{D4BF6244-0E78-D83E-7EA1-80D5D8707B1D}"/>
              </a:ext>
            </a:extLst>
          </p:cNvPr>
          <p:cNvPicPr>
            <a:picLocks noChangeAspect="1"/>
          </p:cNvPicPr>
          <p:nvPr/>
        </p:nvPicPr>
        <p:blipFill>
          <a:blip r:embed="rId2"/>
          <a:stretch>
            <a:fillRect/>
          </a:stretch>
        </p:blipFill>
        <p:spPr>
          <a:xfrm>
            <a:off x="5972906" y="182562"/>
            <a:ext cx="5980142" cy="6356350"/>
          </a:xfrm>
          <a:prstGeom prst="rect">
            <a:avLst/>
          </a:prstGeom>
        </p:spPr>
      </p:pic>
    </p:spTree>
    <p:extLst>
      <p:ext uri="{BB962C8B-B14F-4D97-AF65-F5344CB8AC3E}">
        <p14:creationId xmlns:p14="http://schemas.microsoft.com/office/powerpoint/2010/main" val="4115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2470</TotalTime>
  <Words>3500</Words>
  <Application>Microsoft Office PowerPoint</Application>
  <PresentationFormat>Grand écran</PresentationFormat>
  <Paragraphs>324</Paragraphs>
  <Slides>37</Slides>
  <Notes>14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37</vt:i4>
      </vt:variant>
    </vt:vector>
  </HeadingPairs>
  <TitlesOfParts>
    <vt:vector size="42" baseType="lpstr">
      <vt:lpstr>Arial</vt:lpstr>
      <vt:lpstr>Arial Black</vt:lpstr>
      <vt:lpstr>Calibri</vt:lpstr>
      <vt:lpstr>Calibri Light</vt:lpstr>
      <vt:lpstr>Thème Office</vt:lpstr>
      <vt:lpstr>Triporteurs et remorques : nouveaux objets et nouvelles pratiques du dernier kilomètre</vt:lpstr>
      <vt:lpstr>Plan</vt:lpstr>
      <vt:lpstr>Véhicules intermédiaires pour la livraison </vt:lpstr>
      <vt:lpstr>Introduction – véhicules intermédiaires pour la livraison</vt:lpstr>
      <vt:lpstr>Introduction – véhicules intermédiaires pour la livraison</vt:lpstr>
      <vt:lpstr>Introduction – véhicules intermédiaires pour la livraison</vt:lpstr>
      <vt:lpstr>Introduction – véhicules intermédiaires pour la livraison</vt:lpstr>
      <vt:lpstr>Terrains d’étude</vt:lpstr>
      <vt:lpstr>Terrains d’étude</vt:lpstr>
      <vt:lpstr>Terrains d’étude</vt:lpstr>
      <vt:lpstr>Cyclo-logistique – la course vers de plus grands volumes</vt:lpstr>
      <vt:lpstr>Vers de plus grands volumes</vt:lpstr>
      <vt:lpstr>Vers de plus grands volumes</vt:lpstr>
      <vt:lpstr>Vers de plus grands volumes</vt:lpstr>
      <vt:lpstr>Vers de plus grands volumes</vt:lpstr>
      <vt:lpstr>Vers de plus grands volumes</vt:lpstr>
      <vt:lpstr>Vers de plus grands volumes</vt:lpstr>
      <vt:lpstr>Questions de recherche :</vt:lpstr>
      <vt:lpstr>Nouveaux véhicules, nouvelles pratiques d’entretien</vt:lpstr>
      <vt:lpstr>Nouveaux véhicules, nouvelles pratiques d’entretien</vt:lpstr>
      <vt:lpstr>Nouveaux véhicules, nouvelles pratiques d’entretien</vt:lpstr>
      <vt:lpstr>Nouveaux véhicules, nouvelles pratiques d’entretien</vt:lpstr>
      <vt:lpstr>Nouveaux véhicules, nouvelles pratiques d’entretien</vt:lpstr>
      <vt:lpstr>Nouveaux véhicules, nouvelles pratiques d’entretien</vt:lpstr>
      <vt:lpstr>Nouveaux véhicules, nouvelles pratiques d’entretien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Nouveaux véhicules, nouveaux métiers de la livraison</vt:lpstr>
      <vt:lpstr>Conclusion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Véhicules et matérialités des métiers de la livraison urbaine</dc:title>
  <dc:creator>Margot A</dc:creator>
  <cp:lastModifiedBy>KONING Martin</cp:lastModifiedBy>
  <cp:revision>15</cp:revision>
  <dcterms:created xsi:type="dcterms:W3CDTF">2023-10-04T14:11:29Z</dcterms:created>
  <dcterms:modified xsi:type="dcterms:W3CDTF">2024-09-10T08:14:53Z</dcterms:modified>
</cp:coreProperties>
</file>