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DC264-82A6-4C03-9734-B5DC1FB2F03F}" type="datetimeFigureOut">
              <a:rPr lang="fr-FR" smtClean="0"/>
              <a:t>22/04/2024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E2F24-674F-4A2C-A9F3-1478948272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7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F8452-730A-48E5-AF75-0A063A977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7919D5-7A3C-4D60-973A-F38CB2BA8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AD8006-1B87-40D1-AF99-D3F4F392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D03F1F-5491-4799-BEBE-257F426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CF6E09-058C-4E58-A5E3-572CC9C8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11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472044-780A-4D6E-BF7D-BCA8F0E5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7B9D25-00EB-49B7-B65E-9EF434979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5118CC-99E3-49C1-833B-75442A79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5CEC7C-BFA8-44BE-BB6F-E23104B8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05F43F-F067-4910-BD9B-6C58AF14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72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6A50B6-1258-4772-866D-30D80A291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117540-359A-424C-9F05-AD65B48B0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EA1E7E-9B4D-4C28-9102-1D3FCA34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4F8072-B34A-4B05-8087-6DF9BA76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BAA4C2-0302-4A43-BF89-009B4D2C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73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39EACF-6F3A-4F20-9420-688949420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95F5DB-328E-42FE-814E-6199A896E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CD230-3E6C-4B92-8CF8-6E529B3D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833317-619B-44A4-83FD-1986368F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24B22E-B929-43BA-9EA9-F452F236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08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2A01C1-5344-4AD2-85D8-8647B6D7C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72CB0B-12B1-43F0-8387-A0AB1FFE1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2C1E17-0787-46DD-9A9A-108FC5EA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63681E-1484-4151-8BCC-63672B43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75B09E-CF42-4092-A49C-023C5295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01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D795A3-32E4-4F32-9ED8-5659E16D0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50CDB2-AEE3-4AFD-86B0-301247734D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CEC11E-012A-43AE-A058-56D4454B4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805C26-2E25-443A-9A83-96E96AE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B53F48-755E-46DC-AC18-4C74E4BB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376D49-951E-4789-BE13-480863A79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24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F6857-CB42-427B-8FDF-6A5BE44A4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16C7C9-643C-483E-8DE9-B7FAAC2A8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926D9E-4FC5-4D52-A43A-76B594EDC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5B654F-BA17-4A01-B9E1-6DE92E401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DC6407-80F1-4A3E-8B0F-11C604F9C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27BF14E-CC0A-4A92-9B9E-874F8A4D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2010BD-FEF1-40CA-9F7C-29C10DB83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4030985-9864-42C2-AE17-71241C3D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71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3B4F1-51A0-49B7-98DD-3040220B7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DD54646-DE92-4BD1-A9ED-2FD76D8A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100583-1907-4AE4-8309-99D8C95F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5B8D0F-BED8-4600-9B66-A4074BF6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78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078176-590A-4B4A-98C0-34EF9747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22D297C-E91E-4CD5-82FB-791BF7E4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5CBD14-BCBF-4031-AD22-651C00AAE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25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FDAF5A-870D-4759-9558-3C9BC9AC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BAEA53-C055-452C-B69A-3B2011DB9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1A0484-29F7-4BAA-A982-0DBFA4E0E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A1CB1-9C57-41D8-9A37-FFA59683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E9BF0A-E887-442F-A267-7C7A8AD3C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EB0C9F-D3DD-4265-9650-90CDAE3E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11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59DF1A-1BD4-4E82-AC06-623FEE8EB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2AFF14-E821-428B-8715-18B12B999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3AC524-7A68-472B-B7F0-AF0051CEC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3BF423-0DA2-4A35-847B-594B367B8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4D7E8D-12A4-4CFD-9922-28919647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A83850-88CF-4481-BE33-FDDE804F2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73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F14FD35-F549-4FFE-AD58-FB8ED05F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7D3CD0-6189-4395-BE2E-39215AF92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2ACD31-AAC6-4609-91DB-F8BC56EF1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918043-CFBF-45FB-8424-06D4D8046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AB033F-62E4-4E50-94F0-67D8D2B75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56890-E2F6-4FA0-8661-1D8CC8FEC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15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nr.fr/fileadmin/aap/2024/france2030-aap-pepr-ddm-2024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nr.fr/fileadmin/aap/2024/france2030-aap-pepr-ddm-2024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2D0D0D-AA95-4294-929B-30E99EA07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PEPR MOBIDEC</a:t>
            </a:r>
            <a:br>
              <a:rPr lang="fr-FR" dirty="0"/>
            </a:br>
            <a:r>
              <a:rPr lang="fr-FR" sz="4000" dirty="0"/>
              <a:t>Séminaire SPLOTT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46C090-3214-4709-9F74-0D1F53258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François Combes</a:t>
            </a:r>
          </a:p>
          <a:p>
            <a:r>
              <a:rPr lang="fr-FR" dirty="0"/>
              <a:t>22/04/24</a:t>
            </a:r>
          </a:p>
        </p:txBody>
      </p:sp>
    </p:spTree>
    <p:extLst>
      <p:ext uri="{BB962C8B-B14F-4D97-AF65-F5344CB8AC3E}">
        <p14:creationId xmlns:p14="http://schemas.microsoft.com/office/powerpoint/2010/main" val="223678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505F2-1CA0-4885-9AB0-CD151F8F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AAP MOBIDEC vague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FA5476-8AC1-49BE-9716-BAA64C5E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Pour rappel, 60-65% du budget du PEPR est investi dans les AAP</a:t>
            </a:r>
          </a:p>
          <a:p>
            <a:r>
              <a:rPr lang="fr-FR" dirty="0"/>
              <a:t>L’appel à projets vague A </a:t>
            </a:r>
            <a:r>
              <a:rPr lang="fr-FR" dirty="0" err="1"/>
              <a:t>a</a:t>
            </a:r>
            <a:r>
              <a:rPr lang="fr-FR" dirty="0"/>
              <a:t> été publié en début d’année. Il reprend les objectifs scientifiques du PEPR.</a:t>
            </a:r>
          </a:p>
          <a:p>
            <a:pPr lvl="1"/>
            <a:r>
              <a:rPr lang="fr-FR" dirty="0"/>
              <a:t>Il cite: </a:t>
            </a:r>
          </a:p>
          <a:p>
            <a:pPr lvl="2"/>
            <a:r>
              <a:rPr lang="fr-FR" dirty="0"/>
              <a:t>le manque de connaissance des interactions entre contextes et comportements, </a:t>
            </a:r>
          </a:p>
          <a:p>
            <a:pPr lvl="2"/>
            <a:r>
              <a:rPr lang="fr-FR" dirty="0"/>
              <a:t>l’insuffisante prise en compte de l’hétérogénéité des contextes et des comportements, </a:t>
            </a:r>
          </a:p>
          <a:p>
            <a:pPr lvl="2"/>
            <a:r>
              <a:rPr lang="fr-FR" dirty="0"/>
              <a:t>la nécessaire amélioration des protocoles d’enquête, celle des méthodes de traitement…</a:t>
            </a:r>
          </a:p>
          <a:p>
            <a:pPr lvl="2"/>
            <a:r>
              <a:rPr lang="fr-FR" dirty="0"/>
              <a:t>la construction de politique publique reposant trop souvent sur les mêmes réflexes (offre d’infra, de service), </a:t>
            </a:r>
          </a:p>
          <a:p>
            <a:pPr lvl="2"/>
            <a:r>
              <a:rPr lang="fr-FR" dirty="0"/>
              <a:t>les effets croisés dans l’évaluation de politique publique à mieux prendre en compte</a:t>
            </a:r>
          </a:p>
          <a:p>
            <a:pPr lvl="2"/>
            <a:r>
              <a:rPr lang="fr-FR" dirty="0"/>
              <a:t>La nécessité de développer des chaînes de modèle prenant en compte tous ces enjeux…</a:t>
            </a:r>
          </a:p>
          <a:p>
            <a:pPr lvl="1"/>
            <a:r>
              <a:rPr lang="fr-FR" dirty="0">
                <a:hlinkClick r:id="rId2"/>
              </a:rPr>
              <a:t>https://anr.fr/fileadmin/aap/2024/france2030-aap-pepr-ddm-2024.pdf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67395-A3CD-48D4-AAED-411556E7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41535E-E3BB-419C-B874-F3455DC4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094B1-4216-4F98-9570-8C3109BC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7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505F2-1CA0-4885-9AB0-CD151F8F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AAP MOBIDEC vague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FA5476-8AC1-49BE-9716-BAA64C5E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projets doivent (ou peuvent) se positionner face à des « défis scientifiques »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Améliorer la connaissance des mobilités des personnes et des biens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Progresser dans la collecte et le traitement des données de mobilité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Permettre le déploiement d’outils et de méthode d’aide à la décision </a:t>
            </a:r>
          </a:p>
          <a:p>
            <a:r>
              <a:rPr lang="fr-FR" dirty="0">
                <a:hlinkClick r:id="rId2"/>
              </a:rPr>
              <a:t>https://anr.fr/fileadmin/aap/2024/france2030-aap-pepr-ddm-2024.pdf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67395-A3CD-48D4-AAED-411556E7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41535E-E3BB-419C-B874-F3455DC4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094B1-4216-4F98-9570-8C3109BC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505F2-1CA0-4885-9AB0-CD151F8F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AAP MOBIDEC vague 1 - calendrier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FA5476-8AC1-49BE-9716-BAA64C5E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Phase 1 (non obligatoire, </a:t>
            </a:r>
            <a:r>
              <a:rPr lang="fr-FR" u="sng" dirty="0"/>
              <a:t>non sélective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Pour le 30/04: remise de lettre d’intention, décrivant en une page le projet et le consortium envisagés</a:t>
            </a:r>
          </a:p>
          <a:p>
            <a:pPr lvl="1"/>
            <a:r>
              <a:rPr lang="fr-FR" dirty="0"/>
              <a:t>Les 15 et 16 mai: ateliers de rencontre et de connaissance mutuelle entre porteurs de projet, à MLV. Rencontre également proposée avec des collectivités et entreprises, offreurs d’expérimentations potentielles</a:t>
            </a:r>
          </a:p>
          <a:p>
            <a:r>
              <a:rPr lang="fr-FR" dirty="0"/>
              <a:t>Phase 2 : remise des projets complets</a:t>
            </a:r>
          </a:p>
          <a:p>
            <a:pPr lvl="1"/>
            <a:r>
              <a:rPr lang="fr-FR" dirty="0"/>
              <a:t>19/09/2024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67395-A3CD-48D4-AAED-411556E7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41535E-E3BB-419C-B874-F3455DC4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094B1-4216-4F98-9570-8C3109BC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505F2-1CA0-4885-9AB0-CD151F8F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AAP MOBIDEC vague 1 - règles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FA5476-8AC1-49BE-9716-BAA64C5E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Budget</a:t>
            </a:r>
          </a:p>
          <a:p>
            <a:pPr lvl="1"/>
            <a:r>
              <a:rPr lang="fr-FR" dirty="0"/>
              <a:t>Enveloppe : 800k€-2M€</a:t>
            </a:r>
          </a:p>
          <a:p>
            <a:pPr lvl="1"/>
            <a:r>
              <a:rPr lang="fr-FR" dirty="0"/>
              <a:t>Eligibilité : établissements </a:t>
            </a:r>
            <a:r>
              <a:rPr lang="fr-FR" u="sng" dirty="0"/>
              <a:t>français</a:t>
            </a:r>
            <a:r>
              <a:rPr lang="fr-FR" dirty="0"/>
              <a:t> d’enseignement supérieur et de recherche (2 minimum), ou établissements portant des missions analogues.</a:t>
            </a:r>
          </a:p>
          <a:p>
            <a:pPr lvl="2"/>
            <a:r>
              <a:rPr lang="fr-FR" dirty="0"/>
              <a:t>Les entreprises, collectivités, IRT, etc. ne sont pas éligibles, mais peuvent être prestataires</a:t>
            </a:r>
          </a:p>
          <a:p>
            <a:pPr lvl="2"/>
            <a:r>
              <a:rPr lang="fr-FR" dirty="0"/>
              <a:t>Le budget de prestation et équipement ne peut pas dépasser 20% du budget total</a:t>
            </a:r>
          </a:p>
          <a:p>
            <a:r>
              <a:rPr lang="fr-FR" dirty="0"/>
              <a:t>Consortium</a:t>
            </a:r>
          </a:p>
          <a:p>
            <a:pPr lvl="1"/>
            <a:r>
              <a:rPr lang="fr-FR" dirty="0"/>
              <a:t>2 établissements français minimum</a:t>
            </a:r>
          </a:p>
          <a:p>
            <a:pPr lvl="1"/>
            <a:r>
              <a:rPr lang="fr-FR" dirty="0"/>
              <a:t>Des disciplines différentes (au sens SHS/SPI/SVE -  2 sur 3 min?) doivent être représentées de façon équilibrée</a:t>
            </a:r>
          </a:p>
          <a:p>
            <a:pPr lvl="1"/>
            <a:r>
              <a:rPr lang="fr-FR" dirty="0"/>
              <a:t>Des entreprises ou collectivités doivent être associées pour que la recherche soit « tirée par l’aval »</a:t>
            </a:r>
          </a:p>
          <a:p>
            <a:r>
              <a:rPr lang="fr-FR" dirty="0"/>
              <a:t>Attendus</a:t>
            </a:r>
          </a:p>
          <a:p>
            <a:pPr lvl="1"/>
            <a:r>
              <a:rPr lang="fr-FR" dirty="0"/>
              <a:t>Une thèse minimum doit être incluse, avec codirection de 2 établissements ou disciplines différentes « lorsque c’est pertinent »</a:t>
            </a:r>
          </a:p>
          <a:p>
            <a:pPr lvl="1"/>
            <a:r>
              <a:rPr lang="fr-FR" dirty="0"/>
              <a:t>Exigence de mise en commun des résultats et de participation au collectif académique</a:t>
            </a:r>
          </a:p>
          <a:p>
            <a:pPr lvl="1"/>
            <a:r>
              <a:rPr lang="fr-FR" dirty="0"/>
              <a:t>Critères de souveraineté, éthique, frugalité (rationalisation du numérique, « éco-efficacité sociétale en s’appuyant sur l’IA »), réplicabilité</a:t>
            </a:r>
          </a:p>
          <a:p>
            <a:pPr lvl="1"/>
            <a:r>
              <a:rPr lang="fr-FR" dirty="0"/>
              <a:t>Principe Do No </a:t>
            </a:r>
            <a:r>
              <a:rPr lang="fr-FR" dirty="0" err="1"/>
              <a:t>Significant</a:t>
            </a:r>
            <a:r>
              <a:rPr lang="fr-FR" dirty="0"/>
              <a:t> </a:t>
            </a:r>
            <a:r>
              <a:rPr lang="fr-FR" dirty="0" err="1"/>
              <a:t>Harm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67395-A3CD-48D4-AAED-411556E7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41535E-E3BB-419C-B874-F3455DC4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094B1-4216-4F98-9570-8C3109BC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2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225B8D-1576-45E6-817C-8A08E45A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programme MOBIDEC « Digitalisation et Décarbonation des Mobilités » :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D2E6A8-7878-4C80-9CD3-882AEA0E8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Cadre</a:t>
            </a:r>
          </a:p>
          <a:p>
            <a:pPr lvl="1"/>
            <a:r>
              <a:rPr lang="fr-FR" u="sng" dirty="0"/>
              <a:t>Programmes d’Investissements d’Avenir</a:t>
            </a:r>
            <a:r>
              <a:rPr lang="fr-FR" dirty="0"/>
              <a:t> (PIA) pilotés par le Secrétariat Général pour l’Investissement (SGPI). PIA 4: 2021-2025, 20G€</a:t>
            </a:r>
          </a:p>
          <a:p>
            <a:pPr lvl="1"/>
            <a:r>
              <a:rPr lang="fr-FR" u="sng" dirty="0"/>
              <a:t>Plan France Relance</a:t>
            </a:r>
            <a:r>
              <a:rPr lang="fr-FR" dirty="0"/>
              <a:t>, au sein du PIA: 11G€</a:t>
            </a:r>
          </a:p>
          <a:p>
            <a:pPr lvl="1"/>
            <a:r>
              <a:rPr lang="fr-FR" u="sng" dirty="0"/>
              <a:t>Stratégie Nationale d’Accélération</a:t>
            </a:r>
            <a:r>
              <a:rPr lang="fr-FR" dirty="0"/>
              <a:t> « Digitalisation et Décarbonation des Mobilités », également au sein du PIA, publiée en 2021, 770M€</a:t>
            </a:r>
          </a:p>
          <a:p>
            <a:pPr lvl="1"/>
            <a:r>
              <a:rPr lang="fr-FR" dirty="0"/>
              <a:t>ANR opératrice pour les PEPR</a:t>
            </a:r>
          </a:p>
          <a:p>
            <a:r>
              <a:rPr lang="fr-FR" dirty="0"/>
              <a:t>Les </a:t>
            </a:r>
            <a:r>
              <a:rPr lang="fr-FR" b="1" dirty="0"/>
              <a:t>Programmes et Equipements Prioritaires de Recherche</a:t>
            </a:r>
            <a:r>
              <a:rPr lang="fr-FR" dirty="0"/>
              <a:t> (PEPR) succèdent aux opérations « équipements structurants de recherche » et « programmes prioritaires de recherche » du PIA3. Ils sont financés par </a:t>
            </a:r>
            <a:r>
              <a:rPr lang="fr-FR" u="sng" dirty="0"/>
              <a:t>France 2030</a:t>
            </a:r>
            <a:r>
              <a:rPr lang="fr-FR" dirty="0"/>
              <a:t>.</a:t>
            </a:r>
          </a:p>
          <a:p>
            <a:r>
              <a:rPr lang="fr-FR" dirty="0"/>
              <a:t>Le PEPR MOBIDEC court sur 8 ans (2023-2031) avec un budget de 30M€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40BC1C-FDF5-4F6C-BC35-307D01262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2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038E8F4-B35E-4C46-9809-F2DEC496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B21D6AC-D826-436A-B45C-233F3DC0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10334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C4C2B6-739E-41F5-A489-1746D23F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du PEPR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D0F73-3B8E-42C5-B3BF-A9DF24C34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Objectif principal : Guider des changements vers une mobilité décarbonée</a:t>
            </a:r>
          </a:p>
          <a:p>
            <a:r>
              <a:rPr lang="fr-FR" dirty="0"/>
              <a:t>Axes thématiques</a:t>
            </a:r>
          </a:p>
          <a:p>
            <a:pPr lvl="1"/>
            <a:r>
              <a:rPr lang="fr-FR" dirty="0"/>
              <a:t>Connaissance de la mobilité des personnes et des biens</a:t>
            </a:r>
          </a:p>
          <a:p>
            <a:pPr lvl="1"/>
            <a:r>
              <a:rPr lang="fr-FR" dirty="0"/>
              <a:t>Analyse et traitement des données</a:t>
            </a:r>
          </a:p>
          <a:p>
            <a:pPr lvl="1"/>
            <a:r>
              <a:rPr lang="fr-FR" dirty="0"/>
              <a:t>Modélisation et simulation pour l’aide à la décision</a:t>
            </a:r>
          </a:p>
          <a:p>
            <a:r>
              <a:rPr lang="fr-FR" dirty="0"/>
              <a:t>Objectifs</a:t>
            </a:r>
          </a:p>
          <a:p>
            <a:pPr lvl="1"/>
            <a:r>
              <a:rPr lang="fr-FR" dirty="0"/>
              <a:t>Mobilisation de la communauté scientifique nationale en collaboration avec les acteurs économiques et les collectivités</a:t>
            </a:r>
          </a:p>
          <a:p>
            <a:pPr lvl="1"/>
            <a:r>
              <a:rPr lang="fr-FR" dirty="0"/>
              <a:t>Produire des connaissances concernant les usages et les impacts</a:t>
            </a:r>
          </a:p>
          <a:p>
            <a:pPr lvl="1"/>
            <a:r>
              <a:rPr lang="fr-FR" dirty="0"/>
              <a:t>Produire des outils d’aide à la décision pour les utilisateurs, donneurs d’ordre et porteurs de politique publique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E1673D-5951-41C2-9108-3723CA0AD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3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8F5943-2C8B-4B4C-AE41-7C558828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D82CC50-FA50-479F-98C2-30B2C158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38398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6FE9BD-8525-4530-9EA6-DC8D2BE6B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du PEPR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2943A9-B193-45F1-B116-2EBABAF9D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Gouvernance : copilotage IFPEN + Univ Eiffel</a:t>
            </a:r>
          </a:p>
          <a:p>
            <a:r>
              <a:rPr lang="fr-FR" dirty="0"/>
              <a:t>Projets ciblés : déterminés lors du montage du PEPR (courant 2023), budget total ~12M€</a:t>
            </a:r>
          </a:p>
          <a:p>
            <a:r>
              <a:rPr lang="fr-FR" dirty="0"/>
              <a:t>Appels à projet</a:t>
            </a:r>
          </a:p>
          <a:p>
            <a:pPr lvl="1"/>
            <a:r>
              <a:rPr lang="fr-FR" dirty="0"/>
              <a:t>Première vague: 2024, 8M€</a:t>
            </a:r>
          </a:p>
          <a:p>
            <a:pPr lvl="1"/>
            <a:r>
              <a:rPr lang="fr-FR" dirty="0"/>
              <a:t>Deuxième vague: 2026, 6.5M€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144E5D-D5DD-4D16-B1DC-B0BD19B9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4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689A883-25F6-4D6A-BC7D-FFCB77DF5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A01B3E-081D-40F5-9F01-D0EC52D39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181503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F1E54-0383-4EF5-A5CA-5A491D3F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Projets ciblés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428A8B-E9EF-4C61-A002-8BBD0D5AA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PC1: FORBAC « </a:t>
            </a:r>
            <a:r>
              <a:rPr lang="fr-FR" dirty="0" err="1"/>
              <a:t>Forecasting</a:t>
            </a:r>
            <a:r>
              <a:rPr lang="fr-FR" dirty="0"/>
              <a:t> Impacts, </a:t>
            </a:r>
            <a:r>
              <a:rPr lang="fr-FR" dirty="0" err="1"/>
              <a:t>Backcasting</a:t>
            </a:r>
            <a:r>
              <a:rPr lang="fr-FR" dirty="0"/>
              <a:t> Optimal </a:t>
            </a:r>
            <a:r>
              <a:rPr lang="fr-FR" dirty="0" err="1"/>
              <a:t>Decisions</a:t>
            </a:r>
            <a:r>
              <a:rPr lang="fr-FR" dirty="0"/>
              <a:t> »</a:t>
            </a:r>
          </a:p>
          <a:p>
            <a:pPr lvl="1"/>
            <a:r>
              <a:rPr lang="fr-FR" dirty="0"/>
              <a:t>Portage IFPEN, partenaires INRIA, UGE, ENTPE, CEREMA. 4 ans</a:t>
            </a:r>
          </a:p>
          <a:p>
            <a:pPr lvl="1"/>
            <a:r>
              <a:rPr lang="fr-FR" dirty="0"/>
              <a:t>Idée générale : développer une méthode pour la construction d’un modèle spatialisé d’optimisation de politique publique de mobilité, paradigme « contrôle optimal »</a:t>
            </a:r>
          </a:p>
          <a:p>
            <a:r>
              <a:rPr lang="fr-FR" dirty="0"/>
              <a:t>PC3: SCI-DAT FACTORY « </a:t>
            </a:r>
            <a:r>
              <a:rPr lang="fr-FR" dirty="0" err="1"/>
              <a:t>Mobility</a:t>
            </a:r>
            <a:r>
              <a:rPr lang="fr-FR" dirty="0"/>
              <a:t> Data science </a:t>
            </a:r>
            <a:r>
              <a:rPr lang="fr-FR" dirty="0" err="1"/>
              <a:t>tooling</a:t>
            </a:r>
            <a:r>
              <a:rPr lang="fr-FR" dirty="0"/>
              <a:t> »</a:t>
            </a:r>
          </a:p>
          <a:p>
            <a:pPr lvl="1"/>
            <a:r>
              <a:rPr lang="fr-FR" dirty="0"/>
              <a:t>Portage INRIA, partenaires IFPEN, UGE, CEREMA, IGN. 4 ans</a:t>
            </a:r>
          </a:p>
          <a:p>
            <a:pPr lvl="1"/>
            <a:r>
              <a:rPr lang="fr-FR" dirty="0"/>
              <a:t>Plateforme de stockage et de partage de données, et développement d’algorithmes associés</a:t>
            </a:r>
          </a:p>
          <a:p>
            <a:r>
              <a:rPr lang="fr-FR" dirty="0"/>
              <a:t>PC2: MIDMOB « Production of </a:t>
            </a:r>
            <a:r>
              <a:rPr lang="fr-FR" dirty="0" err="1"/>
              <a:t>missing</a:t>
            </a:r>
            <a:r>
              <a:rPr lang="fr-FR" dirty="0"/>
              <a:t> data on the </a:t>
            </a:r>
            <a:r>
              <a:rPr lang="fr-FR" dirty="0" err="1"/>
              <a:t>mobility</a:t>
            </a:r>
            <a:r>
              <a:rPr lang="fr-FR" dirty="0"/>
              <a:t> </a:t>
            </a:r>
            <a:r>
              <a:rPr lang="fr-FR" dirty="0" err="1"/>
              <a:t>behaviour</a:t>
            </a:r>
            <a:r>
              <a:rPr lang="fr-FR" dirty="0"/>
              <a:t> of people and </a:t>
            </a:r>
            <a:r>
              <a:rPr lang="fr-FR" dirty="0" err="1"/>
              <a:t>goods</a:t>
            </a:r>
            <a:r>
              <a:rPr lang="fr-FR" dirty="0"/>
              <a:t> »</a:t>
            </a:r>
          </a:p>
          <a:p>
            <a:pPr lvl="1"/>
            <a:r>
              <a:rPr lang="fr-FR" dirty="0"/>
              <a:t>Portage UGE, partenaires Lyon 2, Univ Rennes, IFPEN et AMU? 8 ans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D3272C-FD60-4401-9091-930BA49C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5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04A11FF-3976-4E20-99D5-3C7B49C5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7FD339D-4751-4DF9-957F-143D3D19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416836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923A31-732D-4E9E-AD4D-54C3346D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PC2 MIDMOB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47F59-8102-4686-AAB9-CB0197422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Objectif: produire des données et connaissances manquantes sur la mobilité des personnes et des biens</a:t>
            </a:r>
          </a:p>
          <a:p>
            <a:r>
              <a:rPr lang="fr-FR" dirty="0"/>
              <a:t>Structure</a:t>
            </a:r>
          </a:p>
          <a:p>
            <a:pPr lvl="1"/>
            <a:r>
              <a:rPr lang="fr-FR" dirty="0"/>
              <a:t>WP1: Approche multidisciplinaire pour l’analyse des déterminants psycho-cognitifs des comportements de mobilité (biais de perception et de comportement, rapport à l’outil, etc.) en vue de mieux inciter au changement. Utilisation de la réalité virtuelle.</a:t>
            </a:r>
          </a:p>
          <a:p>
            <a:pPr lvl="1"/>
            <a:r>
              <a:rPr lang="fr-FR" dirty="0"/>
              <a:t>WP2: Approche éco expé du sujet politique publique et acceptabilité: perception des risques, déterminants de l’acceptabilité. Utilisation de la réalité virtuelle. Prise en compte de composantes psychologiques </a:t>
            </a:r>
          </a:p>
          <a:p>
            <a:pPr lvl="1"/>
            <a:r>
              <a:rPr lang="fr-FR" dirty="0"/>
              <a:t>WP3: Observation qualitative et quantitative des chaînes logistiques: enquête chargeur, étude de filière</a:t>
            </a:r>
          </a:p>
          <a:p>
            <a:r>
              <a:rPr lang="fr-FR" dirty="0"/>
              <a:t>Rôle du PC dans le PEPR : produire des méthodes, approches, outils et données devant être largement partagés à la communauté académique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B14E3-2AC5-4F7D-A2EF-555854AB8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6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5715BF-3222-427B-86CA-79FA2067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E655AF-1188-4D1F-9F0D-B6AFC5C4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23668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A1459A-3880-4D8F-98BB-B3983249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0385"/>
          </a:xfrm>
        </p:spPr>
        <p:txBody>
          <a:bodyPr>
            <a:noAutofit/>
          </a:bodyPr>
          <a:lstStyle/>
          <a:p>
            <a:r>
              <a:rPr lang="fr-FR" sz="3200" dirty="0"/>
              <a:t>WP3 - Logistique, demande et production du transport de marchandises: connaissance des préférences et des stratégies d’acteurs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A5EFBC-551E-4918-BA4E-589D7E29F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399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Connaissance quantitative de la relation logistique/transport de marchandises</a:t>
            </a:r>
          </a:p>
          <a:p>
            <a:pPr lvl="1"/>
            <a:r>
              <a:rPr lang="fr-FR" dirty="0"/>
              <a:t>Une enquête chargeur type CFS (</a:t>
            </a:r>
            <a:r>
              <a:rPr lang="fr-FR" dirty="0" err="1"/>
              <a:t>Commodity</a:t>
            </a:r>
            <a:r>
              <a:rPr lang="fr-FR" dirty="0"/>
              <a:t> Flow Survey) enrichie, observant les opérations de transport et leurs contextes logistiques</a:t>
            </a:r>
          </a:p>
          <a:p>
            <a:pPr lvl="2"/>
            <a:r>
              <a:rPr lang="fr-FR" dirty="0"/>
              <a:t>Historique SPLOTT: enquêtes chargeur 88, 2004, et, sous forme réduite, 2016-2024</a:t>
            </a:r>
          </a:p>
          <a:p>
            <a:pPr lvl="1"/>
            <a:r>
              <a:rPr lang="fr-FR" dirty="0"/>
              <a:t>Une enquête ou un volet complémentaire SP (</a:t>
            </a:r>
            <a:r>
              <a:rPr lang="fr-FR" dirty="0" err="1"/>
              <a:t>Stated</a:t>
            </a:r>
            <a:r>
              <a:rPr lang="fr-FR" dirty="0"/>
              <a:t> </a:t>
            </a:r>
            <a:r>
              <a:rPr lang="fr-FR" dirty="0" err="1"/>
              <a:t>Preferences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Un volet optionnel sur la connaissance des cycles de vie opérationnels des véhicules</a:t>
            </a:r>
          </a:p>
          <a:p>
            <a:pPr lvl="1"/>
            <a:endParaRPr lang="fr-FR" dirty="0"/>
          </a:p>
          <a:p>
            <a:r>
              <a:rPr lang="fr-FR" dirty="0"/>
              <a:t>Résultats attendus:</a:t>
            </a:r>
          </a:p>
          <a:p>
            <a:pPr lvl="1"/>
            <a:r>
              <a:rPr lang="fr-FR" dirty="0"/>
              <a:t>Observation statistiquement représentative de l’activité logistique et fret en France : opérations réalisées, moyens techniques utilisés, risques, etc.</a:t>
            </a:r>
          </a:p>
          <a:p>
            <a:pPr lvl="1"/>
            <a:r>
              <a:rPr lang="fr-FR" dirty="0"/>
              <a:t>Support pour l’inférence des préférences des chargeurs (modélisation des prix et qualités de service, variables explicatives des choix des chargeurs, etc.)</a:t>
            </a:r>
          </a:p>
          <a:p>
            <a:pPr lvl="1"/>
            <a:endParaRPr lang="fr-FR" dirty="0"/>
          </a:p>
          <a:p>
            <a:r>
              <a:rPr lang="fr-FR" dirty="0"/>
              <a:t>Portage : F. Combes, calendrier 2023 – 2031, budget environ 1M€ hors frais généraux, dont 800k€ prestation, 24 mois postdoc, 16 mois IE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B0200E-3667-4A91-8876-CC7CDFBC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7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D0BD211-31C3-49C6-B6BB-8BC52434D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2087C7-2948-45C1-9435-06FF653A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8181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A1459A-3880-4D8F-98BB-B3983249D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0385"/>
          </a:xfrm>
        </p:spPr>
        <p:txBody>
          <a:bodyPr>
            <a:noAutofit/>
          </a:bodyPr>
          <a:lstStyle/>
          <a:p>
            <a:r>
              <a:rPr lang="fr-FR" sz="3200" dirty="0"/>
              <a:t>WP3 - Logistique, demande et production du transport de marchandises: connaissance des préférences et des stratégies d’acteurs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A5EFBC-551E-4918-BA4E-589D7E29F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399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Etudes de filière: exploration approfondie, par entretiens, de la structure et des jeux d’acteurs des filières</a:t>
            </a:r>
          </a:p>
          <a:p>
            <a:pPr lvl="1"/>
            <a:r>
              <a:rPr lang="fr-FR" dirty="0"/>
              <a:t>Analyse stratégique: marchés, ressources, contraintes, etc.</a:t>
            </a:r>
          </a:p>
          <a:p>
            <a:pPr lvl="1"/>
            <a:r>
              <a:rPr lang="fr-FR" dirty="0"/>
              <a:t>La connaissance des filières permet d’apprécier les enjeux de son éventuelle transformation</a:t>
            </a:r>
          </a:p>
          <a:p>
            <a:endParaRPr lang="fr-FR" dirty="0"/>
          </a:p>
          <a:p>
            <a:r>
              <a:rPr lang="fr-FR" dirty="0"/>
              <a:t>Filières ciblées</a:t>
            </a:r>
          </a:p>
          <a:p>
            <a:pPr lvl="1"/>
            <a:r>
              <a:rPr lang="fr-FR" dirty="0"/>
              <a:t>Pharmacie (secteur stratégique, questions de sécurité des approvisionnements)</a:t>
            </a:r>
          </a:p>
          <a:p>
            <a:pPr lvl="1"/>
            <a:r>
              <a:rPr lang="fr-FR" dirty="0"/>
              <a:t>Textile (secteur en difficulté, questionné pour ses pratiques environnementales)</a:t>
            </a:r>
          </a:p>
          <a:p>
            <a:pPr lvl="1"/>
            <a:r>
              <a:rPr lang="fr-FR" dirty="0"/>
              <a:t>Agroalimentaire (enjeu de transition écologique fondamental)</a:t>
            </a:r>
          </a:p>
          <a:p>
            <a:pPr lvl="1"/>
            <a:r>
              <a:rPr lang="fr-FR" dirty="0"/>
              <a:t>Automobile (secteur emblématique de l’industrie, enjeu de transformation)</a:t>
            </a:r>
          </a:p>
          <a:p>
            <a:endParaRPr lang="fr-FR" dirty="0"/>
          </a:p>
          <a:p>
            <a:r>
              <a:rPr lang="fr-FR" dirty="0"/>
              <a:t>Pilotage : L. Livolsi, CRETLOG, AMU, budget 466k€ hors frais généraux, dont 220k€ de prestation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B0200E-3667-4A91-8876-CC7CDFBC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8</a:t>
            </a:fld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D0BD211-31C3-49C6-B6BB-8BC52434D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02087C7-2948-45C1-9435-06FF653A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</p:spTree>
    <p:extLst>
      <p:ext uri="{BB962C8B-B14F-4D97-AF65-F5344CB8AC3E}">
        <p14:creationId xmlns:p14="http://schemas.microsoft.com/office/powerpoint/2010/main" val="32518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1FA0E1-42C1-4110-8993-38BD7BE8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WP3 logistique : enquête chargeur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EE2A11-B3D0-4C30-A47D-B63476684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Calendrier indicatif:</a:t>
            </a:r>
          </a:p>
          <a:p>
            <a:pPr lvl="1"/>
            <a:r>
              <a:rPr lang="fr-FR" dirty="0"/>
              <a:t>Montage équipe projet S2 2024. Montage d’un groupe scientifique plus large? (LAET, partenaires étrangers éventuels, etc.)</a:t>
            </a:r>
          </a:p>
          <a:p>
            <a:pPr lvl="1"/>
            <a:r>
              <a:rPr lang="fr-FR" dirty="0"/>
              <a:t>Réflexion méthode : à mener d’ici mi – 2025</a:t>
            </a:r>
          </a:p>
          <a:p>
            <a:r>
              <a:rPr lang="fr-FR" dirty="0"/>
              <a:t>Questions</a:t>
            </a:r>
          </a:p>
          <a:p>
            <a:pPr lvl="1"/>
            <a:r>
              <a:rPr lang="fr-FR" dirty="0"/>
              <a:t>Méthode</a:t>
            </a:r>
          </a:p>
          <a:p>
            <a:pPr lvl="2"/>
            <a:r>
              <a:rPr lang="fr-FR" dirty="0"/>
              <a:t>Construction de l’échantillon</a:t>
            </a:r>
          </a:p>
          <a:p>
            <a:pPr lvl="2"/>
            <a:r>
              <a:rPr lang="fr-FR" dirty="0"/>
              <a:t>Croisement enquête chargeur/enquête transport</a:t>
            </a:r>
          </a:p>
          <a:p>
            <a:pPr lvl="2"/>
            <a:r>
              <a:rPr lang="fr-FR" dirty="0"/>
              <a:t>Expéditeur/destinataire?</a:t>
            </a:r>
          </a:p>
          <a:p>
            <a:pPr lvl="2"/>
            <a:r>
              <a:rPr lang="fr-FR" dirty="0"/>
              <a:t>International?</a:t>
            </a:r>
          </a:p>
          <a:p>
            <a:pPr lvl="2"/>
            <a:r>
              <a:rPr lang="fr-FR" dirty="0"/>
              <a:t>Suréchantillonnage modes lourds?</a:t>
            </a:r>
          </a:p>
          <a:p>
            <a:pPr lvl="2"/>
            <a:r>
              <a:rPr lang="fr-FR" dirty="0"/>
              <a:t>Dimensions non couvertes par les vagues précédentes</a:t>
            </a:r>
          </a:p>
          <a:p>
            <a:pPr lvl="1"/>
            <a:r>
              <a:rPr lang="fr-FR" dirty="0"/>
              <a:t>Calendrier</a:t>
            </a:r>
          </a:p>
          <a:p>
            <a:pPr lvl="2"/>
            <a:r>
              <a:rPr lang="fr-FR" dirty="0"/>
              <a:t>Une vague? Plusieurs vagues?</a:t>
            </a:r>
          </a:p>
          <a:p>
            <a:pPr lvl="1"/>
            <a:r>
              <a:rPr lang="fr-FR" dirty="0"/>
              <a:t>Rapprochement avec d’autres projets? (CAYD, PEPR PLAT4TERFOOD, SOLID, etc.)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1B8DF9-0EB3-4F60-A3B4-D1A041AB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22/04/2024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8218FC-612D-40D2-9EE4-26804717B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Séminaire SPLOTT - PEPR MOBIDEC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E490D6-8AD1-4328-9312-1970B3D9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56890-E2F6-4FA0-8661-1D8CC8FEC00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78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1426</Words>
  <Application>Microsoft Office PowerPoint</Application>
  <PresentationFormat>Grand écran</PresentationFormat>
  <Paragraphs>156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PEPR MOBIDEC Séminaire SPLOTT</vt:lpstr>
      <vt:lpstr>Le programme MOBIDEC « Digitalisation et Décarbonation des Mobilités » : contexte</vt:lpstr>
      <vt:lpstr>Objectifs du PEPR</vt:lpstr>
      <vt:lpstr>Architecture du PEPR</vt:lpstr>
      <vt:lpstr>Projets ciblés</vt:lpstr>
      <vt:lpstr>PC2 MIDMOB</vt:lpstr>
      <vt:lpstr>WP3 - Logistique, demande et production du transport de marchandises: connaissance des préférences et des stratégies d’acteurs</vt:lpstr>
      <vt:lpstr>WP3 - Logistique, demande et production du transport de marchandises: connaissance des préférences et des stratégies d’acteurs</vt:lpstr>
      <vt:lpstr>WP3 logistique : enquête chargeur</vt:lpstr>
      <vt:lpstr>AAP MOBIDEC vague 1</vt:lpstr>
      <vt:lpstr>AAP MOBIDEC vague 1</vt:lpstr>
      <vt:lpstr>AAP MOBIDEC vague 1 - calendrier</vt:lpstr>
      <vt:lpstr>AAP MOBIDEC vague 1 - règles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PEPR MOBIDEC</dc:title>
  <dc:creator>COMBES François</dc:creator>
  <cp:lastModifiedBy>KONING Martin</cp:lastModifiedBy>
  <cp:revision>23</cp:revision>
  <dcterms:created xsi:type="dcterms:W3CDTF">2024-04-22T07:48:20Z</dcterms:created>
  <dcterms:modified xsi:type="dcterms:W3CDTF">2024-04-23T07:36:57Z</dcterms:modified>
</cp:coreProperties>
</file>