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74" r:id="rId2"/>
    <p:sldId id="271" r:id="rId3"/>
    <p:sldId id="276" r:id="rId4"/>
    <p:sldId id="277" r:id="rId5"/>
    <p:sldId id="258" r:id="rId6"/>
    <p:sldId id="323" r:id="rId7"/>
    <p:sldId id="325" r:id="rId8"/>
    <p:sldId id="290" r:id="rId9"/>
    <p:sldId id="281" r:id="rId10"/>
    <p:sldId id="289" r:id="rId11"/>
    <p:sldId id="291" r:id="rId12"/>
    <p:sldId id="326" r:id="rId13"/>
    <p:sldId id="295" r:id="rId14"/>
    <p:sldId id="297" r:id="rId15"/>
    <p:sldId id="302" r:id="rId16"/>
    <p:sldId id="321" r:id="rId17"/>
    <p:sldId id="318" r:id="rId18"/>
    <p:sldId id="301" r:id="rId19"/>
    <p:sldId id="327" r:id="rId20"/>
    <p:sldId id="303" r:id="rId21"/>
    <p:sldId id="311" r:id="rId22"/>
    <p:sldId id="312" r:id="rId23"/>
    <p:sldId id="309" r:id="rId24"/>
    <p:sldId id="304" r:id="rId25"/>
    <p:sldId id="305" r:id="rId26"/>
    <p:sldId id="313" r:id="rId27"/>
    <p:sldId id="319" r:id="rId28"/>
    <p:sldId id="315" r:id="rId29"/>
    <p:sldId id="316" r:id="rId30"/>
    <p:sldId id="320" r:id="rId31"/>
    <p:sldId id="306" r:id="rId32"/>
    <p:sldId id="328" r:id="rId33"/>
    <p:sldId id="310" r:id="rId34"/>
    <p:sldId id="308" r:id="rId35"/>
    <p:sldId id="307" r:id="rId36"/>
    <p:sldId id="324" r:id="rId37"/>
    <p:sldId id="293" r:id="rId38"/>
    <p:sldId id="294" r:id="rId3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Style foncé 2 - Accentuation 1/Accentuation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2" d="100"/>
          <a:sy n="72" d="100"/>
        </p:scale>
        <p:origin x="660" y="72"/>
      </p:cViewPr>
      <p:guideLst>
        <p:guide orient="horz" pos="2160"/>
        <p:guide pos="3840"/>
      </p:guideLst>
    </p:cSldViewPr>
  </p:slideViewPr>
  <p:notesTextViewPr>
    <p:cViewPr>
      <p:scale>
        <a:sx n="1" d="1"/>
        <a:sy n="1" d="1"/>
      </p:scale>
      <p:origin x="0" y="0"/>
    </p:cViewPr>
  </p:notesTextViewPr>
  <p:sorterViewPr>
    <p:cViewPr>
      <p:scale>
        <a:sx n="100" d="100"/>
        <a:sy n="100" d="100"/>
      </p:scale>
      <p:origin x="0" y="5146"/>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14" name="Titre 13"/>
          <p:cNvSpPr>
            <a:spLocks noGrp="1"/>
          </p:cNvSpPr>
          <p:nvPr>
            <p:ph type="ctrTitle"/>
          </p:nvPr>
        </p:nvSpPr>
        <p:spPr>
          <a:xfrm>
            <a:off x="1910080" y="359898"/>
            <a:ext cx="9875520" cy="1472184"/>
          </a:xfrm>
        </p:spPr>
        <p:txBody>
          <a:bodyPr anchor="b"/>
          <a:lstStyle>
            <a:lvl1pPr algn="l">
              <a:defRPr/>
            </a:lvl1pPr>
            <a:extLst/>
          </a:lstStyle>
          <a:p>
            <a:r>
              <a:rPr kumimoji="0" lang="fr-FR"/>
              <a:t>Modifiez le style du titre</a:t>
            </a:r>
            <a:endParaRPr kumimoji="0" lang="en-US"/>
          </a:p>
        </p:txBody>
      </p:sp>
      <p:sp>
        <p:nvSpPr>
          <p:cNvPr id="22" name="Sous-titre 21"/>
          <p:cNvSpPr>
            <a:spLocks noGrp="1"/>
          </p:cNvSpPr>
          <p:nvPr>
            <p:ph type="subTitle" idx="1"/>
          </p:nvPr>
        </p:nvSpPr>
        <p:spPr>
          <a:xfrm>
            <a:off x="1910080" y="1850064"/>
            <a:ext cx="987552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a:t>Modifiez le style des sous-titres du masque</a:t>
            </a:r>
            <a:endParaRPr kumimoji="0" lang="en-US"/>
          </a:p>
        </p:txBody>
      </p:sp>
      <p:sp>
        <p:nvSpPr>
          <p:cNvPr id="7" name="Espace réservé de la date 6"/>
          <p:cNvSpPr>
            <a:spLocks noGrp="1"/>
          </p:cNvSpPr>
          <p:nvPr>
            <p:ph type="dt" sz="half" idx="10"/>
          </p:nvPr>
        </p:nvSpPr>
        <p:spPr/>
        <p:txBody>
          <a:bodyPr/>
          <a:lstStyle/>
          <a:p>
            <a:fld id="{55FB6215-C0DE-486A-930C-0B2BE991FAF6}" type="datetimeFigureOut">
              <a:rPr lang="fr-FR" smtClean="0"/>
              <a:t>14/10/2024</a:t>
            </a:fld>
            <a:endParaRPr lang="fr-FR"/>
          </a:p>
        </p:txBody>
      </p:sp>
      <p:sp>
        <p:nvSpPr>
          <p:cNvPr id="20" name="Espace réservé du pied de page 19"/>
          <p:cNvSpPr>
            <a:spLocks noGrp="1"/>
          </p:cNvSpPr>
          <p:nvPr>
            <p:ph type="ftr" sz="quarter" idx="11"/>
          </p:nvPr>
        </p:nvSpPr>
        <p:spPr/>
        <p:txBody>
          <a:bodyPr/>
          <a:lstStyle/>
          <a:p>
            <a:endParaRPr lang="fr-FR"/>
          </a:p>
        </p:txBody>
      </p:sp>
      <p:sp>
        <p:nvSpPr>
          <p:cNvPr id="10" name="Espace réservé du numéro de diapositive 9"/>
          <p:cNvSpPr>
            <a:spLocks noGrp="1"/>
          </p:cNvSpPr>
          <p:nvPr>
            <p:ph type="sldNum" sz="quarter" idx="12"/>
          </p:nvPr>
        </p:nvSpPr>
        <p:spPr/>
        <p:txBody>
          <a:bodyPr/>
          <a:lstStyle/>
          <a:p>
            <a:fld id="{887DBE79-628C-4BE6-995B-A3F956333DD6}" type="slidenum">
              <a:rPr lang="fr-FR" smtClean="0"/>
              <a:t>‹N°›</a:t>
            </a:fld>
            <a:endParaRPr lang="fr-FR"/>
          </a:p>
        </p:txBody>
      </p:sp>
      <p:sp>
        <p:nvSpPr>
          <p:cNvPr id="8" name="Ellipse 7"/>
          <p:cNvSpPr/>
          <p:nvPr/>
        </p:nvSpPr>
        <p:spPr>
          <a:xfrm>
            <a:off x="1228577" y="1413802"/>
            <a:ext cx="280416"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Ellipse 8"/>
          <p:cNvSpPr/>
          <p:nvPr/>
        </p:nvSpPr>
        <p:spPr>
          <a:xfrm>
            <a:off x="1542901" y="1345016"/>
            <a:ext cx="85344"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Modifiez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55FB6215-C0DE-486A-930C-0B2BE991FAF6}" type="datetimeFigureOut">
              <a:rPr lang="fr-FR" smtClean="0"/>
              <a:t>14/10/2024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87DBE79-628C-4BE6-995B-A3F956333DD6}"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9144000" y="274640"/>
            <a:ext cx="2438400" cy="5851525"/>
          </a:xfrm>
        </p:spPr>
        <p:txBody>
          <a:bodyPr vert="eaVert"/>
          <a:lstStyle/>
          <a:p>
            <a:r>
              <a:rPr kumimoji="0" lang="fr-FR"/>
              <a:t>Modifiez le style du titre</a:t>
            </a:r>
            <a:endParaRPr kumimoji="0" lang="en-US"/>
          </a:p>
        </p:txBody>
      </p:sp>
      <p:sp>
        <p:nvSpPr>
          <p:cNvPr id="3" name="Espace réservé du texte vertical 2"/>
          <p:cNvSpPr>
            <a:spLocks noGrp="1"/>
          </p:cNvSpPr>
          <p:nvPr>
            <p:ph type="body" orient="vert" idx="1"/>
          </p:nvPr>
        </p:nvSpPr>
        <p:spPr>
          <a:xfrm>
            <a:off x="1524000" y="274641"/>
            <a:ext cx="7416800" cy="5851525"/>
          </a:xfrm>
        </p:spPr>
        <p:txBody>
          <a:bodyPr vert="eaVer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55FB6215-C0DE-486A-930C-0B2BE991FAF6}" type="datetimeFigureOut">
              <a:rPr lang="fr-FR" smtClean="0"/>
              <a:t>14/10/2024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87DBE79-628C-4BE6-995B-A3F956333DD6}"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Modifiez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55FB6215-C0DE-486A-930C-0B2BE991FAF6}" type="datetimeFigureOut">
              <a:rPr lang="fr-FR" smtClean="0"/>
              <a:t>14/10/2024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87DBE79-628C-4BE6-995B-A3F956333DD6}"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3043853" y="-54"/>
            <a:ext cx="9144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3437856" y="2600325"/>
            <a:ext cx="8534400" cy="2286000"/>
          </a:xfrm>
        </p:spPr>
        <p:txBody>
          <a:bodyPr anchor="t"/>
          <a:lstStyle>
            <a:lvl1pPr algn="l">
              <a:lnSpc>
                <a:spcPts val="4500"/>
              </a:lnSpc>
              <a:buNone/>
              <a:defRPr sz="4000" b="1" cap="all"/>
            </a:lvl1pPr>
            <a:extLst/>
          </a:lstStyle>
          <a:p>
            <a:r>
              <a:rPr kumimoji="0" lang="fr-FR"/>
              <a:t>Modifiez le style du titre</a:t>
            </a:r>
            <a:endParaRPr kumimoji="0" lang="en-US"/>
          </a:p>
        </p:txBody>
      </p:sp>
      <p:sp>
        <p:nvSpPr>
          <p:cNvPr id="3" name="Espace réservé du texte 2"/>
          <p:cNvSpPr>
            <a:spLocks noGrp="1"/>
          </p:cNvSpPr>
          <p:nvPr>
            <p:ph type="body" idx="1"/>
          </p:nvPr>
        </p:nvSpPr>
        <p:spPr>
          <a:xfrm>
            <a:off x="3437856" y="1066800"/>
            <a:ext cx="85344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a:t>Modifiez les styles du texte du masque</a:t>
            </a:r>
          </a:p>
        </p:txBody>
      </p:sp>
      <p:sp>
        <p:nvSpPr>
          <p:cNvPr id="4" name="Espace réservé de la date 3"/>
          <p:cNvSpPr>
            <a:spLocks noGrp="1"/>
          </p:cNvSpPr>
          <p:nvPr>
            <p:ph type="dt" sz="half" idx="10"/>
          </p:nvPr>
        </p:nvSpPr>
        <p:spPr/>
        <p:txBody>
          <a:bodyPr/>
          <a:lstStyle/>
          <a:p>
            <a:fld id="{55FB6215-C0DE-486A-930C-0B2BE991FAF6}" type="datetimeFigureOut">
              <a:rPr lang="fr-FR" smtClean="0"/>
              <a:t>14/10/2024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87DBE79-628C-4BE6-995B-A3F956333DD6}" type="slidenum">
              <a:rPr lang="fr-FR" smtClean="0"/>
              <a:t>‹N°›</a:t>
            </a:fld>
            <a:endParaRPr lang="fr-FR"/>
          </a:p>
        </p:txBody>
      </p:sp>
      <p:sp>
        <p:nvSpPr>
          <p:cNvPr id="10" name="Rectangle 9"/>
          <p:cNvSpPr/>
          <p:nvPr/>
        </p:nvSpPr>
        <p:spPr bwMode="invGray">
          <a:xfrm>
            <a:off x="3048000" y="0"/>
            <a:ext cx="1016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Ellipse 7"/>
          <p:cNvSpPr/>
          <p:nvPr/>
        </p:nvSpPr>
        <p:spPr>
          <a:xfrm>
            <a:off x="2896428" y="2814656"/>
            <a:ext cx="280416"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Ellipse 8"/>
          <p:cNvSpPr/>
          <p:nvPr/>
        </p:nvSpPr>
        <p:spPr>
          <a:xfrm>
            <a:off x="3210752" y="2745870"/>
            <a:ext cx="85344"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1914144" y="274320"/>
            <a:ext cx="9997440" cy="1143000"/>
          </a:xfrm>
        </p:spPr>
        <p:txBody>
          <a:bodyPr/>
          <a:lstStyle/>
          <a:p>
            <a:r>
              <a:rPr kumimoji="0" lang="fr-FR"/>
              <a:t>Modifiez le style du titre</a:t>
            </a:r>
            <a:endParaRPr kumimoji="0" lang="en-US"/>
          </a:p>
        </p:txBody>
      </p:sp>
      <p:sp>
        <p:nvSpPr>
          <p:cNvPr id="3" name="Espace réservé du contenu 2"/>
          <p:cNvSpPr>
            <a:spLocks noGrp="1"/>
          </p:cNvSpPr>
          <p:nvPr>
            <p:ph sz="half" idx="1"/>
          </p:nvPr>
        </p:nvSpPr>
        <p:spPr>
          <a:xfrm>
            <a:off x="191414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u contenu 3"/>
          <p:cNvSpPr>
            <a:spLocks noGrp="1"/>
          </p:cNvSpPr>
          <p:nvPr>
            <p:ph sz="half" idx="2"/>
          </p:nvPr>
        </p:nvSpPr>
        <p:spPr>
          <a:xfrm>
            <a:off x="703478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fld id="{55FB6215-C0DE-486A-930C-0B2BE991FAF6}" type="datetimeFigureOut">
              <a:rPr lang="fr-FR" smtClean="0"/>
              <a:t>14/10/2024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87DBE79-628C-4BE6-995B-A3F956333DD6}"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609600" y="5160336"/>
            <a:ext cx="10972800" cy="1143000"/>
          </a:xfrm>
        </p:spPr>
        <p:txBody>
          <a:bodyPr anchor="ctr"/>
          <a:lstStyle>
            <a:lvl1pPr algn="ctr">
              <a:defRPr sz="4500" b="1" cap="none" baseline="0"/>
            </a:lvl1pPr>
            <a:extLst/>
          </a:lstStyle>
          <a:p>
            <a:r>
              <a:rPr kumimoji="0" lang="fr-FR"/>
              <a:t>Modifiez le style du titre</a:t>
            </a:r>
            <a:endParaRPr kumimoji="0" lang="en-US"/>
          </a:p>
        </p:txBody>
      </p:sp>
      <p:sp>
        <p:nvSpPr>
          <p:cNvPr id="3" name="Espace réservé du texte 2"/>
          <p:cNvSpPr>
            <a:spLocks noGrp="1"/>
          </p:cNvSpPr>
          <p:nvPr>
            <p:ph type="body" idx="1"/>
          </p:nvPr>
        </p:nvSpPr>
        <p:spPr>
          <a:xfrm>
            <a:off x="60960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a:t>Modifiez les styles du texte du masque</a:t>
            </a:r>
          </a:p>
        </p:txBody>
      </p:sp>
      <p:sp>
        <p:nvSpPr>
          <p:cNvPr id="4" name="Espace réservé du texte 3"/>
          <p:cNvSpPr>
            <a:spLocks noGrp="1"/>
          </p:cNvSpPr>
          <p:nvPr>
            <p:ph type="body" sz="half" idx="3"/>
          </p:nvPr>
        </p:nvSpPr>
        <p:spPr>
          <a:xfrm>
            <a:off x="621792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a:t>Modifiez les styles du texte du masque</a:t>
            </a:r>
          </a:p>
        </p:txBody>
      </p:sp>
      <p:sp>
        <p:nvSpPr>
          <p:cNvPr id="5" name="Espace réservé du contenu 4"/>
          <p:cNvSpPr>
            <a:spLocks noGrp="1"/>
          </p:cNvSpPr>
          <p:nvPr>
            <p:ph sz="quarter" idx="2"/>
          </p:nvPr>
        </p:nvSpPr>
        <p:spPr>
          <a:xfrm>
            <a:off x="60960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6" name="Espace réservé du contenu 5"/>
          <p:cNvSpPr>
            <a:spLocks noGrp="1"/>
          </p:cNvSpPr>
          <p:nvPr>
            <p:ph sz="quarter" idx="4"/>
          </p:nvPr>
        </p:nvSpPr>
        <p:spPr>
          <a:xfrm>
            <a:off x="621792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7" name="Espace réservé de la date 6"/>
          <p:cNvSpPr>
            <a:spLocks noGrp="1"/>
          </p:cNvSpPr>
          <p:nvPr>
            <p:ph type="dt" sz="half" idx="10"/>
          </p:nvPr>
        </p:nvSpPr>
        <p:spPr/>
        <p:txBody>
          <a:bodyPr/>
          <a:lstStyle/>
          <a:p>
            <a:fld id="{55FB6215-C0DE-486A-930C-0B2BE991FAF6}" type="datetimeFigureOut">
              <a:rPr lang="fr-FR" smtClean="0"/>
              <a:t>14/10/2024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87DBE79-628C-4BE6-995B-A3F956333DD6}"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914144" y="274320"/>
            <a:ext cx="9997440" cy="1143000"/>
          </a:xfrm>
        </p:spPr>
        <p:txBody>
          <a:bodyPr anchor="ctr"/>
          <a:lstStyle/>
          <a:p>
            <a:r>
              <a:rPr kumimoji="0" lang="fr-FR"/>
              <a:t>Modifiez le style du titre</a:t>
            </a:r>
            <a:endParaRPr kumimoji="0" lang="en-US"/>
          </a:p>
        </p:txBody>
      </p:sp>
      <p:sp>
        <p:nvSpPr>
          <p:cNvPr id="3" name="Espace réservé de la date 2"/>
          <p:cNvSpPr>
            <a:spLocks noGrp="1"/>
          </p:cNvSpPr>
          <p:nvPr>
            <p:ph type="dt" sz="half" idx="10"/>
          </p:nvPr>
        </p:nvSpPr>
        <p:spPr/>
        <p:txBody>
          <a:bodyPr/>
          <a:lstStyle/>
          <a:p>
            <a:fld id="{55FB6215-C0DE-486A-930C-0B2BE991FAF6}" type="datetimeFigureOut">
              <a:rPr lang="fr-FR" smtClean="0"/>
              <a:t>14/10/2024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87DBE79-628C-4BE6-995B-A3F956333DD6}"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1353312" y="0"/>
            <a:ext cx="10838688"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Espace réservé de la date 1"/>
          <p:cNvSpPr>
            <a:spLocks noGrp="1"/>
          </p:cNvSpPr>
          <p:nvPr>
            <p:ph type="dt" sz="half" idx="10"/>
          </p:nvPr>
        </p:nvSpPr>
        <p:spPr/>
        <p:txBody>
          <a:bodyPr/>
          <a:lstStyle/>
          <a:p>
            <a:fld id="{55FB6215-C0DE-486A-930C-0B2BE991FAF6}" type="datetimeFigureOut">
              <a:rPr lang="fr-FR" smtClean="0"/>
              <a:t>14/10/2024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87DBE79-628C-4BE6-995B-A3F956333DD6}" type="slidenum">
              <a:rPr lang="fr-FR" smtClean="0"/>
              <a:t>‹N°›</a:t>
            </a:fld>
            <a:endParaRPr lang="fr-FR"/>
          </a:p>
        </p:txBody>
      </p:sp>
      <p:sp>
        <p:nvSpPr>
          <p:cNvPr id="6" name="Rectangle 5"/>
          <p:cNvSpPr/>
          <p:nvPr/>
        </p:nvSpPr>
        <p:spPr bwMode="invGray">
          <a:xfrm>
            <a:off x="1353312" y="-54"/>
            <a:ext cx="97536"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00" y="216778"/>
            <a:ext cx="5080000" cy="1162050"/>
          </a:xfrm>
          <a:ln>
            <a:noFill/>
          </a:ln>
        </p:spPr>
        <p:txBody>
          <a:bodyPr anchor="b"/>
          <a:lstStyle>
            <a:lvl1pPr algn="l">
              <a:lnSpc>
                <a:spcPts val="2000"/>
              </a:lnSpc>
              <a:buNone/>
              <a:defRPr sz="2200" b="1" cap="all" baseline="0"/>
            </a:lvl1pPr>
            <a:extLst/>
          </a:lstStyle>
          <a:p>
            <a:r>
              <a:rPr kumimoji="0" lang="fr-FR"/>
              <a:t>Modifiez le style du titre</a:t>
            </a:r>
            <a:endParaRPr kumimoji="0" lang="en-US"/>
          </a:p>
        </p:txBody>
      </p:sp>
      <p:sp>
        <p:nvSpPr>
          <p:cNvPr id="3" name="Espace réservé du texte 2"/>
          <p:cNvSpPr>
            <a:spLocks noGrp="1"/>
          </p:cNvSpPr>
          <p:nvPr>
            <p:ph type="body" idx="2"/>
          </p:nvPr>
        </p:nvSpPr>
        <p:spPr>
          <a:xfrm>
            <a:off x="609600" y="1406964"/>
            <a:ext cx="508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a:t>Modifiez les styles du texte du masque</a:t>
            </a:r>
          </a:p>
        </p:txBody>
      </p:sp>
      <p:sp>
        <p:nvSpPr>
          <p:cNvPr id="4" name="Espace réservé du contenu 3"/>
          <p:cNvSpPr>
            <a:spLocks noGrp="1"/>
          </p:cNvSpPr>
          <p:nvPr>
            <p:ph sz="half" idx="1"/>
          </p:nvPr>
        </p:nvSpPr>
        <p:spPr>
          <a:xfrm>
            <a:off x="609600" y="2133601"/>
            <a:ext cx="108712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fld id="{55FB6215-C0DE-486A-930C-0B2BE991FAF6}" type="datetimeFigureOut">
              <a:rPr lang="fr-FR" smtClean="0"/>
              <a:t>14/10/2024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87DBE79-628C-4BE6-995B-A3F956333DD6}"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7849195" y="1066800"/>
            <a:ext cx="3657600" cy="1981200"/>
          </a:xfrm>
        </p:spPr>
        <p:txBody>
          <a:bodyPr anchor="b">
            <a:noAutofit/>
          </a:bodyPr>
          <a:lstStyle>
            <a:lvl1pPr algn="l">
              <a:buNone/>
              <a:defRPr sz="2100" b="1">
                <a:effectLst/>
              </a:defRPr>
            </a:lvl1pPr>
            <a:extLst/>
          </a:lstStyle>
          <a:p>
            <a:r>
              <a:rPr kumimoji="0" lang="fr-FR"/>
              <a:t>Modifiez le style du titre</a:t>
            </a:r>
            <a:endParaRPr kumimoji="0" lang="en-US"/>
          </a:p>
        </p:txBody>
      </p:sp>
      <p:sp>
        <p:nvSpPr>
          <p:cNvPr id="5" name="Espace réservé de la date 4"/>
          <p:cNvSpPr>
            <a:spLocks noGrp="1"/>
          </p:cNvSpPr>
          <p:nvPr>
            <p:ph type="dt" sz="half" idx="10"/>
          </p:nvPr>
        </p:nvSpPr>
        <p:spPr/>
        <p:txBody>
          <a:bodyPr/>
          <a:lstStyle/>
          <a:p>
            <a:fld id="{55FB6215-C0DE-486A-930C-0B2BE991FAF6}" type="datetimeFigureOut">
              <a:rPr lang="fr-FR" smtClean="0"/>
              <a:t>14/10/2024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87DBE79-628C-4BE6-995B-A3F956333DD6}" type="slidenum">
              <a:rPr lang="fr-FR" smtClean="0"/>
              <a:t>‹N°›</a:t>
            </a:fld>
            <a:endParaRPr lang="fr-FR"/>
          </a:p>
        </p:txBody>
      </p:sp>
      <p:sp>
        <p:nvSpPr>
          <p:cNvPr id="8" name="Rectangle 7"/>
          <p:cNvSpPr/>
          <p:nvPr/>
        </p:nvSpPr>
        <p:spPr>
          <a:xfrm>
            <a:off x="1016000" y="1066800"/>
            <a:ext cx="6096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Espace réservé pour une image  2"/>
          <p:cNvSpPr>
            <a:spLocks noGrp="1"/>
          </p:cNvSpPr>
          <p:nvPr>
            <p:ph type="pic" idx="1"/>
          </p:nvPr>
        </p:nvSpPr>
        <p:spPr>
          <a:xfrm>
            <a:off x="1117600" y="1143004"/>
            <a:ext cx="58928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fr-FR"/>
              <a:t>Cliquez sur l'icône pour ajouter une image</a:t>
            </a:r>
            <a:endParaRPr kumimoji="0" lang="en-US" dirty="0"/>
          </a:p>
        </p:txBody>
      </p:sp>
      <p:sp>
        <p:nvSpPr>
          <p:cNvPr id="9" name="Organigramme : Processus 8"/>
          <p:cNvSpPr/>
          <p:nvPr/>
        </p:nvSpPr>
        <p:spPr>
          <a:xfrm rot="19468671">
            <a:off x="528967" y="954341"/>
            <a:ext cx="9144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rganigramme : Processus 9"/>
          <p:cNvSpPr/>
          <p:nvPr/>
        </p:nvSpPr>
        <p:spPr>
          <a:xfrm rot="2103354" flipH="1">
            <a:off x="6671556" y="936786"/>
            <a:ext cx="865632"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Espace réservé du texte 3"/>
          <p:cNvSpPr>
            <a:spLocks noGrp="1"/>
          </p:cNvSpPr>
          <p:nvPr>
            <p:ph type="body" sz="half" idx="2"/>
          </p:nvPr>
        </p:nvSpPr>
        <p:spPr>
          <a:xfrm>
            <a:off x="1117600" y="4800600"/>
            <a:ext cx="58928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fr-FR"/>
              <a:t>Modifiez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ecteurs 6"/>
          <p:cNvSpPr/>
          <p:nvPr/>
        </p:nvSpPr>
        <p:spPr>
          <a:xfrm>
            <a:off x="-1087902" y="-815922"/>
            <a:ext cx="2185183"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Ellipse 7"/>
          <p:cNvSpPr/>
          <p:nvPr/>
        </p:nvSpPr>
        <p:spPr>
          <a:xfrm>
            <a:off x="225089" y="21103"/>
            <a:ext cx="2269588"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Bouée 10"/>
          <p:cNvSpPr/>
          <p:nvPr/>
        </p:nvSpPr>
        <p:spPr>
          <a:xfrm rot="2315675">
            <a:off x="243842" y="1055077"/>
            <a:ext cx="1500956"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350498" y="-54"/>
            <a:ext cx="10841503"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Espace réservé du titre 4"/>
          <p:cNvSpPr>
            <a:spLocks noGrp="1"/>
          </p:cNvSpPr>
          <p:nvPr>
            <p:ph type="title"/>
          </p:nvPr>
        </p:nvSpPr>
        <p:spPr>
          <a:xfrm>
            <a:off x="1914144" y="274638"/>
            <a:ext cx="9997440" cy="1143000"/>
          </a:xfrm>
          <a:prstGeom prst="rect">
            <a:avLst/>
          </a:prstGeom>
        </p:spPr>
        <p:txBody>
          <a:bodyPr anchor="ctr">
            <a:normAutofit/>
          </a:bodyPr>
          <a:lstStyle/>
          <a:p>
            <a:r>
              <a:rPr kumimoji="0" lang="fr-FR"/>
              <a:t>Modifiez le style du titre</a:t>
            </a:r>
            <a:endParaRPr kumimoji="0" lang="en-US"/>
          </a:p>
        </p:txBody>
      </p:sp>
      <p:sp>
        <p:nvSpPr>
          <p:cNvPr id="9" name="Espace réservé du texte 8"/>
          <p:cNvSpPr>
            <a:spLocks noGrp="1"/>
          </p:cNvSpPr>
          <p:nvPr>
            <p:ph type="body" idx="1"/>
          </p:nvPr>
        </p:nvSpPr>
        <p:spPr>
          <a:xfrm>
            <a:off x="1914144" y="1447800"/>
            <a:ext cx="9997440" cy="4800600"/>
          </a:xfrm>
          <a:prstGeom prst="rect">
            <a:avLst/>
          </a:prstGeom>
        </p:spPr>
        <p:txBody>
          <a:bodyPr>
            <a:normAutofit/>
          </a:bodyPr>
          <a:lstStyle/>
          <a:p>
            <a:pPr lvl="0" eaLnBrk="1" latinLnBrk="0" hangingPunct="1"/>
            <a:r>
              <a:rPr kumimoji="0" lang="fr-FR"/>
              <a:t>Modifiez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24" name="Espace réservé de la date 23"/>
          <p:cNvSpPr>
            <a:spLocks noGrp="1"/>
          </p:cNvSpPr>
          <p:nvPr>
            <p:ph type="dt" sz="half" idx="2"/>
          </p:nvPr>
        </p:nvSpPr>
        <p:spPr>
          <a:xfrm>
            <a:off x="4775200" y="6305550"/>
            <a:ext cx="28448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55FB6215-C0DE-486A-930C-0B2BE991FAF6}" type="datetimeFigureOut">
              <a:rPr lang="fr-FR" smtClean="0"/>
              <a:t>14/10/2024</a:t>
            </a:fld>
            <a:endParaRPr lang="fr-FR"/>
          </a:p>
        </p:txBody>
      </p:sp>
      <p:sp>
        <p:nvSpPr>
          <p:cNvPr id="10" name="Espace réservé du pied de page 9"/>
          <p:cNvSpPr>
            <a:spLocks noGrp="1"/>
          </p:cNvSpPr>
          <p:nvPr>
            <p:ph type="ftr" sz="quarter" idx="3"/>
          </p:nvPr>
        </p:nvSpPr>
        <p:spPr>
          <a:xfrm>
            <a:off x="7620000" y="6305550"/>
            <a:ext cx="38608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fr-FR"/>
          </a:p>
        </p:txBody>
      </p:sp>
      <p:sp>
        <p:nvSpPr>
          <p:cNvPr id="22" name="Espace réservé du numéro de diapositive 21"/>
          <p:cNvSpPr>
            <a:spLocks noGrp="1"/>
          </p:cNvSpPr>
          <p:nvPr>
            <p:ph type="sldNum" sz="quarter" idx="4"/>
          </p:nvPr>
        </p:nvSpPr>
        <p:spPr>
          <a:xfrm>
            <a:off x="11484864" y="6305550"/>
            <a:ext cx="6096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887DBE79-628C-4BE6-995B-A3F956333DD6}" type="slidenum">
              <a:rPr lang="fr-FR" smtClean="0"/>
              <a:t>‹N°›</a:t>
            </a:fld>
            <a:endParaRPr lang="fr-FR"/>
          </a:p>
        </p:txBody>
      </p:sp>
      <p:sp>
        <p:nvSpPr>
          <p:cNvPr id="15" name="Rectangle 14"/>
          <p:cNvSpPr/>
          <p:nvPr/>
        </p:nvSpPr>
        <p:spPr bwMode="invGray">
          <a:xfrm>
            <a:off x="1353312" y="-54"/>
            <a:ext cx="97536"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0.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20.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50.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60.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8068" y="313267"/>
            <a:ext cx="10964332" cy="2565400"/>
          </a:xfrm>
        </p:spPr>
        <p:txBody>
          <a:bodyPr>
            <a:normAutofit fontScale="90000"/>
          </a:bodyPr>
          <a:lstStyle/>
          <a:p>
            <a:pPr algn="ctr"/>
            <a:r>
              <a:rPr lang="fr-FR" sz="4000" dirty="0">
                <a:latin typeface="Times New Roman" panose="02020603050405020304" pitchFamily="18" charset="0"/>
                <a:cs typeface="Times New Roman" panose="02020603050405020304" pitchFamily="18" charset="0"/>
              </a:rPr>
              <a:t>SEMINAIRE SPLOTT DU</a:t>
            </a:r>
            <a:br>
              <a:rPr lang="fr-FR" sz="4000" dirty="0">
                <a:latin typeface="Times New Roman" panose="02020603050405020304" pitchFamily="18" charset="0"/>
                <a:cs typeface="Times New Roman" panose="02020603050405020304" pitchFamily="18" charset="0"/>
              </a:rPr>
            </a:br>
            <a:r>
              <a:rPr lang="fr-FR" sz="4000" dirty="0">
                <a:latin typeface="Times New Roman" panose="02020603050405020304" pitchFamily="18" charset="0"/>
                <a:cs typeface="Times New Roman" panose="02020603050405020304" pitchFamily="18" charset="0"/>
              </a:rPr>
              <a:t>14/10/2024</a:t>
            </a:r>
            <a:br>
              <a:rPr lang="fr-FR" dirty="0">
                <a:latin typeface="Times New Roman" panose="02020603050405020304" pitchFamily="18" charset="0"/>
                <a:cs typeface="Times New Roman" panose="02020603050405020304" pitchFamily="18" charset="0"/>
              </a:rPr>
            </a:br>
            <a:br>
              <a:rPr lang="fr-FR" dirty="0">
                <a:latin typeface="Times New Roman" panose="02020603050405020304" pitchFamily="18" charset="0"/>
                <a:cs typeface="Times New Roman" panose="02020603050405020304" pitchFamily="18" charset="0"/>
              </a:rPr>
            </a:br>
            <a:r>
              <a:rPr lang="fr-FR" sz="3600" dirty="0">
                <a:latin typeface="Times New Roman" panose="02020603050405020304" pitchFamily="18" charset="0"/>
                <a:cs typeface="Times New Roman" panose="02020603050405020304" pitchFamily="18" charset="0"/>
              </a:rPr>
              <a:t>Université Gustave Eiffel</a:t>
            </a:r>
            <a:br>
              <a:rPr lang="fr-FR" sz="3600" dirty="0">
                <a:latin typeface="Times New Roman" panose="02020603050405020304" pitchFamily="18" charset="0"/>
                <a:cs typeface="Times New Roman" panose="02020603050405020304" pitchFamily="18" charset="0"/>
              </a:rPr>
            </a:br>
            <a:r>
              <a:rPr lang="fr-FR" sz="3100" dirty="0">
                <a:latin typeface="Times New Roman" panose="02020603050405020304" pitchFamily="18" charset="0"/>
                <a:cs typeface="Times New Roman" panose="02020603050405020304" pitchFamily="18" charset="0"/>
              </a:rPr>
              <a:t>Louise-Ella</a:t>
            </a:r>
            <a:r>
              <a:rPr lang="fr-FR" sz="2000" dirty="0">
                <a:latin typeface="Times New Roman" panose="02020603050405020304" pitchFamily="18" charset="0"/>
                <a:cs typeface="Times New Roman" panose="02020603050405020304" pitchFamily="18" charset="0"/>
              </a:rPr>
              <a:t> </a:t>
            </a:r>
            <a:r>
              <a:rPr lang="fr-FR" sz="3100" dirty="0" err="1">
                <a:latin typeface="Times New Roman" panose="02020603050405020304" pitchFamily="18" charset="0"/>
                <a:cs typeface="Times New Roman" panose="02020603050405020304" pitchFamily="18" charset="0"/>
              </a:rPr>
              <a:t>Desquith</a:t>
            </a:r>
            <a:endParaRPr lang="fr-FR" sz="3100"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a:xfrm>
            <a:off x="736601" y="3242737"/>
            <a:ext cx="10574867" cy="1998133"/>
          </a:xfrm>
        </p:spPr>
        <p:txBody>
          <a:bodyPr>
            <a:normAutofit fontScale="92500"/>
          </a:bodyPr>
          <a:lstStyle/>
          <a:p>
            <a:pPr marL="0" indent="0" algn="ctr">
              <a:buNone/>
            </a:pPr>
            <a:r>
              <a:rPr lang="fr-FR" sz="3600" dirty="0">
                <a:latin typeface="Times New Roman" panose="02020603050405020304" pitchFamily="18" charset="0"/>
                <a:cs typeface="Times New Roman" panose="02020603050405020304" pitchFamily="18" charset="0"/>
              </a:rPr>
              <a:t>Evaluation de la relation entre pratiques de déplacements liés aux achats et les émissions de CO</a:t>
            </a:r>
            <a:r>
              <a:rPr lang="fr-FR" sz="3600" baseline="-25000" dirty="0">
                <a:latin typeface="Times New Roman" panose="02020603050405020304" pitchFamily="18" charset="0"/>
                <a:cs typeface="Times New Roman" panose="02020603050405020304" pitchFamily="18" charset="0"/>
              </a:rPr>
              <a:t>2</a:t>
            </a:r>
            <a:r>
              <a:rPr lang="fr-FR" sz="3600" dirty="0">
                <a:latin typeface="Times New Roman" panose="02020603050405020304" pitchFamily="18" charset="0"/>
                <a:cs typeface="Times New Roman" panose="02020603050405020304" pitchFamily="18" charset="0"/>
              </a:rPr>
              <a:t> , </a:t>
            </a:r>
            <a:r>
              <a:rPr lang="fr-FR" sz="3600" dirty="0" err="1">
                <a:latin typeface="Times New Roman" panose="02020603050405020304" pitchFamily="18" charset="0"/>
                <a:cs typeface="Times New Roman" panose="02020603050405020304" pitchFamily="18" charset="0"/>
              </a:rPr>
              <a:t>NOx</a:t>
            </a:r>
            <a:r>
              <a:rPr lang="fr-FR" sz="3600" dirty="0">
                <a:latin typeface="Times New Roman" panose="02020603050405020304" pitchFamily="18" charset="0"/>
                <a:cs typeface="Times New Roman" panose="02020603050405020304" pitchFamily="18" charset="0"/>
              </a:rPr>
              <a:t> et PM</a:t>
            </a:r>
            <a:r>
              <a:rPr lang="fr-FR" sz="3600" baseline="-25000" dirty="0">
                <a:latin typeface="Times New Roman" panose="02020603050405020304" pitchFamily="18" charset="0"/>
                <a:cs typeface="Times New Roman" panose="02020603050405020304" pitchFamily="18" charset="0"/>
              </a:rPr>
              <a:t>2.5</a:t>
            </a:r>
            <a:r>
              <a:rPr lang="fr-FR" sz="3600" dirty="0">
                <a:latin typeface="Times New Roman" panose="02020603050405020304" pitchFamily="18" charset="0"/>
                <a:cs typeface="Times New Roman" panose="02020603050405020304" pitchFamily="18" charset="0"/>
              </a:rPr>
              <a:t> des ménages urbain, périurbain et ruraux français </a:t>
            </a:r>
            <a:endParaRPr lang="fr-FR" dirty="0"/>
          </a:p>
        </p:txBody>
      </p:sp>
    </p:spTree>
    <p:extLst>
      <p:ext uri="{BB962C8B-B14F-4D97-AF65-F5344CB8AC3E}">
        <p14:creationId xmlns:p14="http://schemas.microsoft.com/office/powerpoint/2010/main" val="7853732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sz="4400" dirty="0">
                <a:latin typeface="Times New Roman" panose="02020603050405020304" pitchFamily="18" charset="0"/>
                <a:cs typeface="Times New Roman" panose="02020603050405020304" pitchFamily="18" charset="0"/>
              </a:rPr>
              <a:t>Description des données et Méthodologie</a:t>
            </a:r>
            <a:br>
              <a:rPr lang="fr-FR" dirty="0"/>
            </a:br>
            <a:endParaRPr lang="fr-FR" dirty="0"/>
          </a:p>
        </p:txBody>
      </p:sp>
      <mc:AlternateContent xmlns:mc="http://schemas.openxmlformats.org/markup-compatibility/2006" xmlns:a14="http://schemas.microsoft.com/office/drawing/2010/main">
        <mc:Choice Requires="a14">
          <p:sp>
            <p:nvSpPr>
              <p:cNvPr id="3" name="Espace réservé du contenu 2"/>
              <p:cNvSpPr>
                <a:spLocks noGrp="1"/>
              </p:cNvSpPr>
              <p:nvPr>
                <p:ph idx="1"/>
              </p:nvPr>
            </p:nvSpPr>
            <p:spPr/>
            <p:txBody>
              <a:bodyPr>
                <a:normAutofit fontScale="55000" lnSpcReduction="20000"/>
              </a:bodyPr>
              <a:lstStyle/>
              <a:p>
                <a:r>
                  <a:rPr lang="fr-FR" sz="3300" dirty="0">
                    <a:latin typeface="Times New Roman" panose="02020603050405020304" pitchFamily="18" charset="0"/>
                    <a:cs typeface="Times New Roman" panose="02020603050405020304" pitchFamily="18" charset="0"/>
                  </a:rPr>
                  <a:t>Les émissions à l’étape du trajet sont simplement le produit de la distance et du facteur d’émission, divisé par le nombre de passagers </a:t>
                </a:r>
              </a:p>
              <a:p>
                <a:pPr marL="82296" indent="0">
                  <a:buNone/>
                </a:pPr>
                <a14:m>
                  <m:oMathPara xmlns:m="http://schemas.openxmlformats.org/officeDocument/2006/math">
                    <m:oMathParaPr>
                      <m:jc m:val="centerGroup"/>
                    </m:oMathParaPr>
                    <m:oMath xmlns:m="http://schemas.openxmlformats.org/officeDocument/2006/math">
                      <m:sSub>
                        <m:sSubPr>
                          <m:ctrlPr>
                            <a:rPr lang="fr-FR" sz="3300" i="1">
                              <a:latin typeface="Cambria Math" panose="02040503050406030204" pitchFamily="18" charset="0"/>
                            </a:rPr>
                          </m:ctrlPr>
                        </m:sSubPr>
                        <m:e>
                          <m:r>
                            <a:rPr lang="fr-FR" sz="3300" i="1">
                              <a:latin typeface="Cambria Math"/>
                            </a:rPr>
                            <m:t>𝐸</m:t>
                          </m:r>
                        </m:e>
                        <m:sub>
                          <m:r>
                            <a:rPr lang="fr-FR" sz="3300" i="1">
                              <a:latin typeface="Cambria Math"/>
                            </a:rPr>
                            <m:t>𝑃</m:t>
                          </m:r>
                          <m:r>
                            <a:rPr lang="fr-FR" sz="3300" i="1">
                              <a:latin typeface="Cambria Math"/>
                            </a:rPr>
                            <m:t>,</m:t>
                          </m:r>
                          <m:r>
                            <a:rPr lang="fr-FR" sz="3300" i="1">
                              <a:latin typeface="Cambria Math"/>
                            </a:rPr>
                            <m:t>𝑖</m:t>
                          </m:r>
                        </m:sub>
                      </m:sSub>
                      <m:r>
                        <a:rPr lang="fr-FR" sz="3300" i="1">
                          <a:latin typeface="Cambria Math"/>
                        </a:rPr>
                        <m:t>= </m:t>
                      </m:r>
                      <m:nary>
                        <m:naryPr>
                          <m:chr m:val="∑"/>
                          <m:limLoc m:val="undOvr"/>
                          <m:ctrlPr>
                            <a:rPr lang="fr-FR" sz="3300" i="1">
                              <a:latin typeface="Cambria Math" panose="02040503050406030204" pitchFamily="18" charset="0"/>
                            </a:rPr>
                          </m:ctrlPr>
                        </m:naryPr>
                        <m:sub>
                          <m:r>
                            <a:rPr lang="fr-FR" sz="3300" i="1">
                              <a:latin typeface="Cambria Math"/>
                            </a:rPr>
                            <m:t>𝑗</m:t>
                          </m:r>
                          <m:r>
                            <a:rPr lang="fr-FR" sz="3300" i="1">
                              <a:latin typeface="Cambria Math"/>
                            </a:rPr>
                            <m:t> ∈</m:t>
                          </m:r>
                          <m:r>
                            <a:rPr lang="fr-FR" sz="3300" i="1">
                              <a:latin typeface="Cambria Math"/>
                            </a:rPr>
                            <m:t>𝐽</m:t>
                          </m:r>
                        </m:sub>
                        <m:sup>
                          <m:r>
                            <a:rPr lang="fr-FR" sz="3300" i="1">
                              <a:latin typeface="Cambria Math"/>
                            </a:rPr>
                            <m:t>𝐽</m:t>
                          </m:r>
                        </m:sup>
                        <m:e>
                          <m:sSub>
                            <m:sSubPr>
                              <m:ctrlPr>
                                <a:rPr lang="fr-FR" sz="3300" i="1">
                                  <a:latin typeface="Cambria Math" panose="02040503050406030204" pitchFamily="18" charset="0"/>
                                </a:rPr>
                              </m:ctrlPr>
                            </m:sSubPr>
                            <m:e>
                              <m:r>
                                <a:rPr lang="fr-FR" sz="3300" i="1">
                                  <a:latin typeface="Cambria Math"/>
                                </a:rPr>
                                <m:t>𝑑</m:t>
                              </m:r>
                            </m:e>
                            <m:sub>
                              <m:r>
                                <a:rPr lang="fr-FR" sz="3300" i="1">
                                  <a:latin typeface="Cambria Math"/>
                                </a:rPr>
                                <m:t>𝑗</m:t>
                              </m:r>
                              <m:r>
                                <a:rPr lang="fr-FR" sz="3300" i="1">
                                  <a:latin typeface="Cambria Math"/>
                                </a:rPr>
                                <m:t>,</m:t>
                              </m:r>
                              <m:r>
                                <a:rPr lang="fr-FR" sz="3300" i="1">
                                  <a:latin typeface="Cambria Math"/>
                                </a:rPr>
                                <m:t>𝑖</m:t>
                              </m:r>
                            </m:sub>
                          </m:sSub>
                          <m:sSub>
                            <m:sSubPr>
                              <m:ctrlPr>
                                <a:rPr lang="fr-FR" sz="3300" i="1">
                                  <a:latin typeface="Cambria Math" panose="02040503050406030204" pitchFamily="18" charset="0"/>
                                </a:rPr>
                              </m:ctrlPr>
                            </m:sSubPr>
                            <m:e>
                              <m:r>
                                <a:rPr lang="fr-FR" sz="3300" i="1">
                                  <a:latin typeface="Cambria Math"/>
                                </a:rPr>
                                <m:t>𝑒</m:t>
                              </m:r>
                            </m:e>
                            <m:sub>
                              <m:r>
                                <a:rPr lang="fr-FR" sz="3300" i="1">
                                  <a:latin typeface="Cambria Math"/>
                                </a:rPr>
                                <m:t>𝑝</m:t>
                              </m:r>
                              <m:r>
                                <a:rPr lang="fr-FR" sz="3300" i="1">
                                  <a:latin typeface="Cambria Math"/>
                                </a:rPr>
                                <m:t>,</m:t>
                              </m:r>
                              <m:r>
                                <a:rPr lang="fr-FR" sz="3300" i="1">
                                  <a:latin typeface="Cambria Math"/>
                                </a:rPr>
                                <m:t>𝑗</m:t>
                              </m:r>
                              <m:r>
                                <a:rPr lang="fr-FR" sz="3300" i="1">
                                  <a:latin typeface="Cambria Math"/>
                                </a:rPr>
                                <m:t>,</m:t>
                              </m:r>
                              <m:r>
                                <a:rPr lang="fr-FR" sz="3300" i="1">
                                  <a:latin typeface="Cambria Math"/>
                                </a:rPr>
                                <m:t>𝑖</m:t>
                              </m:r>
                            </m:sub>
                          </m:sSub>
                          <m:f>
                            <m:fPr>
                              <m:ctrlPr>
                                <a:rPr lang="fr-FR" sz="3300" i="1">
                                  <a:latin typeface="Cambria Math" panose="02040503050406030204" pitchFamily="18" charset="0"/>
                                </a:rPr>
                              </m:ctrlPr>
                            </m:fPr>
                            <m:num>
                              <m:r>
                                <a:rPr lang="fr-FR" sz="3300" i="1">
                                  <a:latin typeface="Cambria Math"/>
                                </a:rPr>
                                <m:t>1</m:t>
                              </m:r>
                            </m:num>
                            <m:den>
                              <m:sSub>
                                <m:sSubPr>
                                  <m:ctrlPr>
                                    <a:rPr lang="fr-FR" sz="3300" i="1">
                                      <a:latin typeface="Cambria Math" panose="02040503050406030204" pitchFamily="18" charset="0"/>
                                    </a:rPr>
                                  </m:ctrlPr>
                                </m:sSubPr>
                                <m:e>
                                  <m:r>
                                    <a:rPr lang="fr-FR" sz="3300" i="1">
                                      <a:latin typeface="Cambria Math"/>
                                    </a:rPr>
                                    <m:t>𝑛</m:t>
                                  </m:r>
                                </m:e>
                                <m:sub>
                                  <m:r>
                                    <a:rPr lang="fr-FR" sz="3300" i="1">
                                      <a:latin typeface="Cambria Math"/>
                                    </a:rPr>
                                    <m:t>𝑗</m:t>
                                  </m:r>
                                  <m:r>
                                    <a:rPr lang="fr-FR" sz="3300" i="1">
                                      <a:latin typeface="Cambria Math"/>
                                    </a:rPr>
                                    <m:t>,</m:t>
                                  </m:r>
                                  <m:r>
                                    <a:rPr lang="fr-FR" sz="3300" i="1">
                                      <a:latin typeface="Cambria Math"/>
                                    </a:rPr>
                                    <m:t>𝑖</m:t>
                                  </m:r>
                                </m:sub>
                              </m:sSub>
                            </m:den>
                          </m:f>
                          <m:r>
                            <a:rPr lang="fr-FR" sz="3300" i="1">
                              <a:latin typeface="Cambria Math"/>
                            </a:rPr>
                            <m:t>    (</m:t>
                          </m:r>
                          <m:r>
                            <a:rPr lang="fr-FR" sz="3300" b="0" i="1" smtClean="0">
                              <a:latin typeface="Cambria Math"/>
                            </a:rPr>
                            <m:t>1</m:t>
                          </m:r>
                          <m:r>
                            <a:rPr lang="fr-FR" sz="3300" i="1">
                              <a:latin typeface="Cambria Math"/>
                            </a:rPr>
                            <m:t>)</m:t>
                          </m:r>
                        </m:e>
                      </m:nary>
                    </m:oMath>
                  </m:oMathPara>
                </a14:m>
                <a:endParaRPr lang="fr-FR" sz="3300" dirty="0"/>
              </a:p>
              <a:p>
                <a:endParaRPr lang="fr-FR" sz="3300" dirty="0">
                  <a:latin typeface="Times New Roman" panose="02020603050405020304" pitchFamily="18" charset="0"/>
                  <a:cs typeface="Times New Roman" panose="02020603050405020304" pitchFamily="18" charset="0"/>
                </a:endParaRPr>
              </a:p>
              <a:p>
                <a:r>
                  <a:rPr lang="fr-FR" sz="3300" dirty="0">
                    <a:latin typeface="Times New Roman" panose="02020603050405020304" pitchFamily="18" charset="0"/>
                    <a:cs typeface="Times New Roman" panose="02020603050405020304" pitchFamily="18" charset="0"/>
                  </a:rPr>
                  <a:t>Nous pouvons réécrire les émissions individuelles sous la forme de l’identité de Kaya étendue comme le  produit de la distance, de la part modale et de l’intensité des émissions par mode</a:t>
                </a:r>
              </a:p>
              <a:p>
                <a:endParaRPr lang="fr-FR" sz="3300" dirty="0">
                  <a:latin typeface="Times New Roman" panose="02020603050405020304" pitchFamily="18" charset="0"/>
                  <a:cs typeface="Times New Roman" panose="02020603050405020304" pitchFamily="18" charset="0"/>
                </a:endParaRPr>
              </a:p>
              <a:p>
                <a:endParaRPr lang="fr-FR" sz="3300" dirty="0">
                  <a:latin typeface="Times New Roman" panose="02020603050405020304" pitchFamily="18" charset="0"/>
                  <a:cs typeface="Times New Roman" panose="02020603050405020304" pitchFamily="18" charset="0"/>
                </a:endParaRPr>
              </a:p>
              <a:p>
                <a:pPr marL="0" indent="0">
                  <a:buNone/>
                </a:pPr>
                <a:r>
                  <a:rPr lang="fr-FR" sz="3300" dirty="0">
                    <a:ea typeface="Calibri" panose="020F0502020204030204" pitchFamily="34" charset="0"/>
                    <a:cs typeface="Times New Roman" panose="02020603050405020304" pitchFamily="18" charset="0"/>
                  </a:rPr>
                  <a:t>                                </a:t>
                </a:r>
                <a14:m>
                  <m:oMath xmlns:m="http://schemas.openxmlformats.org/officeDocument/2006/math">
                    <m:sSub>
                      <m:sSubPr>
                        <m:ctrlPr>
                          <a:rPr lang="fr-FR" sz="3300" i="1">
                            <a:latin typeface="Cambria Math" panose="02040503050406030204" pitchFamily="18" charset="0"/>
                            <a:ea typeface="Calibri" panose="020F0502020204030204" pitchFamily="34" charset="0"/>
                            <a:cs typeface="Times New Roman" panose="02020603050405020304" pitchFamily="18" charset="0"/>
                          </a:rPr>
                        </m:ctrlPr>
                      </m:sSubPr>
                      <m:e>
                        <m:r>
                          <a:rPr lang="fr-FR" sz="3300" i="1">
                            <a:latin typeface="Cambria Math" panose="02040503050406030204" pitchFamily="18" charset="0"/>
                            <a:ea typeface="Calibri" panose="020F0502020204030204" pitchFamily="34" charset="0"/>
                            <a:cs typeface="Times New Roman" panose="02020603050405020304" pitchFamily="18" charset="0"/>
                          </a:rPr>
                          <m:t>𝐸</m:t>
                        </m:r>
                      </m:e>
                      <m:sub>
                        <m:r>
                          <a:rPr lang="fr-FR" sz="3300" i="1">
                            <a:latin typeface="Cambria Math" panose="02040503050406030204" pitchFamily="18" charset="0"/>
                            <a:ea typeface="Calibri" panose="020F0502020204030204" pitchFamily="34" charset="0"/>
                            <a:cs typeface="Times New Roman" panose="02020603050405020304" pitchFamily="18" charset="0"/>
                          </a:rPr>
                          <m:t>𝑃</m:t>
                        </m:r>
                        <m:r>
                          <a:rPr lang="fr-FR" sz="3300" i="1">
                            <a:latin typeface="Cambria Math" panose="02040503050406030204" pitchFamily="18" charset="0"/>
                            <a:ea typeface="Calibri" panose="020F0502020204030204" pitchFamily="34" charset="0"/>
                            <a:cs typeface="Times New Roman" panose="02020603050405020304" pitchFamily="18" charset="0"/>
                          </a:rPr>
                          <m:t>,</m:t>
                        </m:r>
                        <m:r>
                          <a:rPr lang="fr-FR" sz="3300" i="1">
                            <a:latin typeface="Cambria Math" panose="02040503050406030204" pitchFamily="18" charset="0"/>
                            <a:ea typeface="Calibri" panose="020F0502020204030204" pitchFamily="34" charset="0"/>
                            <a:cs typeface="Times New Roman" panose="02020603050405020304" pitchFamily="18" charset="0"/>
                          </a:rPr>
                          <m:t>𝑖</m:t>
                        </m:r>
                      </m:sub>
                    </m:sSub>
                    <m:r>
                      <a:rPr lang="fr-FR" sz="3300" i="1">
                        <a:latin typeface="Cambria Math" panose="02040503050406030204" pitchFamily="18" charset="0"/>
                        <a:ea typeface="Calibri" panose="020F0502020204030204" pitchFamily="34" charset="0"/>
                        <a:cs typeface="Times New Roman" panose="02020603050405020304" pitchFamily="18" charset="0"/>
                      </a:rPr>
                      <m:t>=</m:t>
                    </m:r>
                    <m:nary>
                      <m:naryPr>
                        <m:chr m:val="∑"/>
                        <m:limLoc m:val="undOvr"/>
                        <m:supHide m:val="on"/>
                        <m:ctrlPr>
                          <a:rPr lang="fr-FR" sz="3300" i="1">
                            <a:latin typeface="Cambria Math" panose="02040503050406030204" pitchFamily="18" charset="0"/>
                            <a:ea typeface="Calibri" panose="020F0502020204030204" pitchFamily="34" charset="0"/>
                            <a:cs typeface="Times New Roman" panose="02020603050405020304" pitchFamily="18" charset="0"/>
                          </a:rPr>
                        </m:ctrlPr>
                      </m:naryPr>
                      <m:sub>
                        <m:r>
                          <a:rPr lang="fr-FR" sz="3300" i="1">
                            <a:latin typeface="Cambria Math" panose="02040503050406030204" pitchFamily="18" charset="0"/>
                            <a:ea typeface="Calibri" panose="020F0502020204030204" pitchFamily="34" charset="0"/>
                            <a:cs typeface="Times New Roman" panose="02020603050405020304" pitchFamily="18" charset="0"/>
                          </a:rPr>
                          <m:t>𝑚</m:t>
                        </m:r>
                        <m:r>
                          <a:rPr lang="fr-FR" sz="3300" i="1">
                            <a:latin typeface="Cambria Math" panose="02040503050406030204" pitchFamily="18" charset="0"/>
                            <a:ea typeface="Calibri" panose="020F0502020204030204" pitchFamily="34" charset="0"/>
                            <a:cs typeface="Times New Roman" panose="02020603050405020304" pitchFamily="18" charset="0"/>
                          </a:rPr>
                          <m:t>∈</m:t>
                        </m:r>
                        <m:r>
                          <a:rPr lang="fr-FR" sz="3300" i="1">
                            <a:latin typeface="Cambria Math" panose="02040503050406030204" pitchFamily="18" charset="0"/>
                            <a:ea typeface="Calibri" panose="020F0502020204030204" pitchFamily="34" charset="0"/>
                            <a:cs typeface="Times New Roman" panose="02020603050405020304" pitchFamily="18" charset="0"/>
                          </a:rPr>
                          <m:t>𝑀</m:t>
                        </m:r>
                      </m:sub>
                      <m:sup/>
                      <m:e>
                        <m:sSub>
                          <m:sSubPr>
                            <m:ctrlPr>
                              <a:rPr lang="fr-FR" sz="3300" i="1">
                                <a:latin typeface="Cambria Math" panose="02040503050406030204" pitchFamily="18" charset="0"/>
                                <a:ea typeface="Calibri" panose="020F0502020204030204" pitchFamily="34" charset="0"/>
                                <a:cs typeface="Times New Roman" panose="02020603050405020304" pitchFamily="18" charset="0"/>
                              </a:rPr>
                            </m:ctrlPr>
                          </m:sSubPr>
                          <m:e>
                            <m:r>
                              <a:rPr lang="fr-FR" sz="3300" i="1">
                                <a:latin typeface="Cambria Math" panose="02040503050406030204" pitchFamily="18" charset="0"/>
                                <a:ea typeface="Calibri" panose="020F0502020204030204" pitchFamily="34" charset="0"/>
                                <a:cs typeface="Times New Roman" panose="02020603050405020304" pitchFamily="18" charset="0"/>
                              </a:rPr>
                              <m:t>𝐷</m:t>
                            </m:r>
                          </m:e>
                          <m:sub>
                            <m:r>
                              <a:rPr lang="fr-FR" sz="3300" i="1">
                                <a:latin typeface="Cambria Math" panose="02040503050406030204" pitchFamily="18" charset="0"/>
                                <a:ea typeface="Calibri" panose="020F0502020204030204" pitchFamily="34" charset="0"/>
                                <a:cs typeface="Times New Roman" panose="02020603050405020304" pitchFamily="18" charset="0"/>
                              </a:rPr>
                              <m:t>𝑖</m:t>
                            </m:r>
                          </m:sub>
                        </m:sSub>
                        <m:f>
                          <m:fPr>
                            <m:ctrlPr>
                              <a:rPr lang="fr-FR" sz="3300" i="1">
                                <a:latin typeface="Cambria Math" panose="02040503050406030204" pitchFamily="18" charset="0"/>
                                <a:ea typeface="Calibri" panose="020F0502020204030204" pitchFamily="34" charset="0"/>
                                <a:cs typeface="Times New Roman" panose="02020603050405020304" pitchFamily="18" charset="0"/>
                              </a:rPr>
                            </m:ctrlPr>
                          </m:fPr>
                          <m:num>
                            <m:sSub>
                              <m:sSubPr>
                                <m:ctrlPr>
                                  <a:rPr lang="fr-FR" sz="3300" i="1">
                                    <a:latin typeface="Cambria Math" panose="02040503050406030204" pitchFamily="18" charset="0"/>
                                    <a:ea typeface="Calibri" panose="020F0502020204030204" pitchFamily="34" charset="0"/>
                                    <a:cs typeface="Times New Roman" panose="02020603050405020304" pitchFamily="18" charset="0"/>
                                  </a:rPr>
                                </m:ctrlPr>
                              </m:sSubPr>
                              <m:e>
                                <m:r>
                                  <a:rPr lang="fr-FR" sz="3300" i="1">
                                    <a:latin typeface="Cambria Math" panose="02040503050406030204" pitchFamily="18" charset="0"/>
                                    <a:ea typeface="Calibri" panose="020F0502020204030204" pitchFamily="34" charset="0"/>
                                    <a:cs typeface="Times New Roman" panose="02020603050405020304" pitchFamily="18" charset="0"/>
                                  </a:rPr>
                                  <m:t>𝐷</m:t>
                                </m:r>
                              </m:e>
                              <m:sub>
                                <m:r>
                                  <a:rPr lang="fr-FR" sz="3300" i="1">
                                    <a:latin typeface="Cambria Math" panose="02040503050406030204" pitchFamily="18" charset="0"/>
                                    <a:ea typeface="Calibri" panose="020F0502020204030204" pitchFamily="34" charset="0"/>
                                    <a:cs typeface="Times New Roman" panose="02020603050405020304" pitchFamily="18" charset="0"/>
                                  </a:rPr>
                                  <m:t>𝑚</m:t>
                                </m:r>
                                <m:r>
                                  <a:rPr lang="fr-FR" sz="3300" i="1">
                                    <a:latin typeface="Cambria Math" panose="02040503050406030204" pitchFamily="18" charset="0"/>
                                    <a:ea typeface="Calibri" panose="020F0502020204030204" pitchFamily="34" charset="0"/>
                                    <a:cs typeface="Times New Roman" panose="02020603050405020304" pitchFamily="18" charset="0"/>
                                  </a:rPr>
                                  <m:t>,</m:t>
                                </m:r>
                                <m:r>
                                  <a:rPr lang="fr-FR" sz="3300" i="1">
                                    <a:latin typeface="Cambria Math" panose="02040503050406030204" pitchFamily="18" charset="0"/>
                                    <a:ea typeface="Calibri" panose="020F0502020204030204" pitchFamily="34" charset="0"/>
                                    <a:cs typeface="Times New Roman" panose="02020603050405020304" pitchFamily="18" charset="0"/>
                                  </a:rPr>
                                  <m:t>𝑖</m:t>
                                </m:r>
                              </m:sub>
                            </m:sSub>
                          </m:num>
                          <m:den>
                            <m:sSub>
                              <m:sSubPr>
                                <m:ctrlPr>
                                  <a:rPr lang="fr-FR" sz="3300" i="1">
                                    <a:latin typeface="Cambria Math" panose="02040503050406030204" pitchFamily="18" charset="0"/>
                                    <a:ea typeface="Calibri" panose="020F0502020204030204" pitchFamily="34" charset="0"/>
                                    <a:cs typeface="Times New Roman" panose="02020603050405020304" pitchFamily="18" charset="0"/>
                                  </a:rPr>
                                </m:ctrlPr>
                              </m:sSubPr>
                              <m:e>
                                <m:r>
                                  <a:rPr lang="fr-FR" sz="3300" i="1">
                                    <a:latin typeface="Cambria Math" panose="02040503050406030204" pitchFamily="18" charset="0"/>
                                    <a:ea typeface="Calibri" panose="020F0502020204030204" pitchFamily="34" charset="0"/>
                                    <a:cs typeface="Times New Roman" panose="02020603050405020304" pitchFamily="18" charset="0"/>
                                  </a:rPr>
                                  <m:t>𝐷</m:t>
                                </m:r>
                              </m:e>
                              <m:sub>
                                <m:r>
                                  <a:rPr lang="fr-FR" sz="3300" i="1">
                                    <a:latin typeface="Cambria Math" panose="02040503050406030204" pitchFamily="18" charset="0"/>
                                    <a:ea typeface="Calibri" panose="020F0502020204030204" pitchFamily="34" charset="0"/>
                                    <a:cs typeface="Times New Roman" panose="02020603050405020304" pitchFamily="18" charset="0"/>
                                  </a:rPr>
                                  <m:t>𝑖</m:t>
                                </m:r>
                              </m:sub>
                            </m:sSub>
                          </m:den>
                        </m:f>
                      </m:e>
                    </m:nary>
                    <m:f>
                      <m:fPr>
                        <m:ctrlPr>
                          <a:rPr lang="fr-FR" sz="3300" i="1">
                            <a:latin typeface="Cambria Math" panose="02040503050406030204" pitchFamily="18" charset="0"/>
                            <a:ea typeface="Calibri" panose="020F0502020204030204" pitchFamily="34" charset="0"/>
                            <a:cs typeface="Times New Roman" panose="02020603050405020304" pitchFamily="18" charset="0"/>
                          </a:rPr>
                        </m:ctrlPr>
                      </m:fPr>
                      <m:num>
                        <m:sSub>
                          <m:sSubPr>
                            <m:ctrlPr>
                              <a:rPr lang="fr-FR" sz="3300" i="1">
                                <a:latin typeface="Cambria Math" panose="02040503050406030204" pitchFamily="18" charset="0"/>
                                <a:ea typeface="Calibri" panose="020F0502020204030204" pitchFamily="34" charset="0"/>
                                <a:cs typeface="Times New Roman" panose="02020603050405020304" pitchFamily="18" charset="0"/>
                              </a:rPr>
                            </m:ctrlPr>
                          </m:sSubPr>
                          <m:e>
                            <m:r>
                              <a:rPr lang="fr-FR" sz="3300" i="1">
                                <a:latin typeface="Cambria Math" panose="02040503050406030204" pitchFamily="18" charset="0"/>
                                <a:ea typeface="Calibri" panose="020F0502020204030204" pitchFamily="34" charset="0"/>
                                <a:cs typeface="Times New Roman" panose="02020603050405020304" pitchFamily="18" charset="0"/>
                              </a:rPr>
                              <m:t>𝐸</m:t>
                            </m:r>
                          </m:e>
                          <m:sub>
                            <m:r>
                              <a:rPr lang="fr-FR" sz="3300" i="1">
                                <a:latin typeface="Cambria Math" panose="02040503050406030204" pitchFamily="18" charset="0"/>
                                <a:ea typeface="Calibri" panose="020F0502020204030204" pitchFamily="34" charset="0"/>
                                <a:cs typeface="Times New Roman" panose="02020603050405020304" pitchFamily="18" charset="0"/>
                              </a:rPr>
                              <m:t>𝑃</m:t>
                            </m:r>
                            <m:r>
                              <a:rPr lang="fr-FR" sz="3300" i="1">
                                <a:latin typeface="Cambria Math" panose="02040503050406030204" pitchFamily="18" charset="0"/>
                                <a:ea typeface="Calibri" panose="020F0502020204030204" pitchFamily="34" charset="0"/>
                                <a:cs typeface="Times New Roman" panose="02020603050405020304" pitchFamily="18" charset="0"/>
                              </a:rPr>
                              <m:t>,</m:t>
                            </m:r>
                            <m:r>
                              <a:rPr lang="fr-FR" sz="3300" i="1">
                                <a:latin typeface="Cambria Math" panose="02040503050406030204" pitchFamily="18" charset="0"/>
                                <a:ea typeface="Calibri" panose="020F0502020204030204" pitchFamily="34" charset="0"/>
                                <a:cs typeface="Times New Roman" panose="02020603050405020304" pitchFamily="18" charset="0"/>
                              </a:rPr>
                              <m:t>𝑚</m:t>
                            </m:r>
                            <m:r>
                              <a:rPr lang="fr-FR" sz="3300" i="1">
                                <a:latin typeface="Cambria Math" panose="02040503050406030204" pitchFamily="18" charset="0"/>
                                <a:ea typeface="Calibri" panose="020F0502020204030204" pitchFamily="34" charset="0"/>
                                <a:cs typeface="Times New Roman" panose="02020603050405020304" pitchFamily="18" charset="0"/>
                              </a:rPr>
                              <m:t>,</m:t>
                            </m:r>
                            <m:r>
                              <a:rPr lang="fr-FR" sz="3300" i="1">
                                <a:latin typeface="Cambria Math" panose="02040503050406030204" pitchFamily="18" charset="0"/>
                                <a:ea typeface="Calibri" panose="020F0502020204030204" pitchFamily="34" charset="0"/>
                                <a:cs typeface="Times New Roman" panose="02020603050405020304" pitchFamily="18" charset="0"/>
                              </a:rPr>
                              <m:t>𝑖</m:t>
                            </m:r>
                          </m:sub>
                        </m:sSub>
                      </m:num>
                      <m:den>
                        <m:sSub>
                          <m:sSubPr>
                            <m:ctrlPr>
                              <a:rPr lang="fr-FR" sz="3300" i="1">
                                <a:latin typeface="Cambria Math" panose="02040503050406030204" pitchFamily="18" charset="0"/>
                                <a:ea typeface="Calibri" panose="020F0502020204030204" pitchFamily="34" charset="0"/>
                                <a:cs typeface="Times New Roman" panose="02020603050405020304" pitchFamily="18" charset="0"/>
                              </a:rPr>
                            </m:ctrlPr>
                          </m:sSubPr>
                          <m:e>
                            <m:r>
                              <a:rPr lang="fr-FR" sz="3300" i="1">
                                <a:latin typeface="Cambria Math" panose="02040503050406030204" pitchFamily="18" charset="0"/>
                                <a:ea typeface="Calibri" panose="020F0502020204030204" pitchFamily="34" charset="0"/>
                                <a:cs typeface="Times New Roman" panose="02020603050405020304" pitchFamily="18" charset="0"/>
                              </a:rPr>
                              <m:t>𝐷</m:t>
                            </m:r>
                          </m:e>
                          <m:sub>
                            <m:r>
                              <a:rPr lang="fr-FR" sz="3300" i="1">
                                <a:latin typeface="Cambria Math" panose="02040503050406030204" pitchFamily="18" charset="0"/>
                                <a:ea typeface="Calibri" panose="020F0502020204030204" pitchFamily="34" charset="0"/>
                                <a:cs typeface="Times New Roman" panose="02020603050405020304" pitchFamily="18" charset="0"/>
                              </a:rPr>
                              <m:t>𝑚</m:t>
                            </m:r>
                            <m:r>
                              <a:rPr lang="fr-FR" sz="3300" i="1">
                                <a:latin typeface="Cambria Math" panose="02040503050406030204" pitchFamily="18" charset="0"/>
                                <a:ea typeface="Calibri" panose="020F0502020204030204" pitchFamily="34" charset="0"/>
                                <a:cs typeface="Times New Roman" panose="02020603050405020304" pitchFamily="18" charset="0"/>
                              </a:rPr>
                              <m:t>,</m:t>
                            </m:r>
                            <m:r>
                              <a:rPr lang="fr-FR" sz="3300" i="1">
                                <a:latin typeface="Cambria Math" panose="02040503050406030204" pitchFamily="18" charset="0"/>
                                <a:ea typeface="Calibri" panose="020F0502020204030204" pitchFamily="34" charset="0"/>
                                <a:cs typeface="Times New Roman" panose="02020603050405020304" pitchFamily="18" charset="0"/>
                              </a:rPr>
                              <m:t>𝑖</m:t>
                            </m:r>
                          </m:sub>
                        </m:sSub>
                      </m:den>
                    </m:f>
                    <m:r>
                      <a:rPr lang="fr-FR" sz="3300" i="1">
                        <a:latin typeface="Cambria Math" panose="02040503050406030204" pitchFamily="18" charset="0"/>
                        <a:ea typeface="Calibri" panose="020F0502020204030204" pitchFamily="34" charset="0"/>
                        <a:cs typeface="Times New Roman" panose="02020603050405020304" pitchFamily="18" charset="0"/>
                      </a:rPr>
                      <m:t>=</m:t>
                    </m:r>
                    <m:nary>
                      <m:naryPr>
                        <m:chr m:val="∑"/>
                        <m:limLoc m:val="undOvr"/>
                        <m:supHide m:val="on"/>
                        <m:ctrlPr>
                          <a:rPr lang="fr-FR" sz="3300" i="1">
                            <a:latin typeface="Cambria Math" panose="02040503050406030204" pitchFamily="18" charset="0"/>
                            <a:ea typeface="Calibri" panose="020F0502020204030204" pitchFamily="34" charset="0"/>
                            <a:cs typeface="Times New Roman" panose="02020603050405020304" pitchFamily="18" charset="0"/>
                          </a:rPr>
                        </m:ctrlPr>
                      </m:naryPr>
                      <m:sub>
                        <m:r>
                          <a:rPr lang="fr-FR" sz="3300" i="1">
                            <a:latin typeface="Cambria Math" panose="02040503050406030204" pitchFamily="18" charset="0"/>
                            <a:ea typeface="Calibri" panose="020F0502020204030204" pitchFamily="34" charset="0"/>
                            <a:cs typeface="Times New Roman" panose="02020603050405020304" pitchFamily="18" charset="0"/>
                          </a:rPr>
                          <m:t>𝑚</m:t>
                        </m:r>
                        <m:r>
                          <a:rPr lang="fr-FR" sz="3300" i="1">
                            <a:latin typeface="Cambria Math" panose="02040503050406030204" pitchFamily="18" charset="0"/>
                            <a:ea typeface="Calibri" panose="020F0502020204030204" pitchFamily="34" charset="0"/>
                            <a:cs typeface="Times New Roman" panose="02020603050405020304" pitchFamily="18" charset="0"/>
                          </a:rPr>
                          <m:t>∈</m:t>
                        </m:r>
                        <m:r>
                          <a:rPr lang="fr-FR" sz="3300" i="1">
                            <a:latin typeface="Cambria Math" panose="02040503050406030204" pitchFamily="18" charset="0"/>
                            <a:ea typeface="Calibri" panose="020F0502020204030204" pitchFamily="34" charset="0"/>
                            <a:cs typeface="Times New Roman" panose="02020603050405020304" pitchFamily="18" charset="0"/>
                          </a:rPr>
                          <m:t>𝑀</m:t>
                        </m:r>
                      </m:sub>
                      <m:sup/>
                      <m:e>
                        <m:sSub>
                          <m:sSubPr>
                            <m:ctrlPr>
                              <a:rPr lang="fr-FR" sz="3300" i="1">
                                <a:latin typeface="Cambria Math" panose="02040503050406030204" pitchFamily="18" charset="0"/>
                                <a:ea typeface="Calibri" panose="020F0502020204030204" pitchFamily="34" charset="0"/>
                                <a:cs typeface="Times New Roman" panose="02020603050405020304" pitchFamily="18" charset="0"/>
                              </a:rPr>
                            </m:ctrlPr>
                          </m:sSubPr>
                          <m:e>
                            <m:r>
                              <a:rPr lang="fr-FR" sz="3300" i="1">
                                <a:latin typeface="Cambria Math" panose="02040503050406030204" pitchFamily="18" charset="0"/>
                                <a:ea typeface="Calibri" panose="020F0502020204030204" pitchFamily="34" charset="0"/>
                                <a:cs typeface="Times New Roman" panose="02020603050405020304" pitchFamily="18" charset="0"/>
                              </a:rPr>
                              <m:t>𝐷</m:t>
                            </m:r>
                          </m:e>
                          <m:sub>
                            <m:r>
                              <a:rPr lang="fr-FR" sz="3300" i="1">
                                <a:latin typeface="Cambria Math" panose="02040503050406030204" pitchFamily="18" charset="0"/>
                                <a:ea typeface="Calibri" panose="020F0502020204030204" pitchFamily="34" charset="0"/>
                                <a:cs typeface="Times New Roman" panose="02020603050405020304" pitchFamily="18" charset="0"/>
                              </a:rPr>
                              <m:t>𝑖</m:t>
                            </m:r>
                          </m:sub>
                        </m:sSub>
                        <m:sSub>
                          <m:sSubPr>
                            <m:ctrlPr>
                              <a:rPr lang="fr-FR" sz="3300" i="1">
                                <a:latin typeface="Cambria Math" panose="02040503050406030204" pitchFamily="18" charset="0"/>
                                <a:ea typeface="Calibri" panose="020F0502020204030204" pitchFamily="34" charset="0"/>
                                <a:cs typeface="Times New Roman" panose="02020603050405020304" pitchFamily="18" charset="0"/>
                              </a:rPr>
                            </m:ctrlPr>
                          </m:sSubPr>
                          <m:e>
                            <m:r>
                              <a:rPr lang="fr-FR" sz="3300" i="1">
                                <a:latin typeface="Cambria Math" panose="02040503050406030204" pitchFamily="18" charset="0"/>
                                <a:ea typeface="Calibri" panose="020F0502020204030204" pitchFamily="34" charset="0"/>
                                <a:cs typeface="Times New Roman" panose="02020603050405020304" pitchFamily="18" charset="0"/>
                              </a:rPr>
                              <m:t>𝑆</m:t>
                            </m:r>
                          </m:e>
                          <m:sub>
                            <m:r>
                              <a:rPr lang="fr-FR" sz="3300" i="1">
                                <a:latin typeface="Cambria Math" panose="02040503050406030204" pitchFamily="18" charset="0"/>
                                <a:ea typeface="Calibri" panose="020F0502020204030204" pitchFamily="34" charset="0"/>
                                <a:cs typeface="Times New Roman" panose="02020603050405020304" pitchFamily="18" charset="0"/>
                              </a:rPr>
                              <m:t>𝑚</m:t>
                            </m:r>
                            <m:r>
                              <a:rPr lang="fr-FR" sz="3300" i="1">
                                <a:latin typeface="Cambria Math" panose="02040503050406030204" pitchFamily="18" charset="0"/>
                                <a:ea typeface="Calibri" panose="020F0502020204030204" pitchFamily="34" charset="0"/>
                                <a:cs typeface="Times New Roman" panose="02020603050405020304" pitchFamily="18" charset="0"/>
                              </a:rPr>
                              <m:t>,</m:t>
                            </m:r>
                            <m:r>
                              <a:rPr lang="fr-FR" sz="3300" i="1">
                                <a:latin typeface="Cambria Math" panose="02040503050406030204" pitchFamily="18" charset="0"/>
                                <a:ea typeface="Calibri" panose="020F0502020204030204" pitchFamily="34" charset="0"/>
                                <a:cs typeface="Times New Roman" panose="02020603050405020304" pitchFamily="18" charset="0"/>
                              </a:rPr>
                              <m:t>𝑖</m:t>
                            </m:r>
                          </m:sub>
                        </m:sSub>
                        <m:sSub>
                          <m:sSubPr>
                            <m:ctrlPr>
                              <a:rPr lang="fr-FR" sz="3300" i="1">
                                <a:latin typeface="Cambria Math" panose="02040503050406030204" pitchFamily="18" charset="0"/>
                                <a:ea typeface="Calibri" panose="020F0502020204030204" pitchFamily="34" charset="0"/>
                                <a:cs typeface="Times New Roman" panose="02020603050405020304" pitchFamily="18" charset="0"/>
                              </a:rPr>
                            </m:ctrlPr>
                          </m:sSubPr>
                          <m:e>
                            <m:r>
                              <a:rPr lang="fr-FR" sz="3300" i="1">
                                <a:latin typeface="Cambria Math" panose="02040503050406030204" pitchFamily="18" charset="0"/>
                                <a:ea typeface="Calibri" panose="020F0502020204030204" pitchFamily="34" charset="0"/>
                                <a:cs typeface="Times New Roman" panose="02020603050405020304" pitchFamily="18" charset="0"/>
                              </a:rPr>
                              <m:t>𝐼</m:t>
                            </m:r>
                          </m:e>
                          <m:sub>
                            <m:r>
                              <a:rPr lang="fr-FR" sz="3300" i="1">
                                <a:latin typeface="Cambria Math" panose="02040503050406030204" pitchFamily="18" charset="0"/>
                                <a:ea typeface="Calibri" panose="020F0502020204030204" pitchFamily="34" charset="0"/>
                                <a:cs typeface="Times New Roman" panose="02020603050405020304" pitchFamily="18" charset="0"/>
                              </a:rPr>
                              <m:t>𝑃</m:t>
                            </m:r>
                            <m:r>
                              <a:rPr lang="fr-FR" sz="3300" i="1">
                                <a:latin typeface="Cambria Math" panose="02040503050406030204" pitchFamily="18" charset="0"/>
                                <a:ea typeface="Calibri" panose="020F0502020204030204" pitchFamily="34" charset="0"/>
                                <a:cs typeface="Times New Roman" panose="02020603050405020304" pitchFamily="18" charset="0"/>
                              </a:rPr>
                              <m:t>,</m:t>
                            </m:r>
                            <m:r>
                              <a:rPr lang="fr-FR" sz="3300" i="1">
                                <a:latin typeface="Cambria Math" panose="02040503050406030204" pitchFamily="18" charset="0"/>
                                <a:ea typeface="Calibri" panose="020F0502020204030204" pitchFamily="34" charset="0"/>
                                <a:cs typeface="Times New Roman" panose="02020603050405020304" pitchFamily="18" charset="0"/>
                              </a:rPr>
                              <m:t>𝑚</m:t>
                            </m:r>
                            <m:r>
                              <a:rPr lang="fr-FR" sz="3300" i="1">
                                <a:latin typeface="Cambria Math" panose="02040503050406030204" pitchFamily="18" charset="0"/>
                                <a:ea typeface="Calibri" panose="020F0502020204030204" pitchFamily="34" charset="0"/>
                                <a:cs typeface="Times New Roman" panose="02020603050405020304" pitchFamily="18" charset="0"/>
                              </a:rPr>
                              <m:t>,</m:t>
                            </m:r>
                            <m:r>
                              <a:rPr lang="fr-FR" sz="3300" i="1">
                                <a:latin typeface="Cambria Math" panose="02040503050406030204" pitchFamily="18" charset="0"/>
                                <a:ea typeface="Calibri" panose="020F0502020204030204" pitchFamily="34" charset="0"/>
                                <a:cs typeface="Times New Roman" panose="02020603050405020304" pitchFamily="18" charset="0"/>
                              </a:rPr>
                              <m:t>𝑖</m:t>
                            </m:r>
                          </m:sub>
                        </m:sSub>
                      </m:e>
                    </m:nary>
                    <m:r>
                      <a:rPr lang="fr-FR" sz="3300">
                        <a:latin typeface="Cambria Math" panose="02040503050406030204" pitchFamily="18" charset="0"/>
                        <a:ea typeface="Calibri" panose="020F0502020204030204" pitchFamily="34" charset="0"/>
                        <a:cs typeface="Times New Roman" panose="02020603050405020304" pitchFamily="18" charset="0"/>
                      </a:rPr>
                      <m:t> </m:t>
                    </m:r>
                  </m:oMath>
                </a14:m>
                <a:r>
                  <a:rPr lang="fr-FR" sz="3300" dirty="0">
                    <a:ea typeface="Calibri" panose="020F0502020204030204" pitchFamily="34" charset="0"/>
                    <a:cs typeface="Times New Roman" panose="02020603050405020304" pitchFamily="18" charset="0"/>
                  </a:rPr>
                  <a:t>(2)</a:t>
                </a:r>
              </a:p>
              <a:p>
                <a:endParaRPr lang="fr-FR" sz="3300" dirty="0"/>
              </a:p>
              <a:p>
                <a:endParaRPr lang="fr-FR" sz="3300" dirty="0"/>
              </a:p>
              <a:p>
                <a14:m>
                  <m:oMath xmlns:m="http://schemas.openxmlformats.org/officeDocument/2006/math">
                    <m:sSub>
                      <m:sSubPr>
                        <m:ctrlPr>
                          <a:rPr lang="fr-FR" sz="3300" i="1">
                            <a:latin typeface="Cambria Math" panose="02040503050406030204" pitchFamily="18" charset="0"/>
                            <a:cs typeface="Times New Roman" panose="02020603050405020304" pitchFamily="18" charset="0"/>
                          </a:rPr>
                        </m:ctrlPr>
                      </m:sSubPr>
                      <m:e>
                        <m:r>
                          <a:rPr lang="fr-FR" sz="3300" i="1">
                            <a:latin typeface="Cambria Math"/>
                            <a:cs typeface="Times New Roman" panose="02020603050405020304" pitchFamily="18" charset="0"/>
                          </a:rPr>
                          <m:t>𝐷</m:t>
                        </m:r>
                      </m:e>
                      <m:sub>
                        <m:r>
                          <a:rPr lang="fr-FR" sz="3300" i="1">
                            <a:latin typeface="Cambria Math"/>
                            <a:cs typeface="Times New Roman" panose="02020603050405020304" pitchFamily="18" charset="0"/>
                          </a:rPr>
                          <m:t>𝑖</m:t>
                        </m:r>
                      </m:sub>
                    </m:sSub>
                  </m:oMath>
                </a14:m>
                <a:r>
                  <a:rPr lang="fr-FR" sz="3300" dirty="0">
                    <a:latin typeface="Times New Roman" panose="02020603050405020304" pitchFamily="18" charset="0"/>
                    <a:ea typeface="Calibri" panose="020F0502020204030204" pitchFamily="34" charset="0"/>
                    <a:cs typeface="Times New Roman" panose="02020603050405020304" pitchFamily="18" charset="0"/>
                  </a:rPr>
                  <a:t> represente la distance totale parcourue par l'individu 𝑖, </a:t>
                </a:r>
              </a:p>
              <a:p>
                <a14:m>
                  <m:oMath xmlns:m="http://schemas.openxmlformats.org/officeDocument/2006/math">
                    <m:sSub>
                      <m:sSubPr>
                        <m:ctrlPr>
                          <a:rPr lang="fr-FR" sz="3300" i="1">
                            <a:latin typeface="Cambria Math" panose="02040503050406030204" pitchFamily="18" charset="0"/>
                            <a:cs typeface="Times New Roman" panose="02020603050405020304" pitchFamily="18" charset="0"/>
                          </a:rPr>
                        </m:ctrlPr>
                      </m:sSubPr>
                      <m:e>
                        <m:r>
                          <a:rPr lang="fr-FR" sz="3300" i="1">
                            <a:latin typeface="Cambria Math"/>
                            <a:cs typeface="Times New Roman" panose="02020603050405020304" pitchFamily="18" charset="0"/>
                          </a:rPr>
                          <m:t>𝑆</m:t>
                        </m:r>
                      </m:e>
                      <m:sub>
                        <m:r>
                          <a:rPr lang="fr-FR" sz="3300" i="1">
                            <a:latin typeface="Cambria Math"/>
                            <a:cs typeface="Times New Roman" panose="02020603050405020304" pitchFamily="18" charset="0"/>
                          </a:rPr>
                          <m:t>𝑚</m:t>
                        </m:r>
                        <m:r>
                          <a:rPr lang="fr-FR" sz="3300" i="1">
                            <a:latin typeface="Cambria Math"/>
                            <a:cs typeface="Times New Roman" panose="02020603050405020304" pitchFamily="18" charset="0"/>
                          </a:rPr>
                          <m:t>,</m:t>
                        </m:r>
                        <m:r>
                          <a:rPr lang="fr-FR" sz="3300" i="1">
                            <a:latin typeface="Cambria Math"/>
                            <a:cs typeface="Times New Roman" panose="02020603050405020304" pitchFamily="18" charset="0"/>
                          </a:rPr>
                          <m:t>𝑖</m:t>
                        </m:r>
                      </m:sub>
                    </m:sSub>
                    <m:r>
                      <a:rPr lang="fr-FR" sz="3300" i="1">
                        <a:latin typeface="Cambria Math"/>
                        <a:cs typeface="Times New Roman" panose="02020603050405020304" pitchFamily="18" charset="0"/>
                      </a:rPr>
                      <m:t> </m:t>
                    </m:r>
                  </m:oMath>
                </a14:m>
                <a:r>
                  <a:rPr lang="fr-FR" sz="3300" dirty="0">
                    <a:latin typeface="Times New Roman" panose="02020603050405020304" pitchFamily="18" charset="0"/>
                    <a:ea typeface="Calibri" panose="020F0502020204030204" pitchFamily="34" charset="0"/>
                    <a:cs typeface="Times New Roman" panose="02020603050405020304" pitchFamily="18" charset="0"/>
                  </a:rPr>
                  <a:t>la part modale du mode 𝑚, </a:t>
                </a:r>
              </a:p>
              <a:p>
                <a:r>
                  <a:rPr lang="fr-FR" sz="3300" dirty="0">
                    <a:latin typeface="Times New Roman" panose="02020603050405020304" pitchFamily="18" charset="0"/>
                    <a:ea typeface="Calibri" panose="020F0502020204030204" pitchFamily="34" charset="0"/>
                    <a:cs typeface="Times New Roman" panose="02020603050405020304" pitchFamily="18" charset="0"/>
                  </a:rPr>
                  <a:t>et </a:t>
                </a:r>
                <a14:m>
                  <m:oMath xmlns:m="http://schemas.openxmlformats.org/officeDocument/2006/math">
                    <m:sSub>
                      <m:sSubPr>
                        <m:ctrlPr>
                          <a:rPr lang="fr-FR" sz="3300" i="1">
                            <a:latin typeface="Cambria Math" panose="02040503050406030204" pitchFamily="18" charset="0"/>
                            <a:cs typeface="Times New Roman" panose="02020603050405020304" pitchFamily="18" charset="0"/>
                          </a:rPr>
                        </m:ctrlPr>
                      </m:sSubPr>
                      <m:e>
                        <m:r>
                          <a:rPr lang="fr-FR" sz="3300" i="1">
                            <a:latin typeface="Cambria Math"/>
                            <a:cs typeface="Times New Roman" panose="02020603050405020304" pitchFamily="18" charset="0"/>
                          </a:rPr>
                          <m:t>𝐼</m:t>
                        </m:r>
                      </m:e>
                      <m:sub>
                        <m:r>
                          <a:rPr lang="fr-FR" sz="3300" i="1">
                            <a:latin typeface="Cambria Math"/>
                            <a:cs typeface="Times New Roman" panose="02020603050405020304" pitchFamily="18" charset="0"/>
                          </a:rPr>
                          <m:t>𝑃</m:t>
                        </m:r>
                        <m:r>
                          <a:rPr lang="fr-FR" sz="3300" i="1">
                            <a:latin typeface="Cambria Math"/>
                            <a:cs typeface="Times New Roman" panose="02020603050405020304" pitchFamily="18" charset="0"/>
                          </a:rPr>
                          <m:t>,</m:t>
                        </m:r>
                        <m:r>
                          <a:rPr lang="fr-FR" sz="3300" i="1">
                            <a:latin typeface="Cambria Math"/>
                            <a:cs typeface="Times New Roman" panose="02020603050405020304" pitchFamily="18" charset="0"/>
                          </a:rPr>
                          <m:t>𝑚</m:t>
                        </m:r>
                        <m:r>
                          <a:rPr lang="fr-FR" sz="3300" i="1">
                            <a:latin typeface="Cambria Math"/>
                            <a:cs typeface="Times New Roman" panose="02020603050405020304" pitchFamily="18" charset="0"/>
                          </a:rPr>
                          <m:t>,</m:t>
                        </m:r>
                        <m:r>
                          <a:rPr lang="fr-FR" sz="3300" i="1">
                            <a:latin typeface="Cambria Math"/>
                            <a:cs typeface="Times New Roman" panose="02020603050405020304" pitchFamily="18" charset="0"/>
                          </a:rPr>
                          <m:t>𝑖</m:t>
                        </m:r>
                      </m:sub>
                    </m:sSub>
                  </m:oMath>
                </a14:m>
                <a:r>
                  <a:rPr lang="fr-FR" sz="3300" dirty="0">
                    <a:latin typeface="Times New Roman" panose="02020603050405020304" pitchFamily="18" charset="0"/>
                    <a:ea typeface="Calibri" panose="020F0502020204030204" pitchFamily="34" charset="0"/>
                    <a:cs typeface="Times New Roman" panose="02020603050405020304" pitchFamily="18" charset="0"/>
                  </a:rPr>
                  <a:t> , l'intensité moyenne des émissions du mode 𝑚 utilisé par l'individu 𝑖 pour le polluant </a:t>
                </a:r>
                <a14:m>
                  <m:oMath xmlns:m="http://schemas.openxmlformats.org/officeDocument/2006/math">
                    <m:r>
                      <a:rPr lang="fr-FR" sz="3300" i="1">
                        <a:latin typeface="Cambria Math"/>
                        <a:ea typeface="Calibri" panose="020F0502020204030204" pitchFamily="34" charset="0"/>
                        <a:cs typeface="Times New Roman" panose="02020603050405020304" pitchFamily="18" charset="0"/>
                      </a:rPr>
                      <m:t>𝑃</m:t>
                    </m:r>
                  </m:oMath>
                </a14:m>
                <a:endParaRPr lang="fr-FR" sz="3300" dirty="0">
                  <a:latin typeface="Times New Roman" panose="02020603050405020304" pitchFamily="18" charset="0"/>
                  <a:ea typeface="Calibri" panose="020F0502020204030204" pitchFamily="34" charset="0"/>
                  <a:cs typeface="Times New Roman" panose="02020603050405020304" pitchFamily="18" charset="0"/>
                </a:endParaRPr>
              </a:p>
              <a:p>
                <a:endParaRPr lang="fr-FR" sz="2400" dirty="0">
                  <a:latin typeface="Times New Roman" panose="02020603050405020304" pitchFamily="18" charset="0"/>
                  <a:ea typeface="Calibri" panose="020F0502020204030204" pitchFamily="34" charset="0"/>
                  <a:cs typeface="Times New Roman" panose="02020603050405020304" pitchFamily="18" charset="0"/>
                </a:endParaRPr>
              </a:p>
              <a:p>
                <a:endParaRPr lang="fr-FR" dirty="0"/>
              </a:p>
            </p:txBody>
          </p:sp>
        </mc:Choice>
        <mc:Fallback xmlns="">
          <p:sp>
            <p:nvSpPr>
              <p:cNvPr id="3" name="Espace réservé du contenu 2"/>
              <p:cNvSpPr>
                <a:spLocks noGrp="1" noRot="1" noChangeAspect="1" noMove="1" noResize="1" noEditPoints="1" noAdjustHandles="1" noChangeArrowheads="1" noChangeShapeType="1" noTextEdit="1"/>
              </p:cNvSpPr>
              <p:nvPr>
                <p:ph idx="1"/>
              </p:nvPr>
            </p:nvSpPr>
            <p:spPr>
              <a:blipFill rotWithShape="1">
                <a:blip r:embed="rId2"/>
                <a:stretch>
                  <a:fillRect t="-1779"/>
                </a:stretch>
              </a:blipFill>
            </p:spPr>
            <p:txBody>
              <a:bodyPr/>
              <a:lstStyle/>
              <a:p>
                <a:r>
                  <a:rPr lang="fr-FR">
                    <a:noFill/>
                  </a:rPr>
                  <a:t> </a:t>
                </a:r>
              </a:p>
            </p:txBody>
          </p:sp>
        </mc:Fallback>
      </mc:AlternateContent>
    </p:spTree>
    <p:extLst>
      <p:ext uri="{BB962C8B-B14F-4D97-AF65-F5344CB8AC3E}">
        <p14:creationId xmlns:p14="http://schemas.microsoft.com/office/powerpoint/2010/main" val="42055148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sz="4000" dirty="0">
                <a:latin typeface="Times New Roman" panose="02020603050405020304" pitchFamily="18" charset="0"/>
                <a:cs typeface="Times New Roman" panose="02020603050405020304" pitchFamily="18" charset="0"/>
              </a:rPr>
              <a:t>Description des données et Méthodologie</a:t>
            </a:r>
            <a:br>
              <a:rPr lang="fr-FR" dirty="0"/>
            </a:br>
            <a:endParaRPr lang="fr-FR" dirty="0"/>
          </a:p>
        </p:txBody>
      </p:sp>
      <p:sp>
        <p:nvSpPr>
          <p:cNvPr id="3" name="Espace réservé du contenu 2"/>
          <p:cNvSpPr>
            <a:spLocks noGrp="1"/>
          </p:cNvSpPr>
          <p:nvPr>
            <p:ph idx="1"/>
          </p:nvPr>
        </p:nvSpPr>
        <p:spPr/>
        <p:txBody>
          <a:bodyPr>
            <a:normAutofit/>
          </a:bodyPr>
          <a:lstStyle/>
          <a:p>
            <a:endParaRPr lang="fr-FR" sz="2000" dirty="0">
              <a:latin typeface="Times New Roman" panose="02020603050405020304" pitchFamily="18" charset="0"/>
              <a:cs typeface="Times New Roman" panose="02020603050405020304" pitchFamily="18" charset="0"/>
            </a:endParaRPr>
          </a:p>
          <a:p>
            <a:r>
              <a:rPr lang="fr-FR" sz="2000" dirty="0">
                <a:latin typeface="Times New Roman" panose="02020603050405020304" pitchFamily="18" charset="0"/>
                <a:cs typeface="Times New Roman" panose="02020603050405020304" pitchFamily="18" charset="0"/>
              </a:rPr>
              <a:t>Compte tenu de cette structure multiplicative, nous pouvons utiliser l’indice LMDI pour décomposer les différences d’émissions en différence de distance, de choix modal et d’intensité des émissions</a:t>
            </a:r>
          </a:p>
          <a:p>
            <a:endParaRPr lang="fr-FR" sz="2000" dirty="0">
              <a:latin typeface="Times New Roman" panose="02020603050405020304" pitchFamily="18" charset="0"/>
              <a:cs typeface="Times New Roman" panose="02020603050405020304" pitchFamily="18" charset="0"/>
            </a:endParaRPr>
          </a:p>
          <a:p>
            <a:r>
              <a:rPr lang="fr-FR" sz="2000" dirty="0">
                <a:latin typeface="Times New Roman" panose="02020603050405020304" pitchFamily="18" charset="0"/>
                <a:cs typeface="Times New Roman" panose="02020603050405020304" pitchFamily="18" charset="0"/>
              </a:rPr>
              <a:t>Nous regroupons les individus par quintile d’émission et calculons dans quelles mesure chacune de ces trois composantes explique la différence d’émissions observée entre un individu de référence du quintile moyen(ici l'individu de référence du quintile 3 par exemple) et des individus de référence des quintiles 1,2,4 et 5</a:t>
            </a:r>
          </a:p>
          <a:p>
            <a:endParaRPr lang="fr-FR" sz="2000" dirty="0">
              <a:latin typeface="Times New Roman" panose="02020603050405020304" pitchFamily="18" charset="0"/>
              <a:cs typeface="Times New Roman" panose="02020603050405020304" pitchFamily="18" charset="0"/>
            </a:endParaRPr>
          </a:p>
          <a:p>
            <a:pPr marL="0" indent="0">
              <a:buNone/>
            </a:pPr>
            <a:endParaRPr lang="fr-FR" sz="2600" dirty="0"/>
          </a:p>
          <a:p>
            <a:endParaRPr lang="fr-FR" dirty="0"/>
          </a:p>
        </p:txBody>
      </p:sp>
    </p:spTree>
    <p:extLst>
      <p:ext uri="{BB962C8B-B14F-4D97-AF65-F5344CB8AC3E}">
        <p14:creationId xmlns:p14="http://schemas.microsoft.com/office/powerpoint/2010/main" val="36852859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4000" dirty="0">
                <a:latin typeface="Times New Roman" panose="02020603050405020304" pitchFamily="18" charset="0"/>
                <a:cs typeface="Times New Roman" panose="02020603050405020304" pitchFamily="18" charset="0"/>
              </a:rPr>
              <a:t>Synthèse des résultats et interprétations</a:t>
            </a:r>
          </a:p>
        </p:txBody>
      </p:sp>
      <p:sp>
        <p:nvSpPr>
          <p:cNvPr id="3" name="Espace réservé du contenu 2"/>
          <p:cNvSpPr>
            <a:spLocks noGrp="1"/>
          </p:cNvSpPr>
          <p:nvPr>
            <p:ph idx="1"/>
          </p:nvPr>
        </p:nvSpPr>
        <p:spPr/>
        <p:txBody>
          <a:bodyPr/>
          <a:lstStyle/>
          <a:p>
            <a:r>
              <a:rPr lang="fr-FR" sz="2000" b="1" dirty="0">
                <a:latin typeface="Times New Roman" panose="02020603050405020304" pitchFamily="18" charset="0"/>
                <a:cs typeface="Times New Roman" panose="02020603050405020304" pitchFamily="18" charset="0"/>
              </a:rPr>
              <a:t>Tableau 2: </a:t>
            </a:r>
            <a:r>
              <a:rPr lang="fr-FR" sz="2000" dirty="0">
                <a:latin typeface="Times New Roman" panose="02020603050405020304" pitchFamily="18" charset="0"/>
                <a:cs typeface="Times New Roman" panose="02020603050405020304" pitchFamily="18" charset="0"/>
              </a:rPr>
              <a:t>Statistiques descriptives</a:t>
            </a:r>
          </a:p>
          <a:p>
            <a:endParaRPr lang="fr-FR" dirty="0"/>
          </a:p>
          <a:p>
            <a:endParaRPr lang="fr-FR" dirty="0"/>
          </a:p>
          <a:p>
            <a:endParaRPr lang="fr-FR" dirty="0"/>
          </a:p>
        </p:txBody>
      </p:sp>
      <p:graphicFrame>
        <p:nvGraphicFramePr>
          <p:cNvPr id="5" name="Tableau 4"/>
          <p:cNvGraphicFramePr>
            <a:graphicFrameLocks noGrp="1"/>
          </p:cNvGraphicFramePr>
          <p:nvPr>
            <p:extLst>
              <p:ext uri="{D42A27DB-BD31-4B8C-83A1-F6EECF244321}">
                <p14:modId xmlns:p14="http://schemas.microsoft.com/office/powerpoint/2010/main" val="322732833"/>
              </p:ext>
            </p:extLst>
          </p:nvPr>
        </p:nvGraphicFramePr>
        <p:xfrm>
          <a:off x="1981203" y="2328342"/>
          <a:ext cx="7044269" cy="3293524"/>
        </p:xfrm>
        <a:graphic>
          <a:graphicData uri="http://schemas.openxmlformats.org/drawingml/2006/table">
            <a:tbl>
              <a:tblPr firstRow="1" firstCol="1" bandRow="1">
                <a:tableStyleId>{5C22544A-7EE6-4342-B048-85BDC9FD1C3A}</a:tableStyleId>
              </a:tblPr>
              <a:tblGrid>
                <a:gridCol w="3767845">
                  <a:extLst>
                    <a:ext uri="{9D8B030D-6E8A-4147-A177-3AD203B41FA5}">
                      <a16:colId xmlns:a16="http://schemas.microsoft.com/office/drawing/2014/main" val="20000"/>
                    </a:ext>
                  </a:extLst>
                </a:gridCol>
                <a:gridCol w="1625927">
                  <a:extLst>
                    <a:ext uri="{9D8B030D-6E8A-4147-A177-3AD203B41FA5}">
                      <a16:colId xmlns:a16="http://schemas.microsoft.com/office/drawing/2014/main" val="20001"/>
                    </a:ext>
                  </a:extLst>
                </a:gridCol>
                <a:gridCol w="1650497">
                  <a:extLst>
                    <a:ext uri="{9D8B030D-6E8A-4147-A177-3AD203B41FA5}">
                      <a16:colId xmlns:a16="http://schemas.microsoft.com/office/drawing/2014/main" val="20002"/>
                    </a:ext>
                  </a:extLst>
                </a:gridCol>
              </a:tblGrid>
              <a:tr h="253348">
                <a:tc>
                  <a:txBody>
                    <a:bodyPr/>
                    <a:lstStyle/>
                    <a:p>
                      <a:pPr>
                        <a:lnSpc>
                          <a:spcPct val="115000"/>
                        </a:lnSpc>
                        <a:spcAft>
                          <a:spcPts val="0"/>
                        </a:spcAft>
                      </a:pPr>
                      <a:r>
                        <a:rPr lang="fr-FR" sz="1000">
                          <a:effectLst/>
                        </a:rPr>
                        <a:t>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000">
                          <a:effectLst/>
                        </a:rPr>
                        <a:t>Mean</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000">
                          <a:effectLst/>
                        </a:rPr>
                        <a:t>Sd</a:t>
                      </a:r>
                      <a:endParaRPr lang="fr-FR" sz="1100">
                        <a:effectLst/>
                        <a:latin typeface="Calibri"/>
                        <a:ea typeface="Calibri"/>
                        <a:cs typeface="Times New Roman"/>
                      </a:endParaRPr>
                    </a:p>
                  </a:txBody>
                  <a:tcPr marL="68580" marR="68580" marT="0" marB="0"/>
                </a:tc>
                <a:extLst>
                  <a:ext uri="{0D108BD9-81ED-4DB2-BD59-A6C34878D82A}">
                    <a16:rowId xmlns:a16="http://schemas.microsoft.com/office/drawing/2014/main" val="10000"/>
                  </a:ext>
                </a:extLst>
              </a:tr>
              <a:tr h="253348">
                <a:tc>
                  <a:txBody>
                    <a:bodyPr/>
                    <a:lstStyle/>
                    <a:p>
                      <a:pPr>
                        <a:lnSpc>
                          <a:spcPct val="115000"/>
                        </a:lnSpc>
                        <a:spcAft>
                          <a:spcPts val="0"/>
                        </a:spcAft>
                      </a:pPr>
                      <a:r>
                        <a:rPr lang="fr-FR" sz="1000">
                          <a:effectLst/>
                        </a:rPr>
                        <a:t>Durée moyenne du trajet par achat (min)</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000">
                          <a:effectLst/>
                        </a:rPr>
                        <a:t>17</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000">
                          <a:effectLst/>
                        </a:rPr>
                        <a:t>78.5</a:t>
                      </a:r>
                      <a:endParaRPr lang="fr-FR" sz="1100">
                        <a:effectLst/>
                        <a:latin typeface="Calibri"/>
                        <a:ea typeface="Calibri"/>
                        <a:cs typeface="Times New Roman"/>
                      </a:endParaRPr>
                    </a:p>
                  </a:txBody>
                  <a:tcPr marL="68580" marR="68580" marT="0" marB="0"/>
                </a:tc>
                <a:extLst>
                  <a:ext uri="{0D108BD9-81ED-4DB2-BD59-A6C34878D82A}">
                    <a16:rowId xmlns:a16="http://schemas.microsoft.com/office/drawing/2014/main" val="10001"/>
                  </a:ext>
                </a:extLst>
              </a:tr>
              <a:tr h="253348">
                <a:tc>
                  <a:txBody>
                    <a:bodyPr/>
                    <a:lstStyle/>
                    <a:p>
                      <a:pPr>
                        <a:lnSpc>
                          <a:spcPct val="115000"/>
                        </a:lnSpc>
                        <a:spcAft>
                          <a:spcPts val="0"/>
                        </a:spcAft>
                      </a:pPr>
                      <a:r>
                        <a:rPr lang="fr-FR" sz="1000">
                          <a:effectLst/>
                        </a:rPr>
                        <a:t>Distance moyenne parcourue par achat (km)</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000">
                          <a:effectLst/>
                        </a:rPr>
                        <a:t>6</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000">
                          <a:effectLst/>
                        </a:rPr>
                        <a:t> 48.4</a:t>
                      </a:r>
                      <a:endParaRPr lang="fr-FR" sz="1100">
                        <a:effectLst/>
                        <a:latin typeface="Calibri"/>
                        <a:ea typeface="Calibri"/>
                        <a:cs typeface="Times New Roman"/>
                      </a:endParaRPr>
                    </a:p>
                  </a:txBody>
                  <a:tcPr marL="68580" marR="68580" marT="0" marB="0"/>
                </a:tc>
                <a:extLst>
                  <a:ext uri="{0D108BD9-81ED-4DB2-BD59-A6C34878D82A}">
                    <a16:rowId xmlns:a16="http://schemas.microsoft.com/office/drawing/2014/main" val="10002"/>
                  </a:ext>
                </a:extLst>
              </a:tr>
              <a:tr h="253348">
                <a:tc>
                  <a:txBody>
                    <a:bodyPr/>
                    <a:lstStyle/>
                    <a:p>
                      <a:pPr>
                        <a:lnSpc>
                          <a:spcPct val="115000"/>
                        </a:lnSpc>
                        <a:spcAft>
                          <a:spcPts val="0"/>
                        </a:spcAft>
                      </a:pPr>
                      <a:r>
                        <a:rPr lang="fr-FR" sz="1000">
                          <a:effectLst/>
                        </a:rPr>
                        <a:t>Nb. moyen d’achat décrit</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000">
                          <a:effectLst/>
                        </a:rPr>
                        <a:t>5.2</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000">
                          <a:effectLst/>
                        </a:rPr>
                        <a:t>2.9</a:t>
                      </a:r>
                      <a:endParaRPr lang="fr-FR" sz="1100">
                        <a:effectLst/>
                        <a:latin typeface="Calibri"/>
                        <a:ea typeface="Calibri"/>
                        <a:cs typeface="Times New Roman"/>
                      </a:endParaRPr>
                    </a:p>
                  </a:txBody>
                  <a:tcPr marL="68580" marR="68580" marT="0" marB="0"/>
                </a:tc>
                <a:extLst>
                  <a:ext uri="{0D108BD9-81ED-4DB2-BD59-A6C34878D82A}">
                    <a16:rowId xmlns:a16="http://schemas.microsoft.com/office/drawing/2014/main" val="10003"/>
                  </a:ext>
                </a:extLst>
              </a:tr>
              <a:tr h="253348">
                <a:tc>
                  <a:txBody>
                    <a:bodyPr/>
                    <a:lstStyle/>
                    <a:p>
                      <a:pPr>
                        <a:lnSpc>
                          <a:spcPct val="115000"/>
                        </a:lnSpc>
                        <a:spcAft>
                          <a:spcPts val="0"/>
                        </a:spcAft>
                      </a:pPr>
                      <a:r>
                        <a:rPr lang="fr-FR" sz="1000">
                          <a:effectLst/>
                        </a:rPr>
                        <a:t>Nb. moyen déplacement d’achat</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000">
                          <a:effectLst/>
                        </a:rPr>
                        <a:t>  3.90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000">
                          <a:effectLst/>
                        </a:rPr>
                        <a:t>1.61</a:t>
                      </a:r>
                      <a:endParaRPr lang="fr-FR" sz="1100">
                        <a:effectLst/>
                        <a:latin typeface="Calibri"/>
                        <a:ea typeface="Calibri"/>
                        <a:cs typeface="Times New Roman"/>
                      </a:endParaRPr>
                    </a:p>
                  </a:txBody>
                  <a:tcPr marL="68580" marR="68580" marT="0" marB="0"/>
                </a:tc>
                <a:extLst>
                  <a:ext uri="{0D108BD9-81ED-4DB2-BD59-A6C34878D82A}">
                    <a16:rowId xmlns:a16="http://schemas.microsoft.com/office/drawing/2014/main" val="10004"/>
                  </a:ext>
                </a:extLst>
              </a:tr>
              <a:tr h="253348">
                <a:tc>
                  <a:txBody>
                    <a:bodyPr/>
                    <a:lstStyle/>
                    <a:p>
                      <a:pPr>
                        <a:lnSpc>
                          <a:spcPct val="115000"/>
                        </a:lnSpc>
                        <a:spcAft>
                          <a:spcPts val="0"/>
                        </a:spcAft>
                      </a:pPr>
                      <a:r>
                        <a:rPr lang="fr-FR" sz="1000">
                          <a:effectLst/>
                        </a:rPr>
                        <a:t>Nb. moyen d’achat avec livr. à domicile</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000">
                          <a:effectLst/>
                        </a:rPr>
                        <a:t>1.29</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000">
                          <a:effectLst/>
                        </a:rPr>
                        <a:t>1.36</a:t>
                      </a:r>
                      <a:endParaRPr lang="fr-FR" sz="1100">
                        <a:effectLst/>
                        <a:latin typeface="Calibri"/>
                        <a:ea typeface="Calibri"/>
                        <a:cs typeface="Times New Roman"/>
                      </a:endParaRPr>
                    </a:p>
                  </a:txBody>
                  <a:tcPr marL="68580" marR="68580" marT="0" marB="0"/>
                </a:tc>
                <a:extLst>
                  <a:ext uri="{0D108BD9-81ED-4DB2-BD59-A6C34878D82A}">
                    <a16:rowId xmlns:a16="http://schemas.microsoft.com/office/drawing/2014/main" val="10005"/>
                  </a:ext>
                </a:extLst>
              </a:tr>
              <a:tr h="253348">
                <a:tc>
                  <a:txBody>
                    <a:bodyPr/>
                    <a:lstStyle/>
                    <a:p>
                      <a:pPr>
                        <a:lnSpc>
                          <a:spcPct val="115000"/>
                        </a:lnSpc>
                        <a:spcAft>
                          <a:spcPts val="0"/>
                        </a:spcAft>
                      </a:pPr>
                      <a:r>
                        <a:rPr lang="fr-FR" sz="1000">
                          <a:effectLst/>
                        </a:rPr>
                        <a:t>Distance moyenne par mode (km)</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000">
                          <a:effectLst/>
                        </a:rPr>
                        <a:t>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000">
                          <a:effectLst/>
                        </a:rPr>
                        <a:t> </a:t>
                      </a:r>
                      <a:endParaRPr lang="fr-FR" sz="1100">
                        <a:effectLst/>
                        <a:latin typeface="Calibri"/>
                        <a:ea typeface="Calibri"/>
                        <a:cs typeface="Times New Roman"/>
                      </a:endParaRPr>
                    </a:p>
                  </a:txBody>
                  <a:tcPr marL="68580" marR="68580" marT="0" marB="0"/>
                </a:tc>
                <a:extLst>
                  <a:ext uri="{0D108BD9-81ED-4DB2-BD59-A6C34878D82A}">
                    <a16:rowId xmlns:a16="http://schemas.microsoft.com/office/drawing/2014/main" val="10006"/>
                  </a:ext>
                </a:extLst>
              </a:tr>
              <a:tr h="253348">
                <a:tc>
                  <a:txBody>
                    <a:bodyPr/>
                    <a:lstStyle/>
                    <a:p>
                      <a:pPr>
                        <a:lnSpc>
                          <a:spcPct val="115000"/>
                        </a:lnSpc>
                        <a:spcAft>
                          <a:spcPts val="0"/>
                        </a:spcAft>
                      </a:pPr>
                      <a:r>
                        <a:rPr lang="fr-FR" sz="1000">
                          <a:effectLst/>
                        </a:rPr>
                        <a:t>               Voiture</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000">
                          <a:effectLst/>
                        </a:rPr>
                        <a:t>6.15</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000">
                          <a:effectLst/>
                        </a:rPr>
                        <a:t>49</a:t>
                      </a:r>
                      <a:endParaRPr lang="fr-FR" sz="1100">
                        <a:effectLst/>
                        <a:latin typeface="Calibri"/>
                        <a:ea typeface="Calibri"/>
                        <a:cs typeface="Times New Roman"/>
                      </a:endParaRPr>
                    </a:p>
                  </a:txBody>
                  <a:tcPr marL="68580" marR="68580" marT="0" marB="0"/>
                </a:tc>
                <a:extLst>
                  <a:ext uri="{0D108BD9-81ED-4DB2-BD59-A6C34878D82A}">
                    <a16:rowId xmlns:a16="http://schemas.microsoft.com/office/drawing/2014/main" val="10007"/>
                  </a:ext>
                </a:extLst>
              </a:tr>
              <a:tr h="253348">
                <a:tc>
                  <a:txBody>
                    <a:bodyPr/>
                    <a:lstStyle/>
                    <a:p>
                      <a:pPr>
                        <a:lnSpc>
                          <a:spcPct val="115000"/>
                        </a:lnSpc>
                        <a:spcAft>
                          <a:spcPts val="0"/>
                        </a:spcAft>
                      </a:pPr>
                      <a:r>
                        <a:rPr lang="fr-FR" sz="1000">
                          <a:effectLst/>
                        </a:rPr>
                        <a:t>                Taxi</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000">
                          <a:effectLst/>
                        </a:rPr>
                        <a:t>7</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000">
                          <a:effectLst/>
                        </a:rPr>
                        <a:t>34</a:t>
                      </a:r>
                      <a:endParaRPr lang="fr-FR" sz="1100">
                        <a:effectLst/>
                        <a:latin typeface="Calibri"/>
                        <a:ea typeface="Calibri"/>
                        <a:cs typeface="Times New Roman"/>
                      </a:endParaRPr>
                    </a:p>
                  </a:txBody>
                  <a:tcPr marL="68580" marR="68580" marT="0" marB="0"/>
                </a:tc>
                <a:extLst>
                  <a:ext uri="{0D108BD9-81ED-4DB2-BD59-A6C34878D82A}">
                    <a16:rowId xmlns:a16="http://schemas.microsoft.com/office/drawing/2014/main" val="10008"/>
                  </a:ext>
                </a:extLst>
              </a:tr>
              <a:tr h="253348">
                <a:tc>
                  <a:txBody>
                    <a:bodyPr/>
                    <a:lstStyle/>
                    <a:p>
                      <a:pPr>
                        <a:lnSpc>
                          <a:spcPct val="115000"/>
                        </a:lnSpc>
                        <a:spcAft>
                          <a:spcPts val="0"/>
                        </a:spcAft>
                      </a:pPr>
                      <a:r>
                        <a:rPr lang="fr-FR" sz="1000">
                          <a:effectLst/>
                        </a:rPr>
                        <a:t>                Transport collectif</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000">
                          <a:effectLst/>
                        </a:rPr>
                        <a:t>4.4</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000">
                          <a:effectLst/>
                        </a:rPr>
                        <a:t>8.15</a:t>
                      </a:r>
                      <a:endParaRPr lang="fr-FR" sz="1100">
                        <a:effectLst/>
                        <a:latin typeface="Calibri"/>
                        <a:ea typeface="Calibri"/>
                        <a:cs typeface="Times New Roman"/>
                      </a:endParaRPr>
                    </a:p>
                  </a:txBody>
                  <a:tcPr marL="68580" marR="68580" marT="0" marB="0"/>
                </a:tc>
                <a:extLst>
                  <a:ext uri="{0D108BD9-81ED-4DB2-BD59-A6C34878D82A}">
                    <a16:rowId xmlns:a16="http://schemas.microsoft.com/office/drawing/2014/main" val="10009"/>
                  </a:ext>
                </a:extLst>
              </a:tr>
              <a:tr h="253348">
                <a:tc>
                  <a:txBody>
                    <a:bodyPr/>
                    <a:lstStyle/>
                    <a:p>
                      <a:pPr>
                        <a:lnSpc>
                          <a:spcPct val="115000"/>
                        </a:lnSpc>
                        <a:spcAft>
                          <a:spcPts val="0"/>
                        </a:spcAft>
                      </a:pPr>
                      <a:r>
                        <a:rPr lang="fr-FR" sz="1000">
                          <a:effectLst/>
                        </a:rPr>
                        <a:t>                Bicyclette</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000">
                          <a:effectLst/>
                        </a:rPr>
                        <a:t>5.4</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000">
                          <a:effectLst/>
                        </a:rPr>
                        <a:t>10.37</a:t>
                      </a:r>
                      <a:endParaRPr lang="fr-FR" sz="1100">
                        <a:effectLst/>
                        <a:latin typeface="Calibri"/>
                        <a:ea typeface="Calibri"/>
                        <a:cs typeface="Times New Roman"/>
                      </a:endParaRPr>
                    </a:p>
                  </a:txBody>
                  <a:tcPr marL="68580" marR="68580" marT="0" marB="0"/>
                </a:tc>
                <a:extLst>
                  <a:ext uri="{0D108BD9-81ED-4DB2-BD59-A6C34878D82A}">
                    <a16:rowId xmlns:a16="http://schemas.microsoft.com/office/drawing/2014/main" val="10010"/>
                  </a:ext>
                </a:extLst>
              </a:tr>
              <a:tr h="253348">
                <a:tc>
                  <a:txBody>
                    <a:bodyPr/>
                    <a:lstStyle/>
                    <a:p>
                      <a:pPr>
                        <a:lnSpc>
                          <a:spcPct val="115000"/>
                        </a:lnSpc>
                        <a:spcAft>
                          <a:spcPts val="0"/>
                        </a:spcAft>
                      </a:pPr>
                      <a:r>
                        <a:rPr lang="fr-FR" sz="1000">
                          <a:effectLst/>
                        </a:rPr>
                        <a:t>                Deux-roues</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000">
                          <a:effectLst/>
                        </a:rPr>
                        <a:t>17</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000">
                          <a:effectLst/>
                        </a:rPr>
                        <a:t>35.64</a:t>
                      </a:r>
                      <a:endParaRPr lang="fr-FR" sz="1100">
                        <a:effectLst/>
                        <a:latin typeface="Calibri"/>
                        <a:ea typeface="Calibri"/>
                        <a:cs typeface="Times New Roman"/>
                      </a:endParaRPr>
                    </a:p>
                  </a:txBody>
                  <a:tcPr marL="68580" marR="68580" marT="0" marB="0"/>
                </a:tc>
                <a:extLst>
                  <a:ext uri="{0D108BD9-81ED-4DB2-BD59-A6C34878D82A}">
                    <a16:rowId xmlns:a16="http://schemas.microsoft.com/office/drawing/2014/main" val="10011"/>
                  </a:ext>
                </a:extLst>
              </a:tr>
              <a:tr h="253348">
                <a:tc>
                  <a:txBody>
                    <a:bodyPr/>
                    <a:lstStyle/>
                    <a:p>
                      <a:pPr>
                        <a:lnSpc>
                          <a:spcPct val="115000"/>
                        </a:lnSpc>
                        <a:spcAft>
                          <a:spcPts val="0"/>
                        </a:spcAft>
                      </a:pPr>
                      <a:r>
                        <a:rPr lang="fr-FR" sz="1000">
                          <a:effectLst/>
                        </a:rPr>
                        <a:t>                Marche à pieds</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000">
                          <a:effectLst/>
                        </a:rPr>
                        <a:t>3</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000" dirty="0">
                          <a:effectLst/>
                        </a:rPr>
                        <a:t>2.3</a:t>
                      </a:r>
                      <a:endParaRPr lang="fr-FR" sz="1100" dirty="0">
                        <a:effectLst/>
                        <a:latin typeface="Calibri"/>
                        <a:ea typeface="Calibri"/>
                        <a:cs typeface="Times New Roman"/>
                      </a:endParaRPr>
                    </a:p>
                  </a:txBody>
                  <a:tcPr marL="68580" marR="68580" marT="0" marB="0"/>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8068542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4000" dirty="0">
                <a:latin typeface="Times New Roman" panose="02020603050405020304" pitchFamily="18" charset="0"/>
                <a:cs typeface="Times New Roman" panose="02020603050405020304" pitchFamily="18" charset="0"/>
              </a:rPr>
              <a:t>Synthèse des résultats et interprétations</a:t>
            </a:r>
          </a:p>
        </p:txBody>
      </p:sp>
      <p:sp>
        <p:nvSpPr>
          <p:cNvPr id="3" name="Espace réservé du contenu 2"/>
          <p:cNvSpPr>
            <a:spLocks noGrp="1"/>
          </p:cNvSpPr>
          <p:nvPr>
            <p:ph idx="1"/>
          </p:nvPr>
        </p:nvSpPr>
        <p:spPr>
          <a:xfrm>
            <a:off x="821268" y="1825625"/>
            <a:ext cx="10532533" cy="4456642"/>
          </a:xfrm>
        </p:spPr>
        <p:txBody>
          <a:bodyPr/>
          <a:lstStyle/>
          <a:p>
            <a:r>
              <a:rPr lang="fr-FR" sz="1800" b="1" dirty="0">
                <a:latin typeface="Times New Roman" panose="02020603050405020304" pitchFamily="18" charset="0"/>
                <a:cs typeface="Times New Roman" panose="02020603050405020304" pitchFamily="18" charset="0"/>
              </a:rPr>
              <a:t>Tableau 3 </a:t>
            </a:r>
            <a:r>
              <a:rPr lang="fr-FR" sz="1800" dirty="0">
                <a:latin typeface="Times New Roman" panose="02020603050405020304" pitchFamily="18" charset="0"/>
                <a:cs typeface="Times New Roman" panose="02020603050405020304" pitchFamily="18" charset="0"/>
              </a:rPr>
              <a:t>: </a:t>
            </a:r>
            <a:r>
              <a:rPr lang="fr-FR" sz="2000" dirty="0">
                <a:latin typeface="Times New Roman" panose="02020603050405020304" pitchFamily="18" charset="0"/>
                <a:cs typeface="Times New Roman" panose="02020603050405020304" pitchFamily="18" charset="0"/>
              </a:rPr>
              <a:t>Statistiques descriptives en fonction de la zone</a:t>
            </a:r>
          </a:p>
          <a:p>
            <a:endParaRPr lang="fr-FR" dirty="0"/>
          </a:p>
          <a:p>
            <a:endParaRPr lang="fr-FR" dirty="0"/>
          </a:p>
        </p:txBody>
      </p:sp>
      <p:graphicFrame>
        <p:nvGraphicFramePr>
          <p:cNvPr id="6" name="Tableau 5"/>
          <p:cNvGraphicFramePr>
            <a:graphicFrameLocks noGrp="1"/>
          </p:cNvGraphicFramePr>
          <p:nvPr>
            <p:extLst>
              <p:ext uri="{D42A27DB-BD31-4B8C-83A1-F6EECF244321}">
                <p14:modId xmlns:p14="http://schemas.microsoft.com/office/powerpoint/2010/main" val="2400666547"/>
              </p:ext>
            </p:extLst>
          </p:nvPr>
        </p:nvGraphicFramePr>
        <p:xfrm>
          <a:off x="2529629" y="2272927"/>
          <a:ext cx="7190104" cy="3901275"/>
        </p:xfrm>
        <a:graphic>
          <a:graphicData uri="http://schemas.openxmlformats.org/drawingml/2006/table">
            <a:tbl>
              <a:tblPr firstRow="1" firstCol="1" bandRow="1">
                <a:tableStyleId>{5C22544A-7EE6-4342-B048-85BDC9FD1C3A}</a:tableStyleId>
              </a:tblPr>
              <a:tblGrid>
                <a:gridCol w="2733527">
                  <a:extLst>
                    <a:ext uri="{9D8B030D-6E8A-4147-A177-3AD203B41FA5}">
                      <a16:colId xmlns:a16="http://schemas.microsoft.com/office/drawing/2014/main" val="20000"/>
                    </a:ext>
                  </a:extLst>
                </a:gridCol>
                <a:gridCol w="1485775">
                  <a:extLst>
                    <a:ext uri="{9D8B030D-6E8A-4147-A177-3AD203B41FA5}">
                      <a16:colId xmlns:a16="http://schemas.microsoft.com/office/drawing/2014/main" val="20001"/>
                    </a:ext>
                  </a:extLst>
                </a:gridCol>
                <a:gridCol w="1485027">
                  <a:extLst>
                    <a:ext uri="{9D8B030D-6E8A-4147-A177-3AD203B41FA5}">
                      <a16:colId xmlns:a16="http://schemas.microsoft.com/office/drawing/2014/main" val="20002"/>
                    </a:ext>
                  </a:extLst>
                </a:gridCol>
                <a:gridCol w="1485775">
                  <a:extLst>
                    <a:ext uri="{9D8B030D-6E8A-4147-A177-3AD203B41FA5}">
                      <a16:colId xmlns:a16="http://schemas.microsoft.com/office/drawing/2014/main" val="20003"/>
                    </a:ext>
                  </a:extLst>
                </a:gridCol>
              </a:tblGrid>
              <a:tr h="386612">
                <a:tc>
                  <a:txBody>
                    <a:bodyPr/>
                    <a:lstStyle/>
                    <a:p>
                      <a:pPr>
                        <a:lnSpc>
                          <a:spcPct val="115000"/>
                        </a:lnSpc>
                        <a:spcAft>
                          <a:spcPts val="0"/>
                        </a:spcAft>
                      </a:pPr>
                      <a:r>
                        <a:rPr lang="fr-FR" sz="1100" dirty="0">
                          <a:effectLst/>
                        </a:rPr>
                        <a:t> </a:t>
                      </a:r>
                      <a:endParaRPr lang="fr-FR" sz="1100" dirty="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Zone à densité faible</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Zone à densité inter</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Zone à densité forte</a:t>
                      </a:r>
                      <a:endParaRPr lang="fr-FR" sz="1100">
                        <a:effectLst/>
                        <a:latin typeface="Calibri"/>
                        <a:ea typeface="Calibri"/>
                        <a:cs typeface="Times New Roman"/>
                      </a:endParaRPr>
                    </a:p>
                  </a:txBody>
                  <a:tcPr marL="68580" marR="68580" marT="0" marB="0"/>
                </a:tc>
                <a:extLst>
                  <a:ext uri="{0D108BD9-81ED-4DB2-BD59-A6C34878D82A}">
                    <a16:rowId xmlns:a16="http://schemas.microsoft.com/office/drawing/2014/main" val="10000"/>
                  </a:ext>
                </a:extLst>
              </a:tr>
              <a:tr h="187468">
                <a:tc>
                  <a:txBody>
                    <a:bodyPr/>
                    <a:lstStyle/>
                    <a:p>
                      <a:pPr>
                        <a:lnSpc>
                          <a:spcPct val="115000"/>
                        </a:lnSpc>
                        <a:spcAft>
                          <a:spcPts val="0"/>
                        </a:spcAft>
                      </a:pPr>
                      <a:r>
                        <a:rPr lang="fr-FR" sz="1000">
                          <a:effectLst/>
                        </a:rPr>
                        <a:t>Durée moyenne du trajet par achat (min)</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dirty="0">
                          <a:effectLst/>
                        </a:rPr>
                        <a:t>22</a:t>
                      </a:r>
                      <a:endParaRPr lang="fr-FR" sz="1100" dirty="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10,4</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20</a:t>
                      </a:r>
                      <a:endParaRPr lang="fr-FR" sz="1100">
                        <a:effectLst/>
                        <a:latin typeface="Calibri"/>
                        <a:ea typeface="Calibri"/>
                        <a:cs typeface="Times New Roman"/>
                      </a:endParaRPr>
                    </a:p>
                  </a:txBody>
                  <a:tcPr marL="68580" marR="68580" marT="0" marB="0"/>
                </a:tc>
                <a:extLst>
                  <a:ext uri="{0D108BD9-81ED-4DB2-BD59-A6C34878D82A}">
                    <a16:rowId xmlns:a16="http://schemas.microsoft.com/office/drawing/2014/main" val="10001"/>
                  </a:ext>
                </a:extLst>
              </a:tr>
              <a:tr h="187468">
                <a:tc>
                  <a:txBody>
                    <a:bodyPr/>
                    <a:lstStyle/>
                    <a:p>
                      <a:pPr>
                        <a:lnSpc>
                          <a:spcPct val="115000"/>
                        </a:lnSpc>
                        <a:spcAft>
                          <a:spcPts val="0"/>
                        </a:spcAft>
                      </a:pPr>
                      <a:r>
                        <a:rPr lang="fr-FR" sz="1000">
                          <a:effectLst/>
                        </a:rPr>
                        <a:t>Distance moyenne parcourue (km)</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dirty="0">
                          <a:effectLst/>
                        </a:rPr>
                        <a:t>8.25</a:t>
                      </a:r>
                      <a:endParaRPr lang="fr-FR" sz="1100" dirty="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4.25</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4.5</a:t>
                      </a:r>
                      <a:endParaRPr lang="fr-FR" sz="1100">
                        <a:effectLst/>
                        <a:latin typeface="Calibri"/>
                        <a:ea typeface="Calibri"/>
                        <a:cs typeface="Times New Roman"/>
                      </a:endParaRPr>
                    </a:p>
                  </a:txBody>
                  <a:tcPr marL="68580" marR="68580" marT="0" marB="0"/>
                </a:tc>
                <a:extLst>
                  <a:ext uri="{0D108BD9-81ED-4DB2-BD59-A6C34878D82A}">
                    <a16:rowId xmlns:a16="http://schemas.microsoft.com/office/drawing/2014/main" val="10002"/>
                  </a:ext>
                </a:extLst>
              </a:tr>
              <a:tr h="187468">
                <a:tc>
                  <a:txBody>
                    <a:bodyPr/>
                    <a:lstStyle/>
                    <a:p>
                      <a:pPr>
                        <a:lnSpc>
                          <a:spcPct val="115000"/>
                        </a:lnSpc>
                        <a:spcAft>
                          <a:spcPts val="0"/>
                        </a:spcAft>
                      </a:pPr>
                      <a:r>
                        <a:rPr lang="fr-FR" sz="1000">
                          <a:effectLst/>
                        </a:rPr>
                        <a:t>Nb. moyen d’achat décrit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dirty="0">
                          <a:effectLst/>
                        </a:rPr>
                        <a:t>4</a:t>
                      </a:r>
                      <a:endParaRPr lang="fr-FR" sz="1100" dirty="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4</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3.8</a:t>
                      </a:r>
                      <a:endParaRPr lang="fr-FR" sz="1100">
                        <a:effectLst/>
                        <a:latin typeface="Calibri"/>
                        <a:ea typeface="Calibri"/>
                        <a:cs typeface="Times New Roman"/>
                      </a:endParaRPr>
                    </a:p>
                  </a:txBody>
                  <a:tcPr marL="68580" marR="68580" marT="0" marB="0"/>
                </a:tc>
                <a:extLst>
                  <a:ext uri="{0D108BD9-81ED-4DB2-BD59-A6C34878D82A}">
                    <a16:rowId xmlns:a16="http://schemas.microsoft.com/office/drawing/2014/main" val="10003"/>
                  </a:ext>
                </a:extLst>
              </a:tr>
              <a:tr h="187468">
                <a:tc>
                  <a:txBody>
                    <a:bodyPr/>
                    <a:lstStyle/>
                    <a:p>
                      <a:pPr>
                        <a:lnSpc>
                          <a:spcPct val="115000"/>
                        </a:lnSpc>
                        <a:spcAft>
                          <a:spcPts val="0"/>
                        </a:spcAft>
                      </a:pPr>
                      <a:r>
                        <a:rPr lang="fr-FR" sz="1000">
                          <a:effectLst/>
                        </a:rPr>
                        <a:t>Nb. moyen d’achat avec livr. à domicile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dirty="0">
                          <a:effectLst/>
                        </a:rPr>
                        <a:t>1.21</a:t>
                      </a:r>
                      <a:endParaRPr lang="fr-FR" sz="1100" dirty="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1.18</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1.5</a:t>
                      </a:r>
                      <a:endParaRPr lang="fr-FR" sz="1100">
                        <a:effectLst/>
                        <a:latin typeface="Calibri"/>
                        <a:ea typeface="Calibri"/>
                        <a:cs typeface="Times New Roman"/>
                      </a:endParaRPr>
                    </a:p>
                  </a:txBody>
                  <a:tcPr marL="68580" marR="68580" marT="0" marB="0"/>
                </a:tc>
                <a:extLst>
                  <a:ext uri="{0D108BD9-81ED-4DB2-BD59-A6C34878D82A}">
                    <a16:rowId xmlns:a16="http://schemas.microsoft.com/office/drawing/2014/main" val="10004"/>
                  </a:ext>
                </a:extLst>
              </a:tr>
              <a:tr h="187468">
                <a:tc>
                  <a:txBody>
                    <a:bodyPr/>
                    <a:lstStyle/>
                    <a:p>
                      <a:pPr>
                        <a:lnSpc>
                          <a:spcPct val="115000"/>
                        </a:lnSpc>
                        <a:spcAft>
                          <a:spcPts val="0"/>
                        </a:spcAft>
                      </a:pPr>
                      <a:r>
                        <a:rPr lang="fr-FR" sz="1000">
                          <a:effectLst/>
                        </a:rPr>
                        <a:t>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dirty="0">
                          <a:effectLst/>
                        </a:rPr>
                        <a:t> </a:t>
                      </a:r>
                      <a:endParaRPr lang="fr-FR" sz="1100" dirty="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extLst>
                  <a:ext uri="{0D108BD9-81ED-4DB2-BD59-A6C34878D82A}">
                    <a16:rowId xmlns:a16="http://schemas.microsoft.com/office/drawing/2014/main" val="10005"/>
                  </a:ext>
                </a:extLst>
              </a:tr>
              <a:tr h="170414">
                <a:tc>
                  <a:txBody>
                    <a:bodyPr/>
                    <a:lstStyle/>
                    <a:p>
                      <a:pPr>
                        <a:lnSpc>
                          <a:spcPct val="115000"/>
                        </a:lnSpc>
                        <a:spcAft>
                          <a:spcPts val="0"/>
                        </a:spcAft>
                      </a:pPr>
                      <a:r>
                        <a:rPr lang="fr-FR" sz="1000">
                          <a:effectLst/>
                        </a:rPr>
                        <a:t>Part modale des trajets : Voiture</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dirty="0">
                          <a:effectLst/>
                        </a:rPr>
                        <a:t>82%</a:t>
                      </a:r>
                      <a:endParaRPr lang="fr-FR" sz="1100" dirty="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74%</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48.22 %</a:t>
                      </a:r>
                      <a:endParaRPr lang="fr-FR" sz="1100">
                        <a:effectLst/>
                        <a:latin typeface="Calibri"/>
                        <a:ea typeface="Calibri"/>
                        <a:cs typeface="Times New Roman"/>
                      </a:endParaRPr>
                    </a:p>
                  </a:txBody>
                  <a:tcPr marL="68580" marR="68580" marT="0" marB="0"/>
                </a:tc>
                <a:extLst>
                  <a:ext uri="{0D108BD9-81ED-4DB2-BD59-A6C34878D82A}">
                    <a16:rowId xmlns:a16="http://schemas.microsoft.com/office/drawing/2014/main" val="10006"/>
                  </a:ext>
                </a:extLst>
              </a:tr>
              <a:tr h="170414">
                <a:tc>
                  <a:txBody>
                    <a:bodyPr/>
                    <a:lstStyle/>
                    <a:p>
                      <a:pPr>
                        <a:lnSpc>
                          <a:spcPct val="115000"/>
                        </a:lnSpc>
                        <a:spcAft>
                          <a:spcPts val="0"/>
                        </a:spcAft>
                      </a:pPr>
                      <a:r>
                        <a:rPr lang="fr-FR" sz="1000">
                          <a:effectLst/>
                        </a:rPr>
                        <a:t>                Taxi</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dirty="0">
                          <a:effectLst/>
                        </a:rPr>
                        <a:t>8%</a:t>
                      </a:r>
                      <a:endParaRPr lang="fr-FR" sz="1100" dirty="0">
                        <a:effectLst/>
                        <a:latin typeface="Calibri"/>
                        <a:ea typeface="Calibri"/>
                        <a:cs typeface="Times New Roman"/>
                      </a:endParaRPr>
                    </a:p>
                  </a:txBody>
                  <a:tcPr marL="68580" marR="68580" marT="0" marB="0"/>
                </a:tc>
                <a:tc>
                  <a:txBody>
                    <a:bodyPr/>
                    <a:lstStyle/>
                    <a:p>
                      <a:pPr>
                        <a:lnSpc>
                          <a:spcPct val="115000"/>
                        </a:lnSpc>
                        <a:spcAft>
                          <a:spcPts val="0"/>
                        </a:spcAft>
                      </a:pPr>
                      <a:r>
                        <a:rPr lang="fr-FR" sz="1100" dirty="0">
                          <a:effectLst/>
                        </a:rPr>
                        <a:t>5.24 %</a:t>
                      </a:r>
                      <a:endParaRPr lang="fr-FR" sz="1100" dirty="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4.5%</a:t>
                      </a:r>
                      <a:endParaRPr lang="fr-FR" sz="1100">
                        <a:effectLst/>
                        <a:latin typeface="Calibri"/>
                        <a:ea typeface="Calibri"/>
                        <a:cs typeface="Times New Roman"/>
                      </a:endParaRPr>
                    </a:p>
                  </a:txBody>
                  <a:tcPr marL="68580" marR="68580" marT="0" marB="0"/>
                </a:tc>
                <a:extLst>
                  <a:ext uri="{0D108BD9-81ED-4DB2-BD59-A6C34878D82A}">
                    <a16:rowId xmlns:a16="http://schemas.microsoft.com/office/drawing/2014/main" val="10007"/>
                  </a:ext>
                </a:extLst>
              </a:tr>
              <a:tr h="170414">
                <a:tc>
                  <a:txBody>
                    <a:bodyPr/>
                    <a:lstStyle/>
                    <a:p>
                      <a:pPr>
                        <a:lnSpc>
                          <a:spcPct val="115000"/>
                        </a:lnSpc>
                        <a:spcAft>
                          <a:spcPts val="0"/>
                        </a:spcAft>
                      </a:pPr>
                      <a:r>
                        <a:rPr lang="fr-FR" sz="1000">
                          <a:effectLst/>
                        </a:rPr>
                        <a:t>                Transport collectif</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dirty="0">
                          <a:effectLst/>
                        </a:rPr>
                        <a:t>1.5%</a:t>
                      </a:r>
                      <a:endParaRPr lang="fr-FR" sz="1100" dirty="0">
                        <a:effectLst/>
                        <a:latin typeface="Calibri"/>
                        <a:ea typeface="Calibri"/>
                        <a:cs typeface="Times New Roman"/>
                      </a:endParaRPr>
                    </a:p>
                  </a:txBody>
                  <a:tcPr marL="68580" marR="68580" marT="0" marB="0"/>
                </a:tc>
                <a:tc>
                  <a:txBody>
                    <a:bodyPr/>
                    <a:lstStyle/>
                    <a:p>
                      <a:pPr>
                        <a:lnSpc>
                          <a:spcPct val="115000"/>
                        </a:lnSpc>
                        <a:spcAft>
                          <a:spcPts val="0"/>
                        </a:spcAft>
                      </a:pPr>
                      <a:r>
                        <a:rPr lang="fr-FR" sz="1100" dirty="0">
                          <a:effectLst/>
                        </a:rPr>
                        <a:t>3%</a:t>
                      </a:r>
                      <a:endParaRPr lang="fr-FR" sz="1100" dirty="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12%</a:t>
                      </a:r>
                      <a:endParaRPr lang="fr-FR" sz="1100">
                        <a:effectLst/>
                        <a:latin typeface="Calibri"/>
                        <a:ea typeface="Calibri"/>
                        <a:cs typeface="Times New Roman"/>
                      </a:endParaRPr>
                    </a:p>
                  </a:txBody>
                  <a:tcPr marL="68580" marR="68580" marT="0" marB="0"/>
                </a:tc>
                <a:extLst>
                  <a:ext uri="{0D108BD9-81ED-4DB2-BD59-A6C34878D82A}">
                    <a16:rowId xmlns:a16="http://schemas.microsoft.com/office/drawing/2014/main" val="10008"/>
                  </a:ext>
                </a:extLst>
              </a:tr>
              <a:tr h="170414">
                <a:tc>
                  <a:txBody>
                    <a:bodyPr/>
                    <a:lstStyle/>
                    <a:p>
                      <a:pPr>
                        <a:lnSpc>
                          <a:spcPct val="115000"/>
                        </a:lnSpc>
                        <a:spcAft>
                          <a:spcPts val="0"/>
                        </a:spcAft>
                      </a:pPr>
                      <a:r>
                        <a:rPr lang="fr-FR" sz="1000">
                          <a:effectLst/>
                        </a:rPr>
                        <a:t>                Bicyclette</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dirty="0">
                          <a:effectLst/>
                        </a:rPr>
                        <a:t>1.1%</a:t>
                      </a:r>
                      <a:endParaRPr lang="fr-FR" sz="1100" dirty="0">
                        <a:effectLst/>
                        <a:latin typeface="Calibri"/>
                        <a:ea typeface="Calibri"/>
                        <a:cs typeface="Times New Roman"/>
                      </a:endParaRPr>
                    </a:p>
                  </a:txBody>
                  <a:tcPr marL="68580" marR="68580" marT="0" marB="0"/>
                </a:tc>
                <a:tc>
                  <a:txBody>
                    <a:bodyPr/>
                    <a:lstStyle/>
                    <a:p>
                      <a:pPr>
                        <a:lnSpc>
                          <a:spcPct val="115000"/>
                        </a:lnSpc>
                        <a:spcAft>
                          <a:spcPts val="0"/>
                        </a:spcAft>
                      </a:pPr>
                      <a:r>
                        <a:rPr lang="fr-FR" sz="1100" dirty="0">
                          <a:effectLst/>
                        </a:rPr>
                        <a:t>2%</a:t>
                      </a:r>
                      <a:endParaRPr lang="fr-FR" sz="1100" dirty="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3%</a:t>
                      </a:r>
                      <a:endParaRPr lang="fr-FR" sz="1100">
                        <a:effectLst/>
                        <a:latin typeface="Calibri"/>
                        <a:ea typeface="Calibri"/>
                        <a:cs typeface="Times New Roman"/>
                      </a:endParaRPr>
                    </a:p>
                  </a:txBody>
                  <a:tcPr marL="68580" marR="68580" marT="0" marB="0"/>
                </a:tc>
                <a:extLst>
                  <a:ext uri="{0D108BD9-81ED-4DB2-BD59-A6C34878D82A}">
                    <a16:rowId xmlns:a16="http://schemas.microsoft.com/office/drawing/2014/main" val="10009"/>
                  </a:ext>
                </a:extLst>
              </a:tr>
              <a:tr h="170414">
                <a:tc>
                  <a:txBody>
                    <a:bodyPr/>
                    <a:lstStyle/>
                    <a:p>
                      <a:pPr>
                        <a:lnSpc>
                          <a:spcPct val="115000"/>
                        </a:lnSpc>
                        <a:spcAft>
                          <a:spcPts val="0"/>
                        </a:spcAft>
                      </a:pPr>
                      <a:r>
                        <a:rPr lang="fr-FR" sz="1000">
                          <a:effectLst/>
                        </a:rPr>
                        <a:t>               Deux-roues</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&lt;1%</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dirty="0">
                          <a:effectLst/>
                        </a:rPr>
                        <a:t>1%</a:t>
                      </a:r>
                      <a:endParaRPr lang="fr-FR" sz="1100" dirty="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1%</a:t>
                      </a:r>
                      <a:endParaRPr lang="fr-FR" sz="1100">
                        <a:effectLst/>
                        <a:latin typeface="Calibri"/>
                        <a:ea typeface="Calibri"/>
                        <a:cs typeface="Times New Roman"/>
                      </a:endParaRPr>
                    </a:p>
                  </a:txBody>
                  <a:tcPr marL="68580" marR="68580" marT="0" marB="0"/>
                </a:tc>
                <a:extLst>
                  <a:ext uri="{0D108BD9-81ED-4DB2-BD59-A6C34878D82A}">
                    <a16:rowId xmlns:a16="http://schemas.microsoft.com/office/drawing/2014/main" val="10010"/>
                  </a:ext>
                </a:extLst>
              </a:tr>
              <a:tr h="170414">
                <a:tc>
                  <a:txBody>
                    <a:bodyPr/>
                    <a:lstStyle/>
                    <a:p>
                      <a:pPr>
                        <a:lnSpc>
                          <a:spcPct val="115000"/>
                        </a:lnSpc>
                        <a:spcAft>
                          <a:spcPts val="0"/>
                        </a:spcAft>
                      </a:pPr>
                      <a:r>
                        <a:rPr lang="fr-FR" sz="1000">
                          <a:effectLst/>
                        </a:rPr>
                        <a:t>              Marche à pied</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7.5%</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dirty="0">
                          <a:effectLst/>
                        </a:rPr>
                        <a:t>16%</a:t>
                      </a:r>
                      <a:endParaRPr lang="fr-FR" sz="1100" dirty="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32.4</a:t>
                      </a:r>
                      <a:endParaRPr lang="fr-FR" sz="1100">
                        <a:effectLst/>
                        <a:latin typeface="Calibri"/>
                        <a:ea typeface="Calibri"/>
                        <a:cs typeface="Times New Roman"/>
                      </a:endParaRPr>
                    </a:p>
                  </a:txBody>
                  <a:tcPr marL="68580" marR="68580" marT="0" marB="0"/>
                </a:tc>
                <a:extLst>
                  <a:ext uri="{0D108BD9-81ED-4DB2-BD59-A6C34878D82A}">
                    <a16:rowId xmlns:a16="http://schemas.microsoft.com/office/drawing/2014/main" val="10011"/>
                  </a:ext>
                </a:extLst>
              </a:tr>
              <a:tr h="170414">
                <a:tc>
                  <a:txBody>
                    <a:bodyPr/>
                    <a:lstStyle/>
                    <a:p>
                      <a:pPr>
                        <a:lnSpc>
                          <a:spcPct val="115000"/>
                        </a:lnSpc>
                        <a:spcAft>
                          <a:spcPts val="0"/>
                        </a:spcAft>
                      </a:pPr>
                      <a:r>
                        <a:rPr lang="fr-FR" sz="1000">
                          <a:effectLst/>
                        </a:rPr>
                        <a:t>              Autre mode</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0%</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dirty="0">
                          <a:effectLst/>
                        </a:rPr>
                        <a:t>&lt;1%</a:t>
                      </a:r>
                      <a:endParaRPr lang="fr-FR" sz="1100" dirty="0">
                        <a:effectLst/>
                        <a:latin typeface="Calibri"/>
                        <a:ea typeface="Calibri"/>
                        <a:cs typeface="Times New Roman"/>
                      </a:endParaRPr>
                    </a:p>
                  </a:txBody>
                  <a:tcPr marL="68580" marR="68580" marT="0" marB="0"/>
                </a:tc>
                <a:tc>
                  <a:txBody>
                    <a:bodyPr/>
                    <a:lstStyle/>
                    <a:p>
                      <a:pPr>
                        <a:lnSpc>
                          <a:spcPct val="115000"/>
                        </a:lnSpc>
                        <a:spcAft>
                          <a:spcPts val="0"/>
                        </a:spcAft>
                      </a:pPr>
                      <a:r>
                        <a:rPr lang="fr-FR" sz="1100" dirty="0">
                          <a:effectLst/>
                        </a:rPr>
                        <a:t>&lt;1%</a:t>
                      </a:r>
                      <a:endParaRPr lang="fr-FR" sz="1100" dirty="0">
                        <a:effectLst/>
                        <a:latin typeface="Calibri"/>
                        <a:ea typeface="Calibri"/>
                        <a:cs typeface="Times New Roman"/>
                      </a:endParaRPr>
                    </a:p>
                  </a:txBody>
                  <a:tcPr marL="68580" marR="68580" marT="0" marB="0"/>
                </a:tc>
                <a:extLst>
                  <a:ext uri="{0D108BD9-81ED-4DB2-BD59-A6C34878D82A}">
                    <a16:rowId xmlns:a16="http://schemas.microsoft.com/office/drawing/2014/main" val="10012"/>
                  </a:ext>
                </a:extLst>
              </a:tr>
              <a:tr h="187468">
                <a:tc>
                  <a:txBody>
                    <a:bodyPr/>
                    <a:lstStyle/>
                    <a:p>
                      <a:pPr>
                        <a:lnSpc>
                          <a:spcPct val="115000"/>
                        </a:lnSpc>
                        <a:spcAft>
                          <a:spcPts val="0"/>
                        </a:spcAft>
                      </a:pPr>
                      <a:r>
                        <a:rPr lang="fr-FR" sz="1000" dirty="0">
                          <a:effectLst/>
                        </a:rPr>
                        <a:t>Distance moyenne par mode (km) </a:t>
                      </a:r>
                      <a:endParaRPr lang="fr-FR" sz="1100" dirty="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dirty="0">
                          <a:effectLst/>
                        </a:rPr>
                        <a:t> </a:t>
                      </a:r>
                      <a:endParaRPr lang="fr-FR" sz="1100" dirty="0">
                        <a:effectLst/>
                        <a:latin typeface="Calibri"/>
                        <a:ea typeface="Calibri"/>
                        <a:cs typeface="Times New Roman"/>
                      </a:endParaRPr>
                    </a:p>
                  </a:txBody>
                  <a:tcPr marL="68580" marR="68580" marT="0" marB="0"/>
                </a:tc>
                <a:extLst>
                  <a:ext uri="{0D108BD9-81ED-4DB2-BD59-A6C34878D82A}">
                    <a16:rowId xmlns:a16="http://schemas.microsoft.com/office/drawing/2014/main" val="10013"/>
                  </a:ext>
                </a:extLst>
              </a:tr>
              <a:tr h="187468">
                <a:tc>
                  <a:txBody>
                    <a:bodyPr/>
                    <a:lstStyle/>
                    <a:p>
                      <a:pPr>
                        <a:lnSpc>
                          <a:spcPct val="115000"/>
                        </a:lnSpc>
                        <a:spcAft>
                          <a:spcPts val="0"/>
                        </a:spcAft>
                      </a:pPr>
                      <a:r>
                        <a:rPr lang="fr-FR" sz="1000">
                          <a:effectLst/>
                        </a:rPr>
                        <a:t>               Voiture</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8</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4.25</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dirty="0">
                          <a:effectLst/>
                        </a:rPr>
                        <a:t>6</a:t>
                      </a:r>
                      <a:endParaRPr lang="fr-FR" sz="1100" dirty="0">
                        <a:effectLst/>
                        <a:latin typeface="Calibri"/>
                        <a:ea typeface="Calibri"/>
                        <a:cs typeface="Times New Roman"/>
                      </a:endParaRPr>
                    </a:p>
                  </a:txBody>
                  <a:tcPr marL="68580" marR="68580" marT="0" marB="0"/>
                </a:tc>
                <a:extLst>
                  <a:ext uri="{0D108BD9-81ED-4DB2-BD59-A6C34878D82A}">
                    <a16:rowId xmlns:a16="http://schemas.microsoft.com/office/drawing/2014/main" val="10014"/>
                  </a:ext>
                </a:extLst>
              </a:tr>
              <a:tr h="187468">
                <a:tc>
                  <a:txBody>
                    <a:bodyPr/>
                    <a:lstStyle/>
                    <a:p>
                      <a:pPr>
                        <a:lnSpc>
                          <a:spcPct val="115000"/>
                        </a:lnSpc>
                        <a:spcAft>
                          <a:spcPts val="0"/>
                        </a:spcAft>
                      </a:pPr>
                      <a:r>
                        <a:rPr lang="fr-FR" sz="1000">
                          <a:effectLst/>
                        </a:rPr>
                        <a:t>                Taxi</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9.5</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4.15</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dirty="0">
                          <a:effectLst/>
                        </a:rPr>
                        <a:t>5</a:t>
                      </a:r>
                      <a:endParaRPr lang="fr-FR" sz="1100" dirty="0">
                        <a:effectLst/>
                        <a:latin typeface="Calibri"/>
                        <a:ea typeface="Calibri"/>
                        <a:cs typeface="Times New Roman"/>
                      </a:endParaRPr>
                    </a:p>
                  </a:txBody>
                  <a:tcPr marL="68580" marR="68580" marT="0" marB="0"/>
                </a:tc>
                <a:extLst>
                  <a:ext uri="{0D108BD9-81ED-4DB2-BD59-A6C34878D82A}">
                    <a16:rowId xmlns:a16="http://schemas.microsoft.com/office/drawing/2014/main" val="10015"/>
                  </a:ext>
                </a:extLst>
              </a:tr>
              <a:tr h="187468">
                <a:tc>
                  <a:txBody>
                    <a:bodyPr/>
                    <a:lstStyle/>
                    <a:p>
                      <a:pPr>
                        <a:lnSpc>
                          <a:spcPct val="115000"/>
                        </a:lnSpc>
                        <a:spcAft>
                          <a:spcPts val="0"/>
                        </a:spcAft>
                      </a:pPr>
                      <a:r>
                        <a:rPr lang="fr-FR" sz="1000">
                          <a:effectLst/>
                        </a:rPr>
                        <a:t>                Transport collectif</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14</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6.5</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dirty="0">
                          <a:effectLst/>
                        </a:rPr>
                        <a:t>3.4</a:t>
                      </a:r>
                      <a:endParaRPr lang="fr-FR" sz="1100" dirty="0">
                        <a:effectLst/>
                        <a:latin typeface="Calibri"/>
                        <a:ea typeface="Calibri"/>
                        <a:cs typeface="Times New Roman"/>
                      </a:endParaRPr>
                    </a:p>
                  </a:txBody>
                  <a:tcPr marL="68580" marR="68580" marT="0" marB="0"/>
                </a:tc>
                <a:extLst>
                  <a:ext uri="{0D108BD9-81ED-4DB2-BD59-A6C34878D82A}">
                    <a16:rowId xmlns:a16="http://schemas.microsoft.com/office/drawing/2014/main" val="10016"/>
                  </a:ext>
                </a:extLst>
              </a:tr>
              <a:tr h="187468">
                <a:tc>
                  <a:txBody>
                    <a:bodyPr/>
                    <a:lstStyle/>
                    <a:p>
                      <a:pPr>
                        <a:lnSpc>
                          <a:spcPct val="115000"/>
                        </a:lnSpc>
                        <a:spcAft>
                          <a:spcPts val="0"/>
                        </a:spcAft>
                      </a:pPr>
                      <a:r>
                        <a:rPr lang="fr-FR" sz="1000">
                          <a:effectLst/>
                        </a:rPr>
                        <a:t>                Bicyclette</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6.25</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9</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dirty="0">
                          <a:effectLst/>
                        </a:rPr>
                        <a:t>3</a:t>
                      </a:r>
                      <a:endParaRPr lang="fr-FR" sz="1100" dirty="0">
                        <a:effectLst/>
                        <a:latin typeface="Calibri"/>
                        <a:ea typeface="Calibri"/>
                        <a:cs typeface="Times New Roman"/>
                      </a:endParaRPr>
                    </a:p>
                  </a:txBody>
                  <a:tcPr marL="68580" marR="68580" marT="0" marB="0"/>
                </a:tc>
                <a:extLst>
                  <a:ext uri="{0D108BD9-81ED-4DB2-BD59-A6C34878D82A}">
                    <a16:rowId xmlns:a16="http://schemas.microsoft.com/office/drawing/2014/main" val="10017"/>
                  </a:ext>
                </a:extLst>
              </a:tr>
              <a:tr h="187468">
                <a:tc>
                  <a:txBody>
                    <a:bodyPr/>
                    <a:lstStyle/>
                    <a:p>
                      <a:pPr>
                        <a:lnSpc>
                          <a:spcPct val="115000"/>
                        </a:lnSpc>
                        <a:spcAft>
                          <a:spcPts val="0"/>
                        </a:spcAft>
                      </a:pPr>
                      <a:r>
                        <a:rPr lang="fr-FR" sz="1000">
                          <a:effectLst/>
                        </a:rPr>
                        <a:t>                Deux-roues</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4.3</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17.5</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dirty="0">
                          <a:effectLst/>
                        </a:rPr>
                        <a:t>19</a:t>
                      </a:r>
                      <a:endParaRPr lang="fr-FR" sz="1100" dirty="0">
                        <a:effectLst/>
                        <a:latin typeface="Calibri"/>
                        <a:ea typeface="Calibri"/>
                        <a:cs typeface="Times New Roman"/>
                      </a:endParaRPr>
                    </a:p>
                  </a:txBody>
                  <a:tcPr marL="68580" marR="68580" marT="0" marB="0"/>
                </a:tc>
                <a:extLst>
                  <a:ext uri="{0D108BD9-81ED-4DB2-BD59-A6C34878D82A}">
                    <a16:rowId xmlns:a16="http://schemas.microsoft.com/office/drawing/2014/main" val="10018"/>
                  </a:ext>
                </a:extLst>
              </a:tr>
              <a:tr h="187468">
                <a:tc>
                  <a:txBody>
                    <a:bodyPr/>
                    <a:lstStyle/>
                    <a:p>
                      <a:pPr>
                        <a:lnSpc>
                          <a:spcPct val="115000"/>
                        </a:lnSpc>
                        <a:spcAft>
                          <a:spcPts val="0"/>
                        </a:spcAft>
                      </a:pPr>
                      <a:r>
                        <a:rPr lang="fr-FR" sz="1000">
                          <a:effectLst/>
                        </a:rPr>
                        <a:t>                Marche à pieds</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7.5</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3</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dirty="0">
                          <a:effectLst/>
                        </a:rPr>
                        <a:t>2,6</a:t>
                      </a:r>
                      <a:endParaRPr lang="fr-FR" sz="1100" dirty="0">
                        <a:effectLst/>
                        <a:latin typeface="Calibri"/>
                        <a:ea typeface="Calibri"/>
                        <a:cs typeface="Times New Roman"/>
                      </a:endParaRPr>
                    </a:p>
                  </a:txBody>
                  <a:tcPr marL="68580" marR="68580" marT="0" marB="0"/>
                </a:tc>
                <a:extLst>
                  <a:ext uri="{0D108BD9-81ED-4DB2-BD59-A6C34878D82A}">
                    <a16:rowId xmlns:a16="http://schemas.microsoft.com/office/drawing/2014/main" val="10019"/>
                  </a:ext>
                </a:extLst>
              </a:tr>
            </a:tbl>
          </a:graphicData>
        </a:graphic>
      </p:graphicFrame>
    </p:spTree>
    <p:extLst>
      <p:ext uri="{BB962C8B-B14F-4D97-AF65-F5344CB8AC3E}">
        <p14:creationId xmlns:p14="http://schemas.microsoft.com/office/powerpoint/2010/main" val="8983212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4000" dirty="0">
                <a:latin typeface="Times New Roman" panose="02020603050405020304" pitchFamily="18" charset="0"/>
                <a:cs typeface="Times New Roman" panose="02020603050405020304" pitchFamily="18" charset="0"/>
              </a:rPr>
              <a:t>Synthèse des résultats et interprétations</a:t>
            </a:r>
          </a:p>
        </p:txBody>
      </p:sp>
      <p:sp>
        <p:nvSpPr>
          <p:cNvPr id="3" name="Espace réservé du contenu 2"/>
          <p:cNvSpPr>
            <a:spLocks noGrp="1"/>
          </p:cNvSpPr>
          <p:nvPr>
            <p:ph idx="1"/>
          </p:nvPr>
        </p:nvSpPr>
        <p:spPr/>
        <p:txBody>
          <a:bodyPr/>
          <a:lstStyle/>
          <a:p>
            <a:r>
              <a:rPr lang="fr-FR" sz="2000" b="1" dirty="0">
                <a:solidFill>
                  <a:srgbClr val="FF0000"/>
                </a:solidFill>
                <a:latin typeface="Times New Roman" panose="02020603050405020304" pitchFamily="18" charset="0"/>
                <a:cs typeface="Times New Roman" panose="02020603050405020304" pitchFamily="18" charset="0"/>
              </a:rPr>
              <a:t>Dans quelle mesure les contributions aux émissions sont-elles inégales ?</a:t>
            </a:r>
          </a:p>
          <a:p>
            <a:endParaRPr lang="fr-FR" sz="2000" dirty="0">
              <a:solidFill>
                <a:srgbClr val="FF0000"/>
              </a:solidFill>
              <a:latin typeface="Times New Roman" panose="02020603050405020304" pitchFamily="18" charset="0"/>
              <a:cs typeface="Times New Roman" panose="02020603050405020304" pitchFamily="18" charset="0"/>
            </a:endParaRPr>
          </a:p>
          <a:p>
            <a:r>
              <a:rPr lang="fr-FR" sz="2000" dirty="0">
                <a:latin typeface="Times New Roman" panose="02020603050405020304" pitchFamily="18" charset="0"/>
                <a:cs typeface="Times New Roman" panose="02020603050405020304" pitchFamily="18" charset="0"/>
              </a:rPr>
              <a:t>Figure1.Courbe de  Lorenz pour les contributions au niveau individuel.</a:t>
            </a:r>
          </a:p>
          <a:p>
            <a:endParaRPr lang="fr-FR" sz="2000" dirty="0">
              <a:latin typeface="Times New Roman" panose="02020603050405020304" pitchFamily="18" charset="0"/>
              <a:cs typeface="Times New Roman" panose="02020603050405020304" pitchFamily="18" charset="0"/>
            </a:endParaRPr>
          </a:p>
          <a:p>
            <a:pPr marL="0" indent="0">
              <a:buNone/>
            </a:pPr>
            <a:endParaRPr lang="fr-FR" dirty="0"/>
          </a:p>
        </p:txBody>
      </p:sp>
    </p:spTree>
    <p:extLst>
      <p:ext uri="{BB962C8B-B14F-4D97-AF65-F5344CB8AC3E}">
        <p14:creationId xmlns:p14="http://schemas.microsoft.com/office/powerpoint/2010/main" val="36874047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09600" y="704088"/>
            <a:ext cx="10947400" cy="1014645"/>
          </a:xfrm>
        </p:spPr>
        <p:txBody>
          <a:bodyPr>
            <a:normAutofit/>
          </a:bodyPr>
          <a:lstStyle/>
          <a:p>
            <a:pPr algn="just"/>
            <a:r>
              <a:rPr lang="fr-FR" sz="4000" dirty="0">
                <a:latin typeface="Times New Roman" panose="02020603050405020304" pitchFamily="18" charset="0"/>
                <a:cs typeface="Times New Roman" panose="02020603050405020304" pitchFamily="18" charset="0"/>
              </a:rPr>
              <a:t>Synthèse des résultats et interprétations</a:t>
            </a:r>
          </a:p>
        </p:txBody>
      </p:sp>
      <mc:AlternateContent xmlns:mc="http://schemas.openxmlformats.org/markup-compatibility/2006" xmlns:a14="http://schemas.microsoft.com/office/drawing/2010/main">
        <mc:Choice Requires="a14">
          <p:sp>
            <p:nvSpPr>
              <p:cNvPr id="3" name="Espace réservé du contenu 2"/>
              <p:cNvSpPr>
                <a:spLocks noGrp="1"/>
              </p:cNvSpPr>
              <p:nvPr>
                <p:ph idx="1"/>
              </p:nvPr>
            </p:nvSpPr>
            <p:spPr>
              <a:xfrm>
                <a:off x="838200" y="1651004"/>
                <a:ext cx="10515600" cy="4525963"/>
              </a:xfrm>
            </p:spPr>
            <p:txBody>
              <a:bodyPr/>
              <a:lstStyle/>
              <a:p>
                <a:r>
                  <a:rPr lang="fr-FR" sz="1200" dirty="0">
                    <a:latin typeface="Times New Roman" panose="02020603050405020304" pitchFamily="18" charset="0"/>
                    <a:cs typeface="Times New Roman" panose="02020603050405020304" pitchFamily="18" charset="0"/>
                  </a:rPr>
                  <a:t>Remarque : l’axe </a:t>
                </a:r>
                <a14:m>
                  <m:oMath xmlns:m="http://schemas.openxmlformats.org/officeDocument/2006/math">
                    <m:r>
                      <a:rPr lang="fr-FR" sz="1200" i="1">
                        <a:latin typeface="Cambria Math"/>
                      </a:rPr>
                      <m:t>𝑥</m:t>
                    </m:r>
                  </m:oMath>
                </a14:m>
                <a:r>
                  <a:rPr lang="fr-FR" sz="1200" dirty="0">
                    <a:latin typeface="Times New Roman" panose="02020603050405020304" pitchFamily="18" charset="0"/>
                    <a:cs typeface="Times New Roman" panose="02020603050405020304" pitchFamily="18" charset="0"/>
                  </a:rPr>
                  <a:t> indique les percentiles des émissions au niveau individuel et l’axe </a:t>
                </a:r>
                <a14:m>
                  <m:oMath xmlns:m="http://schemas.openxmlformats.org/officeDocument/2006/math">
                    <m:r>
                      <a:rPr lang="fr-FR" sz="1200" i="1">
                        <a:latin typeface="Cambria Math"/>
                      </a:rPr>
                      <m:t>𝑦</m:t>
                    </m:r>
                  </m:oMath>
                </a14:m>
                <a:r>
                  <a:rPr lang="fr-FR" sz="1200" dirty="0">
                    <a:latin typeface="Times New Roman" panose="02020603050405020304" pitchFamily="18" charset="0"/>
                    <a:cs typeface="Times New Roman" panose="02020603050405020304" pitchFamily="18" charset="0"/>
                  </a:rPr>
                  <a:t> indique la part des émissions totale générées par tous les individus en dessous de ce percentile. La courbe rouge montre à quoi ressemblerait la distribution si tous les individus contribuaient de manière égale aux émissions.</a:t>
                </a:r>
              </a:p>
              <a:p>
                <a:endParaRPr lang="fr-FR" dirty="0"/>
              </a:p>
            </p:txBody>
          </p:sp>
        </mc:Choice>
        <mc:Fallback xmlns="">
          <p:sp>
            <p:nvSpPr>
              <p:cNvPr id="3" name="Espace réservé du contenu 2"/>
              <p:cNvSpPr>
                <a:spLocks noGrp="1" noRot="1" noChangeAspect="1" noMove="1" noResize="1" noEditPoints="1" noAdjustHandles="1" noChangeArrowheads="1" noChangeShapeType="1" noTextEdit="1"/>
              </p:cNvSpPr>
              <p:nvPr>
                <p:ph idx="1"/>
              </p:nvPr>
            </p:nvSpPr>
            <p:spPr>
              <a:xfrm>
                <a:off x="838200" y="1651004"/>
                <a:ext cx="10515600" cy="4525963"/>
              </a:xfrm>
              <a:blipFill rotWithShape="1">
                <a:blip r:embed="rId2"/>
                <a:stretch>
                  <a:fillRect/>
                </a:stretch>
              </a:blipFill>
            </p:spPr>
            <p:txBody>
              <a:bodyPr/>
              <a:lstStyle/>
              <a:p>
                <a:r>
                  <a:rPr lang="fr-FR">
                    <a:noFill/>
                  </a:rPr>
                  <a:t> </a:t>
                </a:r>
              </a:p>
            </p:txBody>
          </p:sp>
        </mc:Fallback>
      </mc:AlternateContent>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60224" y="2464333"/>
            <a:ext cx="4389437" cy="352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343569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t>Synthèse des résultats et interprétations</a:t>
            </a:r>
          </a:p>
        </p:txBody>
      </p:sp>
      <p:pic>
        <p:nvPicPr>
          <p:cNvPr id="819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3818781" y="1504747"/>
            <a:ext cx="6187976" cy="46867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832639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t>Synthèse des résultats et interprétations</a:t>
            </a:r>
          </a:p>
        </p:txBody>
      </p:sp>
      <p:sp>
        <p:nvSpPr>
          <p:cNvPr id="3" name="Espace réservé du contenu 2"/>
          <p:cNvSpPr>
            <a:spLocks noGrp="1"/>
          </p:cNvSpPr>
          <p:nvPr>
            <p:ph idx="1"/>
          </p:nvPr>
        </p:nvSpPr>
        <p:spPr/>
        <p:txBody>
          <a:bodyPr>
            <a:normAutofit/>
          </a:bodyPr>
          <a:lstStyle/>
          <a:p>
            <a:r>
              <a:rPr lang="fr-FR" sz="1800" b="1" dirty="0">
                <a:latin typeface="Times New Roman" panose="02020603050405020304" pitchFamily="18" charset="0"/>
                <a:cs typeface="Times New Roman" panose="02020603050405020304" pitchFamily="18" charset="0"/>
              </a:rPr>
              <a:t>La figure 1 </a:t>
            </a:r>
            <a:r>
              <a:rPr lang="fr-FR" sz="1800" dirty="0">
                <a:latin typeface="Times New Roman" panose="02020603050405020304" pitchFamily="18" charset="0"/>
                <a:cs typeface="Times New Roman" panose="02020603050405020304" pitchFamily="18" charset="0"/>
              </a:rPr>
              <a:t>illustre les grandes inégalités dans les émissions au niveau individuel à l’aide de la courbe de Lorenz : pour les déplacements effectués, les 20% d’émetteurs de </a:t>
            </a:r>
            <a:r>
              <a:rPr lang="fr-FR" sz="1800" dirty="0" err="1">
                <a:latin typeface="Times New Roman" panose="02020603050405020304" pitchFamily="18" charset="0"/>
                <a:cs typeface="Times New Roman" panose="02020603050405020304" pitchFamily="18" charset="0"/>
              </a:rPr>
              <a:t>NOx</a:t>
            </a:r>
            <a:r>
              <a:rPr lang="fr-FR" sz="1800" dirty="0">
                <a:latin typeface="Times New Roman" panose="02020603050405020304" pitchFamily="18" charset="0"/>
                <a:cs typeface="Times New Roman" panose="02020603050405020304" pitchFamily="18" charset="0"/>
              </a:rPr>
              <a:t> les plus importants contribuent à 69% des émissions de </a:t>
            </a:r>
            <a:r>
              <a:rPr lang="fr-FR" sz="1800" dirty="0" err="1">
                <a:latin typeface="Times New Roman" panose="02020603050405020304" pitchFamily="18" charset="0"/>
                <a:cs typeface="Times New Roman" panose="02020603050405020304" pitchFamily="18" charset="0"/>
              </a:rPr>
              <a:t>NOx</a:t>
            </a:r>
            <a:r>
              <a:rPr lang="fr-FR" sz="1800" dirty="0">
                <a:latin typeface="Times New Roman" panose="02020603050405020304" pitchFamily="18" charset="0"/>
                <a:cs typeface="Times New Roman" panose="02020603050405020304" pitchFamily="18" charset="0"/>
              </a:rPr>
              <a:t>, les 48% intermédiaire contribuent à 31% et les 32%  d’émetteurs les plus faibles ont une contribution nulle (figure1)</a:t>
            </a:r>
          </a:p>
          <a:p>
            <a:r>
              <a:rPr lang="fr-FR" sz="2000" b="1" dirty="0">
                <a:latin typeface="Times New Roman" panose="02020603050405020304" pitchFamily="18" charset="0"/>
                <a:cs typeface="Times New Roman" panose="02020603050405020304" pitchFamily="18" charset="0"/>
              </a:rPr>
              <a:t>Tableau 4</a:t>
            </a:r>
            <a:endParaRPr lang="fr-FR" sz="2000" dirty="0">
              <a:latin typeface="Times New Roman" panose="02020603050405020304" pitchFamily="18" charset="0"/>
              <a:cs typeface="Times New Roman" panose="02020603050405020304" pitchFamily="18" charset="0"/>
            </a:endParaRPr>
          </a:p>
        </p:txBody>
      </p:sp>
      <p:graphicFrame>
        <p:nvGraphicFramePr>
          <p:cNvPr id="4" name="Tableau 3"/>
          <p:cNvGraphicFramePr>
            <a:graphicFrameLocks noGrp="1"/>
          </p:cNvGraphicFramePr>
          <p:nvPr>
            <p:extLst>
              <p:ext uri="{D42A27DB-BD31-4B8C-83A1-F6EECF244321}">
                <p14:modId xmlns:p14="http://schemas.microsoft.com/office/powerpoint/2010/main" val="2175969875"/>
              </p:ext>
            </p:extLst>
          </p:nvPr>
        </p:nvGraphicFramePr>
        <p:xfrm>
          <a:off x="3171191" y="3344338"/>
          <a:ext cx="5896612" cy="1938867"/>
        </p:xfrm>
        <a:graphic>
          <a:graphicData uri="http://schemas.openxmlformats.org/drawingml/2006/table">
            <a:tbl>
              <a:tblPr firstRow="1" firstCol="1" bandRow="1">
                <a:tableStyleId>{5C22544A-7EE6-4342-B048-85BDC9FD1C3A}</a:tableStyleId>
              </a:tblPr>
              <a:tblGrid>
                <a:gridCol w="1474153">
                  <a:extLst>
                    <a:ext uri="{9D8B030D-6E8A-4147-A177-3AD203B41FA5}">
                      <a16:colId xmlns:a16="http://schemas.microsoft.com/office/drawing/2014/main" val="20000"/>
                    </a:ext>
                  </a:extLst>
                </a:gridCol>
                <a:gridCol w="1474153">
                  <a:extLst>
                    <a:ext uri="{9D8B030D-6E8A-4147-A177-3AD203B41FA5}">
                      <a16:colId xmlns:a16="http://schemas.microsoft.com/office/drawing/2014/main" val="20001"/>
                    </a:ext>
                  </a:extLst>
                </a:gridCol>
                <a:gridCol w="1474153">
                  <a:extLst>
                    <a:ext uri="{9D8B030D-6E8A-4147-A177-3AD203B41FA5}">
                      <a16:colId xmlns:a16="http://schemas.microsoft.com/office/drawing/2014/main" val="20002"/>
                    </a:ext>
                  </a:extLst>
                </a:gridCol>
                <a:gridCol w="1474153">
                  <a:extLst>
                    <a:ext uri="{9D8B030D-6E8A-4147-A177-3AD203B41FA5}">
                      <a16:colId xmlns:a16="http://schemas.microsoft.com/office/drawing/2014/main" val="20003"/>
                    </a:ext>
                  </a:extLst>
                </a:gridCol>
              </a:tblGrid>
              <a:tr h="269787">
                <a:tc>
                  <a:txBody>
                    <a:bodyPr/>
                    <a:lstStyle/>
                    <a:p>
                      <a:pPr>
                        <a:lnSpc>
                          <a:spcPct val="115000"/>
                        </a:lnSpc>
                        <a:spcAft>
                          <a:spcPts val="0"/>
                        </a:spcAft>
                      </a:pPr>
                      <a:r>
                        <a:rPr lang="fr-FR" sz="1200" dirty="0">
                          <a:effectLst/>
                        </a:rPr>
                        <a:t> </a:t>
                      </a:r>
                      <a:endParaRPr lang="fr-FR" sz="1100" dirty="0">
                        <a:effectLst/>
                        <a:latin typeface="Calibri"/>
                        <a:ea typeface="Calibri"/>
                        <a:cs typeface="Times New Roman"/>
                      </a:endParaRPr>
                    </a:p>
                  </a:txBody>
                  <a:tcPr marL="68580" marR="68580" marT="0" marB="0"/>
                </a:tc>
                <a:tc>
                  <a:txBody>
                    <a:bodyPr/>
                    <a:lstStyle/>
                    <a:p>
                      <a:pPr>
                        <a:lnSpc>
                          <a:spcPct val="115000"/>
                        </a:lnSpc>
                        <a:spcAft>
                          <a:spcPts val="0"/>
                        </a:spcAft>
                      </a:pPr>
                      <a:r>
                        <a:rPr lang="fr-FR" sz="1200" dirty="0" err="1">
                          <a:effectLst/>
                          <a:latin typeface="Times New Roman" panose="02020603050405020304" pitchFamily="18" charset="0"/>
                          <a:cs typeface="Times New Roman" panose="02020603050405020304" pitchFamily="18" charset="0"/>
                        </a:rPr>
                        <a:t>NOx</a:t>
                      </a:r>
                      <a:endParaRPr lang="fr-FR" sz="1100" dirty="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nSpc>
                          <a:spcPct val="115000"/>
                        </a:lnSpc>
                        <a:spcAft>
                          <a:spcPts val="0"/>
                        </a:spcAft>
                      </a:pPr>
                      <a:r>
                        <a:rPr lang="fr-FR" sz="1200" dirty="0">
                          <a:effectLst/>
                        </a:rPr>
                        <a:t>PM</a:t>
                      </a:r>
                      <a:r>
                        <a:rPr lang="fr-FR" sz="1200" baseline="-25000" dirty="0">
                          <a:effectLst/>
                        </a:rPr>
                        <a:t>2.5 </a:t>
                      </a:r>
                      <a:endParaRPr lang="fr-FR" sz="1100" dirty="0">
                        <a:effectLst/>
                        <a:latin typeface="Calibri"/>
                        <a:ea typeface="Calibri"/>
                        <a:cs typeface="Times New Roman"/>
                      </a:endParaRPr>
                    </a:p>
                  </a:txBody>
                  <a:tcPr marL="68580" marR="68580" marT="0" marB="0"/>
                </a:tc>
                <a:tc>
                  <a:txBody>
                    <a:bodyPr/>
                    <a:lstStyle/>
                    <a:p>
                      <a:pPr>
                        <a:lnSpc>
                          <a:spcPct val="115000"/>
                        </a:lnSpc>
                        <a:spcAft>
                          <a:spcPts val="0"/>
                        </a:spcAft>
                      </a:pPr>
                      <a:r>
                        <a:rPr lang="fr-FR" sz="1200" dirty="0">
                          <a:effectLst/>
                        </a:rPr>
                        <a:t>CO</a:t>
                      </a:r>
                      <a:r>
                        <a:rPr lang="fr-FR" sz="1200" baseline="-25000" dirty="0">
                          <a:effectLst/>
                        </a:rPr>
                        <a:t>2</a:t>
                      </a:r>
                      <a:endParaRPr lang="fr-FR" sz="1100" dirty="0">
                        <a:effectLst/>
                        <a:latin typeface="Calibri"/>
                        <a:ea typeface="Calibri"/>
                        <a:cs typeface="Times New Roman"/>
                      </a:endParaRPr>
                    </a:p>
                  </a:txBody>
                  <a:tcPr marL="68580" marR="68580" marT="0" marB="0"/>
                </a:tc>
                <a:extLst>
                  <a:ext uri="{0D108BD9-81ED-4DB2-BD59-A6C34878D82A}">
                    <a16:rowId xmlns:a16="http://schemas.microsoft.com/office/drawing/2014/main" val="10000"/>
                  </a:ext>
                </a:extLst>
              </a:tr>
              <a:tr h="556360">
                <a:tc>
                  <a:txBody>
                    <a:bodyPr/>
                    <a:lstStyle/>
                    <a:p>
                      <a:pPr>
                        <a:lnSpc>
                          <a:spcPct val="115000"/>
                        </a:lnSpc>
                        <a:spcAft>
                          <a:spcPts val="0"/>
                        </a:spcAft>
                      </a:pPr>
                      <a:r>
                        <a:rPr lang="fr-FR" sz="1200" dirty="0">
                          <a:effectLst/>
                          <a:latin typeface="Times New Roman" panose="02020603050405020304" pitchFamily="18" charset="0"/>
                          <a:cs typeface="Times New Roman" panose="02020603050405020304" pitchFamily="18" charset="0"/>
                        </a:rPr>
                        <a:t>Les plus grands émetteurs </a:t>
                      </a:r>
                      <a:endParaRPr lang="fr-FR" sz="1100" dirty="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nSpc>
                          <a:spcPct val="115000"/>
                        </a:lnSpc>
                        <a:spcAft>
                          <a:spcPts val="0"/>
                        </a:spcAft>
                      </a:pPr>
                      <a:r>
                        <a:rPr lang="fr-FR" sz="1200" dirty="0">
                          <a:effectLst/>
                          <a:latin typeface="Times New Roman" panose="02020603050405020304" pitchFamily="18" charset="0"/>
                          <a:cs typeface="Times New Roman" panose="02020603050405020304" pitchFamily="18" charset="0"/>
                        </a:rPr>
                        <a:t>69%</a:t>
                      </a:r>
                      <a:endParaRPr lang="fr-FR" sz="1100" dirty="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nSpc>
                          <a:spcPct val="115000"/>
                        </a:lnSpc>
                        <a:spcAft>
                          <a:spcPts val="0"/>
                        </a:spcAft>
                      </a:pPr>
                      <a:r>
                        <a:rPr lang="fr-FR" sz="1200" dirty="0">
                          <a:effectLst/>
                          <a:latin typeface="Times New Roman" panose="02020603050405020304" pitchFamily="18" charset="0"/>
                          <a:cs typeface="Times New Roman" panose="02020603050405020304" pitchFamily="18" charset="0"/>
                        </a:rPr>
                        <a:t>62%</a:t>
                      </a:r>
                      <a:endParaRPr lang="fr-FR" sz="1100" dirty="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nSpc>
                          <a:spcPct val="115000"/>
                        </a:lnSpc>
                        <a:spcAft>
                          <a:spcPts val="0"/>
                        </a:spcAft>
                      </a:pPr>
                      <a:r>
                        <a:rPr lang="fr-FR" sz="1200">
                          <a:effectLst/>
                          <a:latin typeface="Times New Roman" panose="02020603050405020304" pitchFamily="18" charset="0"/>
                          <a:cs typeface="Times New Roman" panose="02020603050405020304" pitchFamily="18" charset="0"/>
                        </a:rPr>
                        <a:t>64%</a:t>
                      </a:r>
                      <a:endParaRPr lang="fr-FR" sz="1100">
                        <a:effectLst/>
                        <a:latin typeface="Times New Roman" panose="02020603050405020304" pitchFamily="18" charset="0"/>
                        <a:ea typeface="Calibri"/>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556360">
                <a:tc>
                  <a:txBody>
                    <a:bodyPr/>
                    <a:lstStyle/>
                    <a:p>
                      <a:pPr>
                        <a:lnSpc>
                          <a:spcPct val="115000"/>
                        </a:lnSpc>
                        <a:spcAft>
                          <a:spcPts val="0"/>
                        </a:spcAft>
                      </a:pPr>
                      <a:r>
                        <a:rPr lang="fr-FR" sz="1200" dirty="0">
                          <a:effectLst/>
                          <a:latin typeface="Times New Roman" panose="02020603050405020304" pitchFamily="18" charset="0"/>
                          <a:cs typeface="Times New Roman" panose="02020603050405020304" pitchFamily="18" charset="0"/>
                        </a:rPr>
                        <a:t>Emetteurs Intermédiaire </a:t>
                      </a:r>
                      <a:endParaRPr lang="fr-FR" sz="1100" dirty="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nSpc>
                          <a:spcPct val="115000"/>
                        </a:lnSpc>
                        <a:spcAft>
                          <a:spcPts val="0"/>
                        </a:spcAft>
                      </a:pPr>
                      <a:r>
                        <a:rPr lang="fr-FR" sz="1200" dirty="0">
                          <a:effectLst/>
                          <a:latin typeface="Times New Roman" panose="02020603050405020304" pitchFamily="18" charset="0"/>
                          <a:cs typeface="Times New Roman" panose="02020603050405020304" pitchFamily="18" charset="0"/>
                        </a:rPr>
                        <a:t>31%</a:t>
                      </a:r>
                      <a:endParaRPr lang="fr-FR" sz="1100" dirty="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nSpc>
                          <a:spcPct val="115000"/>
                        </a:lnSpc>
                        <a:spcAft>
                          <a:spcPts val="0"/>
                        </a:spcAft>
                      </a:pPr>
                      <a:r>
                        <a:rPr lang="fr-FR" sz="1200" dirty="0">
                          <a:effectLst/>
                          <a:latin typeface="Times New Roman" panose="02020603050405020304" pitchFamily="18" charset="0"/>
                          <a:cs typeface="Times New Roman" panose="02020603050405020304" pitchFamily="18" charset="0"/>
                        </a:rPr>
                        <a:t>38%</a:t>
                      </a:r>
                      <a:endParaRPr lang="fr-FR" sz="1100" dirty="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nSpc>
                          <a:spcPct val="115000"/>
                        </a:lnSpc>
                        <a:spcAft>
                          <a:spcPts val="0"/>
                        </a:spcAft>
                      </a:pPr>
                      <a:r>
                        <a:rPr lang="fr-FR" sz="1200" dirty="0">
                          <a:effectLst/>
                          <a:latin typeface="Times New Roman" panose="02020603050405020304" pitchFamily="18" charset="0"/>
                          <a:cs typeface="Times New Roman" panose="02020603050405020304" pitchFamily="18" charset="0"/>
                        </a:rPr>
                        <a:t>36%</a:t>
                      </a:r>
                      <a:endParaRPr lang="fr-FR" sz="1100" dirty="0">
                        <a:effectLst/>
                        <a:latin typeface="Times New Roman" panose="02020603050405020304" pitchFamily="18" charset="0"/>
                        <a:ea typeface="Calibri"/>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556360">
                <a:tc>
                  <a:txBody>
                    <a:bodyPr/>
                    <a:lstStyle/>
                    <a:p>
                      <a:pPr>
                        <a:lnSpc>
                          <a:spcPct val="115000"/>
                        </a:lnSpc>
                        <a:spcAft>
                          <a:spcPts val="0"/>
                        </a:spcAft>
                      </a:pPr>
                      <a:r>
                        <a:rPr lang="fr-FR" sz="1200">
                          <a:effectLst/>
                          <a:latin typeface="Times New Roman" panose="02020603050405020304" pitchFamily="18" charset="0"/>
                          <a:cs typeface="Times New Roman" panose="02020603050405020304" pitchFamily="18" charset="0"/>
                        </a:rPr>
                        <a:t>Les plus faibles émetteurs</a:t>
                      </a:r>
                      <a:endParaRPr lang="fr-FR" sz="110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nSpc>
                          <a:spcPct val="115000"/>
                        </a:lnSpc>
                        <a:spcAft>
                          <a:spcPts val="0"/>
                        </a:spcAft>
                      </a:pPr>
                      <a:r>
                        <a:rPr lang="fr-FR" sz="1200" dirty="0">
                          <a:effectLst/>
                          <a:latin typeface="Times New Roman" panose="02020603050405020304" pitchFamily="18" charset="0"/>
                          <a:cs typeface="Times New Roman" panose="02020603050405020304" pitchFamily="18" charset="0"/>
                        </a:rPr>
                        <a:t>0%</a:t>
                      </a:r>
                      <a:endParaRPr lang="fr-FR" sz="1100" dirty="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nSpc>
                          <a:spcPct val="115000"/>
                        </a:lnSpc>
                        <a:spcAft>
                          <a:spcPts val="0"/>
                        </a:spcAft>
                      </a:pPr>
                      <a:r>
                        <a:rPr lang="fr-FR" sz="1200" dirty="0">
                          <a:effectLst/>
                          <a:latin typeface="Times New Roman" panose="02020603050405020304" pitchFamily="18" charset="0"/>
                          <a:cs typeface="Times New Roman" panose="02020603050405020304" pitchFamily="18" charset="0"/>
                        </a:rPr>
                        <a:t>0%</a:t>
                      </a:r>
                      <a:endParaRPr lang="fr-FR" sz="1100" dirty="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nSpc>
                          <a:spcPct val="115000"/>
                        </a:lnSpc>
                        <a:spcAft>
                          <a:spcPts val="0"/>
                        </a:spcAft>
                      </a:pPr>
                      <a:r>
                        <a:rPr lang="fr-FR" sz="1200" dirty="0">
                          <a:effectLst/>
                          <a:latin typeface="Times New Roman" panose="02020603050405020304" pitchFamily="18" charset="0"/>
                          <a:cs typeface="Times New Roman" panose="02020603050405020304" pitchFamily="18" charset="0"/>
                        </a:rPr>
                        <a:t>0%</a:t>
                      </a:r>
                      <a:endParaRPr lang="fr-FR" sz="1100" dirty="0">
                        <a:effectLst/>
                        <a:latin typeface="Times New Roman" panose="02020603050405020304" pitchFamily="18" charset="0"/>
                        <a:ea typeface="Calibri"/>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144455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4000" dirty="0">
                <a:latin typeface="Times New Roman" panose="02020603050405020304" pitchFamily="18" charset="0"/>
                <a:cs typeface="Times New Roman" panose="02020603050405020304" pitchFamily="18" charset="0"/>
              </a:rPr>
              <a:t>Synthèse des résultats et interprétations</a:t>
            </a:r>
          </a:p>
        </p:txBody>
      </p:sp>
      <mc:AlternateContent xmlns:mc="http://schemas.openxmlformats.org/markup-compatibility/2006" xmlns:a14="http://schemas.microsoft.com/office/drawing/2010/main">
        <mc:Choice Requires="a14">
          <p:sp>
            <p:nvSpPr>
              <p:cNvPr id="3" name="Espace réservé du contenu 2"/>
              <p:cNvSpPr>
                <a:spLocks noGrp="1"/>
              </p:cNvSpPr>
              <p:nvPr>
                <p:ph idx="1"/>
              </p:nvPr>
            </p:nvSpPr>
            <p:spPr/>
            <p:txBody>
              <a:bodyPr/>
              <a:lstStyle/>
              <a:p>
                <a:r>
                  <a:rPr lang="fr-FR" sz="2000" b="1" dirty="0">
                    <a:solidFill>
                      <a:srgbClr val="FF0000"/>
                    </a:solidFill>
                    <a:latin typeface="Times New Roman" panose="02020603050405020304" pitchFamily="18" charset="0"/>
                    <a:cs typeface="Times New Roman" panose="02020603050405020304" pitchFamily="18" charset="0"/>
                  </a:rPr>
                  <a:t>Qu’est ce qui explique les émissions élevées ?</a:t>
                </a:r>
                <a:endParaRPr lang="fr-FR" sz="2000" dirty="0">
                  <a:latin typeface="Times New Roman" panose="02020603050405020304" pitchFamily="18" charset="0"/>
                  <a:cs typeface="Times New Roman" panose="02020603050405020304" pitchFamily="18" charset="0"/>
                </a:endParaRPr>
              </a:p>
              <a:p>
                <a:r>
                  <a:rPr lang="fr-FR" sz="2000" b="1" dirty="0">
                    <a:latin typeface="Times New Roman" panose="02020603050405020304" pitchFamily="18" charset="0"/>
                    <a:cs typeface="Times New Roman" panose="02020603050405020304" pitchFamily="18" charset="0"/>
                  </a:rPr>
                  <a:t>Figure 2.</a:t>
                </a:r>
                <a:r>
                  <a:rPr lang="fr-FR" sz="2000" dirty="0">
                    <a:latin typeface="Times New Roman" panose="02020603050405020304" pitchFamily="18" charset="0"/>
                    <a:cs typeface="Times New Roman" panose="02020603050405020304" pitchFamily="18" charset="0"/>
                  </a:rPr>
                  <a:t> Contribution de la distance, du choix modal et de l’intensité des émissions aux différences d’émissions, par polluant.</a:t>
                </a:r>
              </a:p>
              <a:p>
                <a:endParaRPr lang="fr-FR" sz="2000" dirty="0">
                  <a:latin typeface="Times New Roman" panose="02020603050405020304" pitchFamily="18" charset="0"/>
                  <a:cs typeface="Times New Roman" panose="02020603050405020304" pitchFamily="18" charset="0"/>
                </a:endParaRPr>
              </a:p>
              <a:p>
                <a:r>
                  <a:rPr lang="fr-FR" sz="2000" b="1" dirty="0">
                    <a:latin typeface="Times New Roman" panose="02020603050405020304" pitchFamily="18" charset="0"/>
                    <a:cs typeface="Times New Roman" panose="02020603050405020304" pitchFamily="18" charset="0"/>
                  </a:rPr>
                  <a:t>La figure 2</a:t>
                </a:r>
                <a:r>
                  <a:rPr lang="fr-FR" sz="2000" dirty="0">
                    <a:latin typeface="Times New Roman" panose="02020603050405020304" pitchFamily="18" charset="0"/>
                    <a:cs typeface="Times New Roman" panose="02020603050405020304" pitchFamily="18" charset="0"/>
                  </a:rPr>
                  <a:t> montre les résultats de la décomposition de LMDI pour les pollutions NOX et PM2.5 et les émissions CO2 (voir tableau 4, 5 ,6,7,8 et 9 pour  les valeurs des composantes pour chaque quintile et les deltas de LMDI,</a:t>
                </a:r>
                <a14:m>
                  <m:oMath xmlns:m="http://schemas.openxmlformats.org/officeDocument/2006/math">
                    <m:r>
                      <a:rPr lang="fr-FR" sz="2000" i="1">
                        <a:latin typeface="Cambria Math"/>
                      </a:rPr>
                      <m:t> ∆</m:t>
                    </m:r>
                    <m:sSub>
                      <m:sSubPr>
                        <m:ctrlPr>
                          <a:rPr lang="fr-FR" sz="2000" i="1">
                            <a:latin typeface="Cambria Math" panose="02040503050406030204" pitchFamily="18" charset="0"/>
                          </a:rPr>
                        </m:ctrlPr>
                      </m:sSubPr>
                      <m:e>
                        <m:r>
                          <a:rPr lang="fr-FR" sz="2000" i="1">
                            <a:latin typeface="Cambria Math"/>
                          </a:rPr>
                          <m:t>𝐸</m:t>
                        </m:r>
                      </m:e>
                      <m:sub>
                        <m:r>
                          <a:rPr lang="fr-FR" sz="2000" i="1">
                            <a:latin typeface="Cambria Math"/>
                          </a:rPr>
                          <m:t>𝑃</m:t>
                        </m:r>
                        <m:r>
                          <a:rPr lang="fr-FR" sz="2000" i="1">
                            <a:latin typeface="Cambria Math"/>
                          </a:rPr>
                          <m:t>,</m:t>
                        </m:r>
                        <m:r>
                          <a:rPr lang="fr-FR" sz="2000" i="1">
                            <a:latin typeface="Cambria Math"/>
                          </a:rPr>
                          <m:t>𝑄𝑘</m:t>
                        </m:r>
                        <m:r>
                          <a:rPr lang="fr-FR" sz="2000" i="1">
                            <a:latin typeface="Cambria Math"/>
                          </a:rPr>
                          <m:t>−</m:t>
                        </m:r>
                        <m:r>
                          <a:rPr lang="fr-FR" sz="2000" i="1">
                            <a:latin typeface="Cambria Math"/>
                          </a:rPr>
                          <m:t>𝑄</m:t>
                        </m:r>
                        <m:r>
                          <a:rPr lang="fr-FR" sz="2000" i="1">
                            <a:latin typeface="Cambria Math"/>
                          </a:rPr>
                          <m:t>3,</m:t>
                        </m:r>
                        <m:r>
                          <a:rPr lang="fr-FR" sz="2000" i="1">
                            <a:latin typeface="Cambria Math"/>
                          </a:rPr>
                          <m:t>𝐷</m:t>
                        </m:r>
                      </m:sub>
                    </m:sSub>
                  </m:oMath>
                </a14:m>
                <a:r>
                  <a:rPr lang="fr-FR" sz="2000" dirty="0">
                    <a:latin typeface="Times New Roman" panose="02020603050405020304" pitchFamily="18" charset="0"/>
                    <a:cs typeface="Times New Roman" panose="02020603050405020304" pitchFamily="18" charset="0"/>
                  </a:rPr>
                  <a:t> ,</a:t>
                </a:r>
                <a14:m>
                  <m:oMath xmlns:m="http://schemas.openxmlformats.org/officeDocument/2006/math">
                    <m:r>
                      <a:rPr lang="fr-FR" sz="2000" i="1">
                        <a:latin typeface="Cambria Math"/>
                      </a:rPr>
                      <m:t> ∆</m:t>
                    </m:r>
                    <m:sSub>
                      <m:sSubPr>
                        <m:ctrlPr>
                          <a:rPr lang="fr-FR" sz="2000" i="1">
                            <a:latin typeface="Cambria Math" panose="02040503050406030204" pitchFamily="18" charset="0"/>
                          </a:rPr>
                        </m:ctrlPr>
                      </m:sSubPr>
                      <m:e>
                        <m:r>
                          <a:rPr lang="fr-FR" sz="2000" i="1">
                            <a:latin typeface="Cambria Math"/>
                          </a:rPr>
                          <m:t>𝐸</m:t>
                        </m:r>
                      </m:e>
                      <m:sub>
                        <m:r>
                          <a:rPr lang="fr-FR" sz="2000" i="1">
                            <a:latin typeface="Cambria Math"/>
                          </a:rPr>
                          <m:t>𝑃</m:t>
                        </m:r>
                        <m:r>
                          <a:rPr lang="fr-FR" sz="2000" i="1">
                            <a:latin typeface="Cambria Math"/>
                          </a:rPr>
                          <m:t>,</m:t>
                        </m:r>
                        <m:r>
                          <a:rPr lang="fr-FR" sz="2000" i="1">
                            <a:latin typeface="Cambria Math"/>
                          </a:rPr>
                          <m:t>𝑄𝑘</m:t>
                        </m:r>
                        <m:r>
                          <a:rPr lang="fr-FR" sz="2000" i="1">
                            <a:latin typeface="Cambria Math"/>
                          </a:rPr>
                          <m:t>−</m:t>
                        </m:r>
                        <m:r>
                          <a:rPr lang="fr-FR" sz="2000" i="1">
                            <a:latin typeface="Cambria Math"/>
                          </a:rPr>
                          <m:t>𝑄</m:t>
                        </m:r>
                        <m:r>
                          <a:rPr lang="fr-FR" sz="2000" i="1">
                            <a:latin typeface="Cambria Math"/>
                          </a:rPr>
                          <m:t>3,</m:t>
                        </m:r>
                        <m:r>
                          <a:rPr lang="fr-FR" sz="2000" i="1">
                            <a:latin typeface="Cambria Math"/>
                          </a:rPr>
                          <m:t>𝑆</m:t>
                        </m:r>
                      </m:sub>
                    </m:sSub>
                    <m:r>
                      <a:rPr lang="fr-FR" sz="2000" i="1">
                        <a:latin typeface="Cambria Math"/>
                      </a:rPr>
                      <m:t> </m:t>
                    </m:r>
                  </m:oMath>
                </a14:m>
                <a:r>
                  <a:rPr lang="fr-FR" sz="2000" dirty="0">
                    <a:latin typeface="Times New Roman" panose="02020603050405020304" pitchFamily="18" charset="0"/>
                    <a:cs typeface="Times New Roman" panose="02020603050405020304" pitchFamily="18" charset="0"/>
                  </a:rPr>
                  <a:t>,</a:t>
                </a:r>
                <a14:m>
                  <m:oMath xmlns:m="http://schemas.openxmlformats.org/officeDocument/2006/math">
                    <m:r>
                      <a:rPr lang="fr-FR" sz="2000" i="1">
                        <a:latin typeface="Cambria Math"/>
                      </a:rPr>
                      <m:t> ∆</m:t>
                    </m:r>
                    <m:sSub>
                      <m:sSubPr>
                        <m:ctrlPr>
                          <a:rPr lang="fr-FR" sz="2000" i="1">
                            <a:latin typeface="Cambria Math" panose="02040503050406030204" pitchFamily="18" charset="0"/>
                          </a:rPr>
                        </m:ctrlPr>
                      </m:sSubPr>
                      <m:e>
                        <m:r>
                          <a:rPr lang="fr-FR" sz="2000" i="1">
                            <a:latin typeface="Cambria Math"/>
                          </a:rPr>
                          <m:t>𝐸</m:t>
                        </m:r>
                      </m:e>
                      <m:sub>
                        <m:r>
                          <a:rPr lang="fr-FR" sz="2000" i="1">
                            <a:latin typeface="Cambria Math"/>
                          </a:rPr>
                          <m:t>𝑃</m:t>
                        </m:r>
                        <m:r>
                          <a:rPr lang="fr-FR" sz="2000" i="1">
                            <a:latin typeface="Cambria Math"/>
                          </a:rPr>
                          <m:t>,</m:t>
                        </m:r>
                        <m:r>
                          <a:rPr lang="fr-FR" sz="2000" i="1">
                            <a:latin typeface="Cambria Math"/>
                          </a:rPr>
                          <m:t>𝑄𝑘</m:t>
                        </m:r>
                        <m:r>
                          <a:rPr lang="fr-FR" sz="2000" i="1">
                            <a:latin typeface="Cambria Math"/>
                          </a:rPr>
                          <m:t>−</m:t>
                        </m:r>
                        <m:r>
                          <a:rPr lang="fr-FR" sz="2000" i="1">
                            <a:latin typeface="Cambria Math"/>
                          </a:rPr>
                          <m:t>𝑄</m:t>
                        </m:r>
                        <m:r>
                          <a:rPr lang="fr-FR" sz="2000" i="1">
                            <a:latin typeface="Cambria Math"/>
                          </a:rPr>
                          <m:t>3,</m:t>
                        </m:r>
                        <m:r>
                          <a:rPr lang="fr-FR" sz="2000" i="1">
                            <a:latin typeface="Cambria Math"/>
                          </a:rPr>
                          <m:t>𝐼</m:t>
                        </m:r>
                      </m:sub>
                    </m:sSub>
                  </m:oMath>
                </a14:m>
                <a:r>
                  <a:rPr lang="fr-FR" sz="2000" dirty="0">
                    <a:latin typeface="Times New Roman" panose="02020603050405020304" pitchFamily="18" charset="0"/>
                    <a:cs typeface="Times New Roman" panose="02020603050405020304" pitchFamily="18" charset="0"/>
                  </a:rPr>
                  <a:t> de l’équation (4)</a:t>
                </a:r>
              </a:p>
              <a:p>
                <a:endParaRPr lang="fr-FR" dirty="0"/>
              </a:p>
            </p:txBody>
          </p:sp>
        </mc:Choice>
        <mc:Fallback xmlns="">
          <p:sp>
            <p:nvSpPr>
              <p:cNvPr id="3" name="Espace réservé du contenu 2"/>
              <p:cNvSpPr>
                <a:spLocks noGrp="1" noRot="1" noChangeAspect="1" noMove="1" noResize="1" noEditPoints="1" noAdjustHandles="1" noChangeArrowheads="1" noChangeShapeType="1" noTextEdit="1"/>
              </p:cNvSpPr>
              <p:nvPr>
                <p:ph idx="1"/>
              </p:nvPr>
            </p:nvSpPr>
            <p:spPr>
              <a:blipFill rotWithShape="1">
                <a:blip r:embed="rId2"/>
                <a:stretch>
                  <a:fillRect l="-522" t="-1401"/>
                </a:stretch>
              </a:blipFill>
            </p:spPr>
            <p:txBody>
              <a:bodyPr/>
              <a:lstStyle/>
              <a:p>
                <a:r>
                  <a:rPr lang="fr-FR">
                    <a:noFill/>
                  </a:rPr>
                  <a:t> </a:t>
                </a:r>
              </a:p>
            </p:txBody>
          </p:sp>
        </mc:Fallback>
      </mc:AlternateContent>
    </p:spTree>
    <p:extLst>
      <p:ext uri="{BB962C8B-B14F-4D97-AF65-F5344CB8AC3E}">
        <p14:creationId xmlns:p14="http://schemas.microsoft.com/office/powerpoint/2010/main" val="13682720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t>Synthèse des résultats et interprétations</a:t>
            </a:r>
          </a:p>
        </p:txBody>
      </p:sp>
      <p:sp>
        <p:nvSpPr>
          <p:cNvPr id="3" name="Espace réservé du contenu 2"/>
          <p:cNvSpPr>
            <a:spLocks noGrp="1"/>
          </p:cNvSpPr>
          <p:nvPr>
            <p:ph idx="1"/>
          </p:nvPr>
        </p:nvSpPr>
        <p:spPr/>
        <p:txBody>
          <a:bodyPr>
            <a:normAutofit/>
          </a:bodyPr>
          <a:lstStyle/>
          <a:p>
            <a:r>
              <a:rPr lang="fr-FR" sz="1200" dirty="0">
                <a:latin typeface="Times New Roman" panose="02020603050405020304" pitchFamily="18" charset="0"/>
                <a:cs typeface="Times New Roman" panose="02020603050405020304" pitchFamily="18" charset="0"/>
              </a:rPr>
              <a:t>Note : ces graphiques montrent, pour chaque polluant les différences d’émissions entre les individus de référence des quintiles 1, 2,4 et 5 et l’individu de référence  du quintile 3 (longueur totale des barres), décomposée en différence de distance totale parcourue, de parts modales et d’intensité d’émissions d’un mode donné.</a:t>
            </a:r>
          </a:p>
        </p:txBody>
      </p:sp>
      <p:pic>
        <p:nvPicPr>
          <p:cNvPr id="410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54415" y="2649953"/>
            <a:ext cx="4802188" cy="3132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418650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4000" dirty="0">
                <a:latin typeface="Times New Roman" panose="02020603050405020304" pitchFamily="18" charset="0"/>
                <a:cs typeface="Times New Roman" panose="02020603050405020304" pitchFamily="18" charset="0"/>
              </a:rPr>
              <a:t>Objectifs</a:t>
            </a:r>
          </a:p>
        </p:txBody>
      </p:sp>
      <p:sp>
        <p:nvSpPr>
          <p:cNvPr id="3" name="Espace réservé du contenu 2"/>
          <p:cNvSpPr>
            <a:spLocks noGrp="1"/>
          </p:cNvSpPr>
          <p:nvPr>
            <p:ph idx="1"/>
          </p:nvPr>
        </p:nvSpPr>
        <p:spPr>
          <a:xfrm>
            <a:off x="821268" y="1727204"/>
            <a:ext cx="10532533" cy="4449763"/>
          </a:xfrm>
        </p:spPr>
        <p:txBody>
          <a:bodyPr>
            <a:normAutofit fontScale="92500" lnSpcReduction="10000"/>
          </a:bodyPr>
          <a:lstStyle/>
          <a:p>
            <a:pPr marL="0" indent="0">
              <a:buNone/>
            </a:pPr>
            <a:r>
              <a:rPr lang="fr-FR" sz="2600" dirty="0">
                <a:solidFill>
                  <a:srgbClr val="FF0000"/>
                </a:solidFill>
                <a:latin typeface="Times New Roman" panose="02020603050405020304" pitchFamily="18" charset="0"/>
                <a:cs typeface="Times New Roman" panose="02020603050405020304" pitchFamily="18" charset="0"/>
              </a:rPr>
              <a:t>Objectif général</a:t>
            </a:r>
            <a:r>
              <a:rPr lang="fr-FR" sz="2600" dirty="0">
                <a:latin typeface="Times New Roman" panose="02020603050405020304" pitchFamily="18" charset="0"/>
                <a:cs typeface="Times New Roman" panose="02020603050405020304" pitchFamily="18" charset="0"/>
              </a:rPr>
              <a:t>:</a:t>
            </a:r>
          </a:p>
          <a:p>
            <a:pPr marL="0" indent="0">
              <a:buNone/>
            </a:pPr>
            <a:r>
              <a:rPr lang="fr-FR" sz="2600" dirty="0">
                <a:latin typeface="Times New Roman" panose="02020603050405020304" pitchFamily="18" charset="0"/>
                <a:cs typeface="Times New Roman" panose="02020603050405020304" pitchFamily="18" charset="0"/>
              </a:rPr>
              <a:t>    -Faire le bilan environnemental des émissions liées aux déplacements d’achat des ménages</a:t>
            </a:r>
          </a:p>
          <a:p>
            <a:pPr marL="0" indent="0">
              <a:buNone/>
            </a:pPr>
            <a:endParaRPr lang="fr-FR" sz="2600" dirty="0">
              <a:latin typeface="Times New Roman" panose="02020603050405020304" pitchFamily="18" charset="0"/>
              <a:cs typeface="Times New Roman" panose="02020603050405020304" pitchFamily="18" charset="0"/>
            </a:endParaRPr>
          </a:p>
          <a:p>
            <a:pPr marL="0" indent="0">
              <a:buNone/>
            </a:pPr>
            <a:r>
              <a:rPr lang="fr-FR" sz="2600" dirty="0">
                <a:solidFill>
                  <a:srgbClr val="FF0000"/>
                </a:solidFill>
                <a:latin typeface="Times New Roman" panose="02020603050405020304" pitchFamily="18" charset="0"/>
                <a:cs typeface="Times New Roman" panose="02020603050405020304" pitchFamily="18" charset="0"/>
              </a:rPr>
              <a:t>Objectifs spécifiques</a:t>
            </a:r>
            <a:r>
              <a:rPr lang="fr-FR" sz="2600" dirty="0">
                <a:latin typeface="Times New Roman" panose="02020603050405020304" pitchFamily="18" charset="0"/>
                <a:cs typeface="Times New Roman" panose="02020603050405020304" pitchFamily="18" charset="0"/>
              </a:rPr>
              <a:t>:</a:t>
            </a:r>
          </a:p>
          <a:p>
            <a:pPr marL="0" indent="0">
              <a:buNone/>
            </a:pPr>
            <a:r>
              <a:rPr lang="fr-FR" sz="2600" dirty="0">
                <a:latin typeface="Times New Roman" panose="02020603050405020304" pitchFamily="18" charset="0"/>
                <a:cs typeface="Times New Roman" panose="02020603050405020304" pitchFamily="18" charset="0"/>
              </a:rPr>
              <a:t>   -Estimer dans un contexte d’inégalité environnementales, dans quelles mesures les individus contribuent aux émissions de polluants locaux (</a:t>
            </a:r>
            <a:r>
              <a:rPr lang="fr-FR" sz="2600" dirty="0" err="1">
                <a:latin typeface="Times New Roman" panose="02020603050405020304" pitchFamily="18" charset="0"/>
                <a:cs typeface="Times New Roman" panose="02020603050405020304" pitchFamily="18" charset="0"/>
              </a:rPr>
              <a:t>NOx</a:t>
            </a:r>
            <a:r>
              <a:rPr lang="fr-FR" sz="2600" dirty="0">
                <a:latin typeface="Times New Roman" panose="02020603050405020304" pitchFamily="18" charset="0"/>
                <a:cs typeface="Times New Roman" panose="02020603050405020304" pitchFamily="18" charset="0"/>
              </a:rPr>
              <a:t> et PM2,5) et de CO2 liés aux transports lors de leurs déplacements liés aux achats</a:t>
            </a:r>
          </a:p>
          <a:p>
            <a:pPr marL="0" indent="0">
              <a:buNone/>
            </a:pPr>
            <a:endParaRPr lang="fr-FR" sz="2600" dirty="0">
              <a:latin typeface="Times New Roman" panose="02020603050405020304" pitchFamily="18" charset="0"/>
              <a:cs typeface="Times New Roman" panose="02020603050405020304" pitchFamily="18" charset="0"/>
            </a:endParaRPr>
          </a:p>
          <a:p>
            <a:pPr marL="0" indent="0">
              <a:buNone/>
            </a:pPr>
            <a:r>
              <a:rPr lang="fr-FR" sz="2600" dirty="0">
                <a:latin typeface="Times New Roman" panose="02020603050405020304" pitchFamily="18" charset="0"/>
                <a:cs typeface="Times New Roman" panose="02020603050405020304" pitchFamily="18" charset="0"/>
              </a:rPr>
              <a:t>   -Identifier les facteurs qui expliquent les différences d’émission entre les ménages </a:t>
            </a:r>
          </a:p>
          <a:p>
            <a:pPr marL="0" indent="0">
              <a:buNone/>
            </a:pPr>
            <a:r>
              <a:rPr lang="fr-FR" sz="2600" dirty="0">
                <a:latin typeface="Times New Roman" panose="02020603050405020304" pitchFamily="18" charset="0"/>
                <a:cs typeface="Times New Roman" panose="02020603050405020304" pitchFamily="18" charset="0"/>
              </a:rPr>
              <a:t>  -Examiner la relation entre le type de déplacement et les attributs personnel</a:t>
            </a:r>
            <a:r>
              <a:rPr lang="fr-FR" dirty="0">
                <a:latin typeface="Times New Roman" panose="02020603050405020304" pitchFamily="18" charset="0"/>
                <a:cs typeface="Times New Roman" panose="02020603050405020304" pitchFamily="18" charset="0"/>
              </a:rPr>
              <a:t>s</a:t>
            </a:r>
          </a:p>
        </p:txBody>
      </p:sp>
    </p:spTree>
    <p:extLst>
      <p:ext uri="{BB962C8B-B14F-4D97-AF65-F5344CB8AC3E}">
        <p14:creationId xmlns:p14="http://schemas.microsoft.com/office/powerpoint/2010/main" val="22862855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t>Synthèse des résultats et interprétations</a:t>
            </a:r>
          </a:p>
        </p:txBody>
      </p:sp>
      <p:sp>
        <p:nvSpPr>
          <p:cNvPr id="5" name="Espace réservé du contenu 4"/>
          <p:cNvSpPr>
            <a:spLocks noGrp="1"/>
          </p:cNvSpPr>
          <p:nvPr>
            <p:ph idx="1"/>
          </p:nvPr>
        </p:nvSpPr>
        <p:spPr/>
        <p:txBody>
          <a:bodyPr/>
          <a:lstStyle/>
          <a:p>
            <a:r>
              <a:rPr lang="fr-FR" sz="1400" dirty="0">
                <a:latin typeface="Times New Roman" panose="02020603050405020304" pitchFamily="18" charset="0"/>
                <a:cs typeface="Times New Roman" panose="02020603050405020304" pitchFamily="18" charset="0"/>
              </a:rPr>
              <a:t>De manière générale, les polluants contribuent de manière différente à expliquer la différence entre Q5 et Q3,</a:t>
            </a:r>
          </a:p>
          <a:p>
            <a:endParaRPr lang="fr-FR" sz="1400" dirty="0">
              <a:latin typeface="Times New Roman" panose="02020603050405020304" pitchFamily="18" charset="0"/>
              <a:cs typeface="Times New Roman" panose="02020603050405020304" pitchFamily="18" charset="0"/>
            </a:endParaRPr>
          </a:p>
          <a:p>
            <a:endParaRPr lang="fr-FR" dirty="0"/>
          </a:p>
        </p:txBody>
      </p:sp>
      <p:pic>
        <p:nvPicPr>
          <p:cNvPr id="6" name="Espace réservé du contenu 3"/>
          <p:cNvPicPr>
            <a:picLocks/>
          </p:cNvPicPr>
          <p:nvPr/>
        </p:nvPicPr>
        <p:blipFill>
          <a:blip r:embed="rId2"/>
          <a:stretch>
            <a:fillRect/>
          </a:stretch>
        </p:blipFill>
        <p:spPr>
          <a:xfrm>
            <a:off x="2971799" y="2209804"/>
            <a:ext cx="5577841" cy="4292599"/>
          </a:xfrm>
          <a:prstGeom prst="rect">
            <a:avLst/>
          </a:prstGeom>
        </p:spPr>
      </p:pic>
    </p:spTree>
    <p:extLst>
      <p:ext uri="{BB962C8B-B14F-4D97-AF65-F5344CB8AC3E}">
        <p14:creationId xmlns:p14="http://schemas.microsoft.com/office/powerpoint/2010/main" val="30418040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t>Synthèse des résultats et interprétations</a:t>
            </a:r>
          </a:p>
        </p:txBody>
      </p:sp>
      <p:sp>
        <p:nvSpPr>
          <p:cNvPr id="3" name="Espace réservé du contenu 2"/>
          <p:cNvSpPr>
            <a:spLocks noGrp="1"/>
          </p:cNvSpPr>
          <p:nvPr>
            <p:ph idx="1"/>
          </p:nvPr>
        </p:nvSpPr>
        <p:spPr/>
        <p:txBody>
          <a:bodyPr/>
          <a:lstStyle/>
          <a:p>
            <a:r>
              <a:rPr lang="fr-FR" sz="2000" b="1" dirty="0">
                <a:latin typeface="Times New Roman" panose="02020603050405020304" pitchFamily="18" charset="0"/>
                <a:cs typeface="Times New Roman" panose="02020603050405020304" pitchFamily="18" charset="0"/>
              </a:rPr>
              <a:t>Tableau 5 : </a:t>
            </a:r>
            <a:r>
              <a:rPr lang="fr-FR" sz="2000" dirty="0">
                <a:latin typeface="Times New Roman" panose="02020603050405020304" pitchFamily="18" charset="0"/>
                <a:cs typeface="Times New Roman" panose="02020603050405020304" pitchFamily="18" charset="0"/>
              </a:rPr>
              <a:t>Décomposition de LMDI sur les émissions de </a:t>
            </a:r>
            <a:r>
              <a:rPr lang="fr-FR" sz="2000" dirty="0" err="1">
                <a:latin typeface="Times New Roman" panose="02020603050405020304" pitchFamily="18" charset="0"/>
                <a:cs typeface="Times New Roman" panose="02020603050405020304" pitchFamily="18" charset="0"/>
              </a:rPr>
              <a:t>NOx</a:t>
            </a:r>
            <a:r>
              <a:rPr lang="fr-FR" sz="2000" dirty="0">
                <a:latin typeface="Times New Roman" panose="02020603050405020304" pitchFamily="18" charset="0"/>
                <a:cs typeface="Times New Roman" panose="02020603050405020304" pitchFamily="18" charset="0"/>
              </a:rPr>
              <a:t> au niveau individuel</a:t>
            </a:r>
          </a:p>
          <a:p>
            <a:endParaRPr lang="fr-FR" dirty="0"/>
          </a:p>
        </p:txBody>
      </p:sp>
      <mc:AlternateContent xmlns:mc="http://schemas.openxmlformats.org/markup-compatibility/2006" xmlns:a14="http://schemas.microsoft.com/office/drawing/2010/main">
        <mc:Choice Requires="a14">
          <p:graphicFrame>
            <p:nvGraphicFramePr>
              <p:cNvPr id="4" name="Tableau 3"/>
              <p:cNvGraphicFramePr>
                <a:graphicFrameLocks noGrp="1"/>
              </p:cNvGraphicFramePr>
              <p:nvPr>
                <p:extLst>
                  <p:ext uri="{D42A27DB-BD31-4B8C-83A1-F6EECF244321}">
                    <p14:modId xmlns:p14="http://schemas.microsoft.com/office/powerpoint/2010/main" val="2160872659"/>
                  </p:ext>
                </p:extLst>
              </p:nvPr>
            </p:nvGraphicFramePr>
            <p:xfrm>
              <a:off x="3079327" y="2308195"/>
              <a:ext cx="6144572" cy="3403018"/>
            </p:xfrm>
            <a:graphic>
              <a:graphicData uri="http://schemas.openxmlformats.org/drawingml/2006/table">
                <a:tbl>
                  <a:tblPr firstRow="1" firstCol="1" bandRow="1">
                    <a:tableStyleId>{5C22544A-7EE6-4342-B048-85BDC9FD1C3A}</a:tableStyleId>
                  </a:tblPr>
                  <a:tblGrid>
                    <a:gridCol w="989694">
                      <a:extLst>
                        <a:ext uri="{9D8B030D-6E8A-4147-A177-3AD203B41FA5}">
                          <a16:colId xmlns:a16="http://schemas.microsoft.com/office/drawing/2014/main" val="20000"/>
                        </a:ext>
                      </a:extLst>
                    </a:gridCol>
                    <a:gridCol w="1006895">
                      <a:extLst>
                        <a:ext uri="{9D8B030D-6E8A-4147-A177-3AD203B41FA5}">
                          <a16:colId xmlns:a16="http://schemas.microsoft.com/office/drawing/2014/main" val="20001"/>
                        </a:ext>
                      </a:extLst>
                    </a:gridCol>
                    <a:gridCol w="1110099">
                      <a:extLst>
                        <a:ext uri="{9D8B030D-6E8A-4147-A177-3AD203B41FA5}">
                          <a16:colId xmlns:a16="http://schemas.microsoft.com/office/drawing/2014/main" val="20002"/>
                        </a:ext>
                      </a:extLst>
                    </a:gridCol>
                    <a:gridCol w="1012188">
                      <a:extLst>
                        <a:ext uri="{9D8B030D-6E8A-4147-A177-3AD203B41FA5}">
                          <a16:colId xmlns:a16="http://schemas.microsoft.com/office/drawing/2014/main" val="20003"/>
                        </a:ext>
                      </a:extLst>
                    </a:gridCol>
                    <a:gridCol w="1012848">
                      <a:extLst>
                        <a:ext uri="{9D8B030D-6E8A-4147-A177-3AD203B41FA5}">
                          <a16:colId xmlns:a16="http://schemas.microsoft.com/office/drawing/2014/main" val="20004"/>
                        </a:ext>
                      </a:extLst>
                    </a:gridCol>
                    <a:gridCol w="1012848">
                      <a:extLst>
                        <a:ext uri="{9D8B030D-6E8A-4147-A177-3AD203B41FA5}">
                          <a16:colId xmlns:a16="http://schemas.microsoft.com/office/drawing/2014/main" val="20005"/>
                        </a:ext>
                      </a:extLst>
                    </a:gridCol>
                  </a:tblGrid>
                  <a:tr h="931332">
                    <a:tc>
                      <a:txBody>
                        <a:bodyPr/>
                        <a:lstStyle/>
                        <a:p>
                          <a:pPr>
                            <a:lnSpc>
                              <a:spcPct val="115000"/>
                            </a:lnSpc>
                            <a:spcAft>
                              <a:spcPts val="0"/>
                            </a:spcAft>
                          </a:pPr>
                          <a:r>
                            <a:rPr lang="fr-FR" sz="1100" dirty="0">
                              <a:effectLst/>
                            </a:rPr>
                            <a:t> </a:t>
                          </a:r>
                          <a:endParaRPr lang="fr-FR" sz="1100" dirty="0">
                            <a:effectLst/>
                            <a:latin typeface="Calibri"/>
                            <a:ea typeface="Calibri"/>
                            <a:cs typeface="Times New Roman"/>
                          </a:endParaRPr>
                        </a:p>
                      </a:txBody>
                      <a:tcPr marL="68580" marR="68580" marT="0" marB="0"/>
                    </a:tc>
                    <a:tc>
                      <a:txBody>
                        <a:bodyPr/>
                        <a:lstStyle/>
                        <a:p>
                          <a:pPr>
                            <a:lnSpc>
                              <a:spcPct val="115000"/>
                            </a:lnSpc>
                            <a:spcAft>
                              <a:spcPts val="0"/>
                            </a:spcAft>
                          </a:pPr>
                          <a:r>
                            <a:rPr lang="fr-FR" sz="1100" dirty="0" err="1">
                              <a:effectLst/>
                            </a:rPr>
                            <a:t>Nox</a:t>
                          </a:r>
                          <a:r>
                            <a:rPr lang="fr-FR" sz="1100" dirty="0">
                              <a:effectLst/>
                            </a:rPr>
                            <a:t>(mg)</a:t>
                          </a:r>
                          <a:endParaRPr lang="fr-FR" sz="1100" dirty="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Diff vs Q3 (mg)</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Distance component (mg)</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Modal share component (mg)</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Emission intensity component (mg)</a:t>
                          </a:r>
                          <a:endParaRPr lang="fr-FR" sz="1100">
                            <a:effectLst/>
                            <a:latin typeface="Calibri"/>
                            <a:ea typeface="Calibri"/>
                            <a:cs typeface="Times New Roman"/>
                          </a:endParaRPr>
                        </a:p>
                      </a:txBody>
                      <a:tcPr marL="68580" marR="68580" marT="0" marB="0"/>
                    </a:tc>
                    <a:extLst>
                      <a:ext uri="{0D108BD9-81ED-4DB2-BD59-A6C34878D82A}">
                        <a16:rowId xmlns:a16="http://schemas.microsoft.com/office/drawing/2014/main" val="10000"/>
                      </a:ext>
                    </a:extLst>
                  </a:tr>
                  <a:tr h="254376">
                    <a:tc>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14:m>
                            <m:oMathPara xmlns:m="http://schemas.openxmlformats.org/officeDocument/2006/math">
                              <m:oMathParaPr>
                                <m:jc m:val="centerGroup"/>
                              </m:oMathParaPr>
                              <m:oMath xmlns:m="http://schemas.openxmlformats.org/officeDocument/2006/math">
                                <m:sSub>
                                  <m:sSubPr>
                                    <m:ctrlPr>
                                      <a:rPr lang="fr-FR" sz="1100" i="1">
                                        <a:effectLst/>
                                        <a:latin typeface="Cambria Math" panose="02040503050406030204" pitchFamily="18" charset="0"/>
                                      </a:rPr>
                                    </m:ctrlPr>
                                  </m:sSubPr>
                                  <m:e>
                                    <m:r>
                                      <a:rPr lang="fr-FR" sz="1100">
                                        <a:effectLst/>
                                        <a:latin typeface="Cambria Math"/>
                                      </a:rPr>
                                      <m:t>𝑬</m:t>
                                    </m:r>
                                  </m:e>
                                  <m:sub>
                                    <m:r>
                                      <a:rPr lang="fr-FR" sz="1100">
                                        <a:effectLst/>
                                        <a:latin typeface="Cambria Math"/>
                                      </a:rPr>
                                      <m:t>𝑵𝑶𝑿</m:t>
                                    </m:r>
                                    <m:r>
                                      <a:rPr lang="fr-FR" sz="1100">
                                        <a:effectLst/>
                                        <a:latin typeface="Cambria Math"/>
                                      </a:rPr>
                                      <m:t>,</m:t>
                                    </m:r>
                                    <m:r>
                                      <a:rPr lang="fr-FR" sz="1100">
                                        <a:effectLst/>
                                        <a:latin typeface="Cambria Math"/>
                                      </a:rPr>
                                      <m:t>𝑸𝒌</m:t>
                                    </m:r>
                                  </m:sub>
                                </m:sSub>
                              </m:oMath>
                            </m:oMathPara>
                          </a14:m>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14:m>
                            <m:oMathPara xmlns:m="http://schemas.openxmlformats.org/officeDocument/2006/math">
                              <m:oMathParaPr>
                                <m:jc m:val="centerGroup"/>
                              </m:oMathParaPr>
                              <m:oMath xmlns:m="http://schemas.openxmlformats.org/officeDocument/2006/math">
                                <m:sSub>
                                  <m:sSubPr>
                                    <m:ctrlPr>
                                      <a:rPr lang="fr-FR" sz="1100" i="1">
                                        <a:effectLst/>
                                        <a:latin typeface="Cambria Math" panose="02040503050406030204" pitchFamily="18" charset="0"/>
                                      </a:rPr>
                                    </m:ctrlPr>
                                  </m:sSubPr>
                                  <m:e>
                                    <m:r>
                                      <a:rPr lang="fr-FR" sz="1100">
                                        <a:effectLst/>
                                        <a:latin typeface="Cambria Math"/>
                                      </a:rPr>
                                      <m:t>∆</m:t>
                                    </m:r>
                                    <m:r>
                                      <a:rPr lang="fr-FR" sz="1100">
                                        <a:effectLst/>
                                        <a:latin typeface="Cambria Math"/>
                                      </a:rPr>
                                      <m:t>𝑬</m:t>
                                    </m:r>
                                  </m:e>
                                  <m:sub>
                                    <m:r>
                                      <a:rPr lang="fr-FR" sz="1100">
                                        <a:effectLst/>
                                        <a:latin typeface="Cambria Math"/>
                                      </a:rPr>
                                      <m:t>𝑵𝑶𝒙</m:t>
                                    </m:r>
                                    <m:r>
                                      <a:rPr lang="fr-FR" sz="1100">
                                        <a:effectLst/>
                                        <a:latin typeface="Cambria Math"/>
                                      </a:rPr>
                                      <m:t>,</m:t>
                                    </m:r>
                                    <m:r>
                                      <a:rPr lang="fr-FR" sz="1100">
                                        <a:effectLst/>
                                        <a:latin typeface="Cambria Math"/>
                                      </a:rPr>
                                      <m:t>𝑸</m:t>
                                    </m:r>
                                    <m:r>
                                      <a:rPr lang="fr-FR" sz="1100">
                                        <a:effectLst/>
                                        <a:latin typeface="Cambria Math"/>
                                      </a:rPr>
                                      <m:t>𝟑</m:t>
                                    </m:r>
                                    <m:r>
                                      <a:rPr lang="fr-FR" sz="1100">
                                        <a:effectLst/>
                                        <a:latin typeface="Cambria Math"/>
                                      </a:rPr>
                                      <m:t>,</m:t>
                                    </m:r>
                                    <m:r>
                                      <a:rPr lang="fr-FR" sz="1100">
                                        <a:effectLst/>
                                        <a:latin typeface="Cambria Math"/>
                                      </a:rPr>
                                      <m:t>𝑸𝒌</m:t>
                                    </m:r>
                                    <m:r>
                                      <a:rPr lang="fr-FR" sz="1100">
                                        <a:effectLst/>
                                        <a:latin typeface="Cambria Math"/>
                                      </a:rPr>
                                      <m:t>,</m:t>
                                    </m:r>
                                    <m:r>
                                      <a:rPr lang="fr-FR" sz="1100">
                                        <a:effectLst/>
                                        <a:latin typeface="Cambria Math"/>
                                      </a:rPr>
                                      <m:t>𝒕𝒐𝒕</m:t>
                                    </m:r>
                                  </m:sub>
                                </m:sSub>
                              </m:oMath>
                            </m:oMathPara>
                          </a14:m>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14:m>
                            <m:oMathPara xmlns:m="http://schemas.openxmlformats.org/officeDocument/2006/math">
                              <m:oMathParaPr>
                                <m:jc m:val="centerGroup"/>
                              </m:oMathParaPr>
                              <m:oMath xmlns:m="http://schemas.openxmlformats.org/officeDocument/2006/math">
                                <m:sSub>
                                  <m:sSubPr>
                                    <m:ctrlPr>
                                      <a:rPr lang="fr-FR" sz="1100" i="1">
                                        <a:effectLst/>
                                        <a:latin typeface="Cambria Math" panose="02040503050406030204" pitchFamily="18" charset="0"/>
                                      </a:rPr>
                                    </m:ctrlPr>
                                  </m:sSubPr>
                                  <m:e>
                                    <m:r>
                                      <a:rPr lang="fr-FR" sz="1100">
                                        <a:effectLst/>
                                        <a:latin typeface="Cambria Math"/>
                                      </a:rPr>
                                      <m:t>∆</m:t>
                                    </m:r>
                                    <m:r>
                                      <a:rPr lang="fr-FR" sz="1100">
                                        <a:effectLst/>
                                        <a:latin typeface="Cambria Math"/>
                                      </a:rPr>
                                      <m:t>𝑬</m:t>
                                    </m:r>
                                  </m:e>
                                  <m:sub>
                                    <m:r>
                                      <a:rPr lang="fr-FR" sz="1100">
                                        <a:effectLst/>
                                        <a:latin typeface="Cambria Math"/>
                                      </a:rPr>
                                      <m:t>𝑵𝑶𝒙</m:t>
                                    </m:r>
                                    <m:r>
                                      <a:rPr lang="fr-FR" sz="1100">
                                        <a:effectLst/>
                                        <a:latin typeface="Cambria Math"/>
                                      </a:rPr>
                                      <m:t>,</m:t>
                                    </m:r>
                                    <m:r>
                                      <a:rPr lang="fr-FR" sz="1100">
                                        <a:effectLst/>
                                        <a:latin typeface="Cambria Math"/>
                                      </a:rPr>
                                      <m:t>𝑸</m:t>
                                    </m:r>
                                    <m:r>
                                      <a:rPr lang="fr-FR" sz="1100">
                                        <a:effectLst/>
                                        <a:latin typeface="Cambria Math"/>
                                      </a:rPr>
                                      <m:t>𝟑</m:t>
                                    </m:r>
                                    <m:r>
                                      <a:rPr lang="fr-FR" sz="1100">
                                        <a:effectLst/>
                                        <a:latin typeface="Cambria Math"/>
                                      </a:rPr>
                                      <m:t>,</m:t>
                                    </m:r>
                                    <m:r>
                                      <a:rPr lang="fr-FR" sz="1100">
                                        <a:effectLst/>
                                        <a:latin typeface="Cambria Math"/>
                                      </a:rPr>
                                      <m:t>𝑸𝒌</m:t>
                                    </m:r>
                                    <m:r>
                                      <a:rPr lang="fr-FR" sz="1100">
                                        <a:effectLst/>
                                        <a:latin typeface="Cambria Math"/>
                                      </a:rPr>
                                      <m:t>,</m:t>
                                    </m:r>
                                    <m:r>
                                      <a:rPr lang="fr-FR" sz="1100">
                                        <a:effectLst/>
                                        <a:latin typeface="Cambria Math"/>
                                      </a:rPr>
                                      <m:t>𝑫</m:t>
                                    </m:r>
                                  </m:sub>
                                </m:sSub>
                              </m:oMath>
                            </m:oMathPara>
                          </a14:m>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14:m>
                            <m:oMathPara xmlns:m="http://schemas.openxmlformats.org/officeDocument/2006/math">
                              <m:oMathParaPr>
                                <m:jc m:val="centerGroup"/>
                              </m:oMathParaPr>
                              <m:oMath xmlns:m="http://schemas.openxmlformats.org/officeDocument/2006/math">
                                <m:sSub>
                                  <m:sSubPr>
                                    <m:ctrlPr>
                                      <a:rPr lang="fr-FR" sz="1100" i="1">
                                        <a:effectLst/>
                                        <a:latin typeface="Cambria Math" panose="02040503050406030204" pitchFamily="18" charset="0"/>
                                      </a:rPr>
                                    </m:ctrlPr>
                                  </m:sSubPr>
                                  <m:e>
                                    <m:r>
                                      <a:rPr lang="fr-FR" sz="1100">
                                        <a:effectLst/>
                                        <a:latin typeface="Cambria Math"/>
                                      </a:rPr>
                                      <m:t>∆</m:t>
                                    </m:r>
                                    <m:r>
                                      <a:rPr lang="fr-FR" sz="1100">
                                        <a:effectLst/>
                                        <a:latin typeface="Cambria Math"/>
                                      </a:rPr>
                                      <m:t>𝑬</m:t>
                                    </m:r>
                                  </m:e>
                                  <m:sub>
                                    <m:r>
                                      <a:rPr lang="fr-FR" sz="1100">
                                        <a:effectLst/>
                                        <a:latin typeface="Cambria Math"/>
                                      </a:rPr>
                                      <m:t>𝑵𝑶𝒙</m:t>
                                    </m:r>
                                    <m:r>
                                      <a:rPr lang="fr-FR" sz="1100">
                                        <a:effectLst/>
                                        <a:latin typeface="Cambria Math"/>
                                      </a:rPr>
                                      <m:t>,</m:t>
                                    </m:r>
                                    <m:r>
                                      <a:rPr lang="fr-FR" sz="1100">
                                        <a:effectLst/>
                                        <a:latin typeface="Cambria Math"/>
                                      </a:rPr>
                                      <m:t>𝑸</m:t>
                                    </m:r>
                                    <m:r>
                                      <a:rPr lang="fr-FR" sz="1100">
                                        <a:effectLst/>
                                        <a:latin typeface="Cambria Math"/>
                                      </a:rPr>
                                      <m:t>𝟑</m:t>
                                    </m:r>
                                    <m:r>
                                      <a:rPr lang="fr-FR" sz="1100">
                                        <a:effectLst/>
                                        <a:latin typeface="Cambria Math"/>
                                      </a:rPr>
                                      <m:t>,</m:t>
                                    </m:r>
                                    <m:r>
                                      <a:rPr lang="fr-FR" sz="1100">
                                        <a:effectLst/>
                                        <a:latin typeface="Cambria Math"/>
                                      </a:rPr>
                                      <m:t>𝑸𝒌</m:t>
                                    </m:r>
                                    <m:r>
                                      <a:rPr lang="fr-FR" sz="1100">
                                        <a:effectLst/>
                                        <a:latin typeface="Cambria Math"/>
                                      </a:rPr>
                                      <m:t>,</m:t>
                                    </m:r>
                                    <m:r>
                                      <a:rPr lang="fr-FR" sz="1100">
                                        <a:effectLst/>
                                        <a:latin typeface="Cambria Math"/>
                                      </a:rPr>
                                      <m:t>𝑺</m:t>
                                    </m:r>
                                  </m:sub>
                                </m:sSub>
                              </m:oMath>
                            </m:oMathPara>
                          </a14:m>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14:m>
                            <m:oMathPara xmlns:m="http://schemas.openxmlformats.org/officeDocument/2006/math">
                              <m:oMathParaPr>
                                <m:jc m:val="centerGroup"/>
                              </m:oMathParaPr>
                              <m:oMath xmlns:m="http://schemas.openxmlformats.org/officeDocument/2006/math">
                                <m:sSub>
                                  <m:sSubPr>
                                    <m:ctrlPr>
                                      <a:rPr lang="fr-FR" sz="1100" i="1">
                                        <a:effectLst/>
                                        <a:latin typeface="Cambria Math" panose="02040503050406030204" pitchFamily="18" charset="0"/>
                                      </a:rPr>
                                    </m:ctrlPr>
                                  </m:sSubPr>
                                  <m:e>
                                    <m:r>
                                      <a:rPr lang="fr-FR" sz="1100">
                                        <a:effectLst/>
                                        <a:latin typeface="Cambria Math"/>
                                      </a:rPr>
                                      <m:t>∆</m:t>
                                    </m:r>
                                    <m:r>
                                      <a:rPr lang="fr-FR" sz="1100">
                                        <a:effectLst/>
                                        <a:latin typeface="Cambria Math"/>
                                      </a:rPr>
                                      <m:t>𝑬</m:t>
                                    </m:r>
                                  </m:e>
                                  <m:sub>
                                    <m:r>
                                      <a:rPr lang="fr-FR" sz="1100">
                                        <a:effectLst/>
                                        <a:latin typeface="Cambria Math"/>
                                      </a:rPr>
                                      <m:t>𝑵𝑶𝒙</m:t>
                                    </m:r>
                                    <m:r>
                                      <a:rPr lang="fr-FR" sz="1100">
                                        <a:effectLst/>
                                        <a:latin typeface="Cambria Math"/>
                                      </a:rPr>
                                      <m:t>,</m:t>
                                    </m:r>
                                    <m:r>
                                      <a:rPr lang="fr-FR" sz="1100">
                                        <a:effectLst/>
                                        <a:latin typeface="Cambria Math"/>
                                      </a:rPr>
                                      <m:t>𝑸</m:t>
                                    </m:r>
                                    <m:r>
                                      <a:rPr lang="fr-FR" sz="1100">
                                        <a:effectLst/>
                                        <a:latin typeface="Cambria Math"/>
                                      </a:rPr>
                                      <m:t>𝟑</m:t>
                                    </m:r>
                                    <m:r>
                                      <a:rPr lang="fr-FR" sz="1100">
                                        <a:effectLst/>
                                        <a:latin typeface="Cambria Math"/>
                                      </a:rPr>
                                      <m:t>,</m:t>
                                    </m:r>
                                    <m:r>
                                      <a:rPr lang="fr-FR" sz="1100">
                                        <a:effectLst/>
                                        <a:latin typeface="Cambria Math"/>
                                      </a:rPr>
                                      <m:t>𝑸𝒌</m:t>
                                    </m:r>
                                    <m:r>
                                      <a:rPr lang="fr-FR" sz="1100">
                                        <a:effectLst/>
                                        <a:latin typeface="Cambria Math"/>
                                      </a:rPr>
                                      <m:t>,</m:t>
                                    </m:r>
                                    <m:r>
                                      <a:rPr lang="fr-FR" sz="1100">
                                        <a:effectLst/>
                                        <a:latin typeface="Cambria Math"/>
                                      </a:rPr>
                                      <m:t>𝑰</m:t>
                                    </m:r>
                                  </m:sub>
                                </m:sSub>
                              </m:oMath>
                            </m:oMathPara>
                          </a14:m>
                          <a:endParaRPr lang="fr-FR" sz="1100">
                            <a:effectLst/>
                            <a:latin typeface="Calibri"/>
                            <a:ea typeface="Calibri"/>
                            <a:cs typeface="Times New Roman"/>
                          </a:endParaRPr>
                        </a:p>
                      </a:txBody>
                      <a:tcPr marL="68580" marR="68580" marT="0" marB="0"/>
                    </a:tc>
                    <a:extLst>
                      <a:ext uri="{0D108BD9-81ED-4DB2-BD59-A6C34878D82A}">
                        <a16:rowId xmlns:a16="http://schemas.microsoft.com/office/drawing/2014/main" val="10001"/>
                      </a:ext>
                    </a:extLst>
                  </a:tr>
                  <a:tr h="221731">
                    <a:tc>
                      <a:txBody>
                        <a:bodyPr/>
                        <a:lstStyle/>
                        <a:p>
                          <a:pPr>
                            <a:lnSpc>
                              <a:spcPct val="115000"/>
                            </a:lnSpc>
                            <a:spcAft>
                              <a:spcPts val="0"/>
                            </a:spcAft>
                          </a:pPr>
                          <a:r>
                            <a:rPr lang="fr-FR" sz="1100">
                              <a:effectLst/>
                            </a:rPr>
                            <a:t>Q1</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2277,4</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-18,791</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-9,918</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-8,653</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-220</a:t>
                          </a:r>
                          <a:endParaRPr lang="fr-FR" sz="1100">
                            <a:effectLst/>
                            <a:latin typeface="Calibri"/>
                            <a:ea typeface="Calibri"/>
                            <a:cs typeface="Times New Roman"/>
                          </a:endParaRPr>
                        </a:p>
                      </a:txBody>
                      <a:tcPr marL="68580" marR="68580" marT="0" marB="0"/>
                    </a:tc>
                    <a:extLst>
                      <a:ext uri="{0D108BD9-81ED-4DB2-BD59-A6C34878D82A}">
                        <a16:rowId xmlns:a16="http://schemas.microsoft.com/office/drawing/2014/main" val="10002"/>
                      </a:ext>
                    </a:extLst>
                  </a:tr>
                  <a:tr h="221731">
                    <a:tc>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dirty="0">
                              <a:effectLst/>
                            </a:rPr>
                            <a:t> </a:t>
                          </a:r>
                          <a:endParaRPr lang="fr-FR" sz="1100" dirty="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53%</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46%</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1%</a:t>
                          </a:r>
                          <a:endParaRPr lang="fr-FR" sz="1100">
                            <a:effectLst/>
                            <a:latin typeface="Calibri"/>
                            <a:ea typeface="Calibri"/>
                            <a:cs typeface="Times New Roman"/>
                          </a:endParaRPr>
                        </a:p>
                      </a:txBody>
                      <a:tcPr marL="68580" marR="68580" marT="0" marB="0"/>
                    </a:tc>
                    <a:extLst>
                      <a:ext uri="{0D108BD9-81ED-4DB2-BD59-A6C34878D82A}">
                        <a16:rowId xmlns:a16="http://schemas.microsoft.com/office/drawing/2014/main" val="10003"/>
                      </a:ext>
                    </a:extLst>
                  </a:tr>
                  <a:tr h="221731">
                    <a:tc>
                      <a:txBody>
                        <a:bodyPr/>
                        <a:lstStyle/>
                        <a:p>
                          <a:pPr>
                            <a:lnSpc>
                              <a:spcPct val="115000"/>
                            </a:lnSpc>
                            <a:spcAft>
                              <a:spcPts val="0"/>
                            </a:spcAft>
                          </a:pPr>
                          <a:r>
                            <a:rPr lang="fr-FR" sz="1100">
                              <a:effectLst/>
                            </a:rPr>
                            <a:t>Q2</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10522,04</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-10,546,</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-8,709</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-1,324</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-513</a:t>
                          </a:r>
                          <a:endParaRPr lang="fr-FR" sz="1100">
                            <a:effectLst/>
                            <a:latin typeface="Calibri"/>
                            <a:ea typeface="Calibri"/>
                            <a:cs typeface="Times New Roman"/>
                          </a:endParaRPr>
                        </a:p>
                      </a:txBody>
                      <a:tcPr marL="68580" marR="68580" marT="0" marB="0"/>
                    </a:tc>
                    <a:extLst>
                      <a:ext uri="{0D108BD9-81ED-4DB2-BD59-A6C34878D82A}">
                        <a16:rowId xmlns:a16="http://schemas.microsoft.com/office/drawing/2014/main" val="10004"/>
                      </a:ext>
                    </a:extLst>
                  </a:tr>
                  <a:tr h="221731">
                    <a:tc>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82%</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13%</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5%</a:t>
                          </a:r>
                          <a:endParaRPr lang="fr-FR" sz="1100">
                            <a:effectLst/>
                            <a:latin typeface="Calibri"/>
                            <a:ea typeface="Calibri"/>
                            <a:cs typeface="Times New Roman"/>
                          </a:endParaRPr>
                        </a:p>
                      </a:txBody>
                      <a:tcPr marL="68580" marR="68580" marT="0" marB="0"/>
                    </a:tc>
                    <a:extLst>
                      <a:ext uri="{0D108BD9-81ED-4DB2-BD59-A6C34878D82A}">
                        <a16:rowId xmlns:a16="http://schemas.microsoft.com/office/drawing/2014/main" val="10005"/>
                      </a:ext>
                    </a:extLst>
                  </a:tr>
                  <a:tr h="221731">
                    <a:tc>
                      <a:txBody>
                        <a:bodyPr/>
                        <a:lstStyle/>
                        <a:p>
                          <a:pPr>
                            <a:lnSpc>
                              <a:spcPct val="115000"/>
                            </a:lnSpc>
                            <a:spcAft>
                              <a:spcPts val="0"/>
                            </a:spcAft>
                          </a:pPr>
                          <a:r>
                            <a:rPr lang="fr-FR" sz="1100">
                              <a:effectLst/>
                            </a:rPr>
                            <a:t>Q3</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21068,4</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dirty="0">
                              <a:effectLst/>
                              <a:latin typeface="+mn-lt"/>
                              <a:ea typeface="+mn-ea"/>
                              <a:cs typeface="+mn-cs"/>
                            </a:rPr>
                            <a:t>-</a:t>
                          </a:r>
                          <a:endParaRPr lang="fr-FR" sz="1100" dirty="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extLst>
                      <a:ext uri="{0D108BD9-81ED-4DB2-BD59-A6C34878D82A}">
                        <a16:rowId xmlns:a16="http://schemas.microsoft.com/office/drawing/2014/main" val="10006"/>
                      </a:ext>
                    </a:extLst>
                  </a:tr>
                  <a:tr h="221731">
                    <a:tc>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extLst>
                      <a:ext uri="{0D108BD9-81ED-4DB2-BD59-A6C34878D82A}">
                        <a16:rowId xmlns:a16="http://schemas.microsoft.com/office/drawing/2014/main" val="10007"/>
                      </a:ext>
                    </a:extLst>
                  </a:tr>
                  <a:tr h="221731">
                    <a:tc>
                      <a:txBody>
                        <a:bodyPr/>
                        <a:lstStyle/>
                        <a:p>
                          <a:pPr>
                            <a:lnSpc>
                              <a:spcPct val="115000"/>
                            </a:lnSpc>
                            <a:spcAft>
                              <a:spcPts val="0"/>
                            </a:spcAft>
                          </a:pPr>
                          <a:r>
                            <a:rPr lang="fr-FR" sz="1100">
                              <a:effectLst/>
                            </a:rPr>
                            <a:t>Q4</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39711</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18,643</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12,694</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2,219</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3,729</a:t>
                          </a:r>
                          <a:endParaRPr lang="fr-FR" sz="1100">
                            <a:effectLst/>
                            <a:latin typeface="Calibri"/>
                            <a:ea typeface="Calibri"/>
                            <a:cs typeface="Times New Roman"/>
                          </a:endParaRPr>
                        </a:p>
                      </a:txBody>
                      <a:tcPr marL="68580" marR="68580" marT="0" marB="0"/>
                    </a:tc>
                    <a:extLst>
                      <a:ext uri="{0D108BD9-81ED-4DB2-BD59-A6C34878D82A}">
                        <a16:rowId xmlns:a16="http://schemas.microsoft.com/office/drawing/2014/main" val="10008"/>
                      </a:ext>
                    </a:extLst>
                  </a:tr>
                  <a:tr h="221731">
                    <a:tc>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68%</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12%</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20%</a:t>
                          </a:r>
                          <a:endParaRPr lang="fr-FR" sz="1100">
                            <a:effectLst/>
                            <a:latin typeface="Calibri"/>
                            <a:ea typeface="Calibri"/>
                            <a:cs typeface="Times New Roman"/>
                          </a:endParaRPr>
                        </a:p>
                      </a:txBody>
                      <a:tcPr marL="68580" marR="68580" marT="0" marB="0"/>
                    </a:tc>
                    <a:extLst>
                      <a:ext uri="{0D108BD9-81ED-4DB2-BD59-A6C34878D82A}">
                        <a16:rowId xmlns:a16="http://schemas.microsoft.com/office/drawing/2014/main" val="10009"/>
                      </a:ext>
                    </a:extLst>
                  </a:tr>
                  <a:tr h="221731">
                    <a:tc>
                      <a:txBody>
                        <a:bodyPr/>
                        <a:lstStyle/>
                        <a:p>
                          <a:pPr>
                            <a:lnSpc>
                              <a:spcPct val="115000"/>
                            </a:lnSpc>
                            <a:spcAft>
                              <a:spcPts val="0"/>
                            </a:spcAft>
                          </a:pPr>
                          <a:r>
                            <a:rPr lang="fr-FR" sz="1100">
                              <a:effectLst/>
                            </a:rPr>
                            <a:t>Q5</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156545,1</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135,477</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106,789</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11,964</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17,697</a:t>
                          </a:r>
                          <a:endParaRPr lang="fr-FR" sz="1100">
                            <a:effectLst/>
                            <a:latin typeface="Calibri"/>
                            <a:ea typeface="Calibri"/>
                            <a:cs typeface="Times New Roman"/>
                          </a:endParaRPr>
                        </a:p>
                      </a:txBody>
                      <a:tcPr marL="68580" marR="68580" marT="0" marB="0"/>
                    </a:tc>
                    <a:extLst>
                      <a:ext uri="{0D108BD9-81ED-4DB2-BD59-A6C34878D82A}">
                        <a16:rowId xmlns:a16="http://schemas.microsoft.com/office/drawing/2014/main" val="10010"/>
                      </a:ext>
                    </a:extLst>
                  </a:tr>
                  <a:tr h="221731">
                    <a:tc>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70%</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dirty="0">
                              <a:effectLst/>
                            </a:rPr>
                            <a:t>9%</a:t>
                          </a:r>
                          <a:endParaRPr lang="fr-FR" sz="1100" dirty="0">
                            <a:effectLst/>
                            <a:latin typeface="Calibri"/>
                            <a:ea typeface="Calibri"/>
                            <a:cs typeface="Times New Roman"/>
                          </a:endParaRPr>
                        </a:p>
                      </a:txBody>
                      <a:tcPr marL="68580" marR="68580" marT="0" marB="0"/>
                    </a:tc>
                    <a:tc>
                      <a:txBody>
                        <a:bodyPr/>
                        <a:lstStyle/>
                        <a:p>
                          <a:pPr>
                            <a:lnSpc>
                              <a:spcPct val="115000"/>
                            </a:lnSpc>
                            <a:spcAft>
                              <a:spcPts val="0"/>
                            </a:spcAft>
                          </a:pPr>
                          <a:r>
                            <a:rPr lang="fr-FR" sz="1100" dirty="0">
                              <a:effectLst/>
                            </a:rPr>
                            <a:t>22%</a:t>
                          </a:r>
                          <a:endParaRPr lang="fr-FR" sz="1100" dirty="0">
                            <a:effectLst/>
                            <a:latin typeface="Calibri"/>
                            <a:ea typeface="Calibri"/>
                            <a:cs typeface="Times New Roman"/>
                          </a:endParaRPr>
                        </a:p>
                      </a:txBody>
                      <a:tcPr marL="68580" marR="68580" marT="0" marB="0"/>
                    </a:tc>
                    <a:extLst>
                      <a:ext uri="{0D108BD9-81ED-4DB2-BD59-A6C34878D82A}">
                        <a16:rowId xmlns:a16="http://schemas.microsoft.com/office/drawing/2014/main" val="10011"/>
                      </a:ext>
                    </a:extLst>
                  </a:tr>
                </a:tbl>
              </a:graphicData>
            </a:graphic>
          </p:graphicFrame>
        </mc:Choice>
        <mc:Fallback xmlns="">
          <p:graphicFrame>
            <p:nvGraphicFramePr>
              <p:cNvPr id="4" name="Tableau 3"/>
              <p:cNvGraphicFramePr>
                <a:graphicFrameLocks noGrp="1"/>
              </p:cNvGraphicFramePr>
              <p:nvPr>
                <p:extLst>
                  <p:ext uri="{D42A27DB-BD31-4B8C-83A1-F6EECF244321}">
                    <p14:modId xmlns:p14="http://schemas.microsoft.com/office/powerpoint/2010/main" val="2160872659"/>
                  </p:ext>
                </p:extLst>
              </p:nvPr>
            </p:nvGraphicFramePr>
            <p:xfrm>
              <a:off x="3079327" y="2308195"/>
              <a:ext cx="6144572" cy="3403018"/>
            </p:xfrm>
            <a:graphic>
              <a:graphicData uri="http://schemas.openxmlformats.org/drawingml/2006/table">
                <a:tbl>
                  <a:tblPr firstRow="1" firstCol="1" bandRow="1">
                    <a:tableStyleId>{5C22544A-7EE6-4342-B048-85BDC9FD1C3A}</a:tableStyleId>
                  </a:tblPr>
                  <a:tblGrid>
                    <a:gridCol w="989694">
                      <a:extLst>
                        <a:ext uri="{9D8B030D-6E8A-4147-A177-3AD203B41FA5}">
                          <a16:colId xmlns:a16="http://schemas.microsoft.com/office/drawing/2014/main" val="20000"/>
                        </a:ext>
                      </a:extLst>
                    </a:gridCol>
                    <a:gridCol w="1006895">
                      <a:extLst>
                        <a:ext uri="{9D8B030D-6E8A-4147-A177-3AD203B41FA5}">
                          <a16:colId xmlns:a16="http://schemas.microsoft.com/office/drawing/2014/main" val="20001"/>
                        </a:ext>
                      </a:extLst>
                    </a:gridCol>
                    <a:gridCol w="1110099">
                      <a:extLst>
                        <a:ext uri="{9D8B030D-6E8A-4147-A177-3AD203B41FA5}">
                          <a16:colId xmlns:a16="http://schemas.microsoft.com/office/drawing/2014/main" val="20002"/>
                        </a:ext>
                      </a:extLst>
                    </a:gridCol>
                    <a:gridCol w="1012188">
                      <a:extLst>
                        <a:ext uri="{9D8B030D-6E8A-4147-A177-3AD203B41FA5}">
                          <a16:colId xmlns:a16="http://schemas.microsoft.com/office/drawing/2014/main" val="20003"/>
                        </a:ext>
                      </a:extLst>
                    </a:gridCol>
                    <a:gridCol w="1012848">
                      <a:extLst>
                        <a:ext uri="{9D8B030D-6E8A-4147-A177-3AD203B41FA5}">
                          <a16:colId xmlns:a16="http://schemas.microsoft.com/office/drawing/2014/main" val="20004"/>
                        </a:ext>
                      </a:extLst>
                    </a:gridCol>
                    <a:gridCol w="1012848">
                      <a:extLst>
                        <a:ext uri="{9D8B030D-6E8A-4147-A177-3AD203B41FA5}">
                          <a16:colId xmlns:a16="http://schemas.microsoft.com/office/drawing/2014/main" val="20005"/>
                        </a:ext>
                      </a:extLst>
                    </a:gridCol>
                  </a:tblGrid>
                  <a:tr h="931332">
                    <a:tc>
                      <a:txBody>
                        <a:bodyPr/>
                        <a:lstStyle/>
                        <a:p>
                          <a:pPr>
                            <a:lnSpc>
                              <a:spcPct val="115000"/>
                            </a:lnSpc>
                            <a:spcAft>
                              <a:spcPts val="0"/>
                            </a:spcAft>
                          </a:pPr>
                          <a:r>
                            <a:rPr lang="fr-FR" sz="1100" dirty="0">
                              <a:effectLst/>
                            </a:rPr>
                            <a:t> </a:t>
                          </a:r>
                          <a:endParaRPr lang="fr-FR" sz="1100" dirty="0">
                            <a:effectLst/>
                            <a:latin typeface="Calibri"/>
                            <a:ea typeface="Calibri"/>
                            <a:cs typeface="Times New Roman"/>
                          </a:endParaRPr>
                        </a:p>
                      </a:txBody>
                      <a:tcPr marL="68580" marR="68580" marT="0" marB="0"/>
                    </a:tc>
                    <a:tc>
                      <a:txBody>
                        <a:bodyPr/>
                        <a:lstStyle/>
                        <a:p>
                          <a:pPr>
                            <a:lnSpc>
                              <a:spcPct val="115000"/>
                            </a:lnSpc>
                            <a:spcAft>
                              <a:spcPts val="0"/>
                            </a:spcAft>
                          </a:pPr>
                          <a:r>
                            <a:rPr lang="fr-FR" sz="1100" dirty="0" err="1">
                              <a:effectLst/>
                            </a:rPr>
                            <a:t>Nox</a:t>
                          </a:r>
                          <a:r>
                            <a:rPr lang="fr-FR" sz="1100" dirty="0">
                              <a:effectLst/>
                            </a:rPr>
                            <a:t>(mg)</a:t>
                          </a:r>
                          <a:endParaRPr lang="fr-FR" sz="1100" dirty="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Diff vs Q3 (mg)</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Distance component (mg)</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Modal share component (mg)</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Emission intensity component (mg)</a:t>
                          </a:r>
                          <a:endParaRPr lang="fr-FR" sz="1100">
                            <a:effectLst/>
                            <a:latin typeface="Calibri"/>
                            <a:ea typeface="Calibri"/>
                            <a:cs typeface="Times New Roman"/>
                          </a:endParaRPr>
                        </a:p>
                      </a:txBody>
                      <a:tcPr marL="68580" marR="68580" marT="0" marB="0"/>
                    </a:tc>
                    <a:extLst>
                      <a:ext uri="{0D108BD9-81ED-4DB2-BD59-A6C34878D82A}">
                        <a16:rowId xmlns:a16="http://schemas.microsoft.com/office/drawing/2014/main" val="10000"/>
                      </a:ext>
                    </a:extLst>
                  </a:tr>
                  <a:tr h="254376">
                    <a:tc>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endParaRPr lang="fr-FR"/>
                        </a:p>
                      </a:txBody>
                      <a:tcPr marL="68580" marR="68580" marT="0" marB="0">
                        <a:blipFill>
                          <a:blip r:embed="rId2"/>
                          <a:stretch>
                            <a:fillRect l="-99394" t="-378571" r="-415152" b="-883333"/>
                          </a:stretch>
                        </a:blipFill>
                      </a:tcPr>
                    </a:tc>
                    <a:tc>
                      <a:txBody>
                        <a:bodyPr/>
                        <a:lstStyle/>
                        <a:p>
                          <a:endParaRPr lang="fr-FR"/>
                        </a:p>
                      </a:txBody>
                      <a:tcPr marL="68580" marR="68580" marT="0" marB="0">
                        <a:blipFill>
                          <a:blip r:embed="rId2"/>
                          <a:stretch>
                            <a:fillRect l="-180769" t="-378571" r="-276374" b="-883333"/>
                          </a:stretch>
                        </a:blipFill>
                      </a:tcPr>
                    </a:tc>
                    <a:tc>
                      <a:txBody>
                        <a:bodyPr/>
                        <a:lstStyle/>
                        <a:p>
                          <a:endParaRPr lang="fr-FR"/>
                        </a:p>
                      </a:txBody>
                      <a:tcPr marL="68580" marR="68580" marT="0" marB="0">
                        <a:blipFill>
                          <a:blip r:embed="rId2"/>
                          <a:stretch>
                            <a:fillRect l="-307831" t="-378571" r="-203012" b="-883333"/>
                          </a:stretch>
                        </a:blipFill>
                      </a:tcPr>
                    </a:tc>
                    <a:tc>
                      <a:txBody>
                        <a:bodyPr/>
                        <a:lstStyle/>
                        <a:p>
                          <a:endParaRPr lang="fr-FR"/>
                        </a:p>
                      </a:txBody>
                      <a:tcPr marL="68580" marR="68580" marT="0" marB="0">
                        <a:blipFill>
                          <a:blip r:embed="rId2"/>
                          <a:stretch>
                            <a:fillRect l="-405389" t="-378571" r="-101796" b="-883333"/>
                          </a:stretch>
                        </a:blipFill>
                      </a:tcPr>
                    </a:tc>
                    <a:tc>
                      <a:txBody>
                        <a:bodyPr/>
                        <a:lstStyle/>
                        <a:p>
                          <a:endParaRPr lang="fr-FR"/>
                        </a:p>
                      </a:txBody>
                      <a:tcPr marL="68580" marR="68580" marT="0" marB="0">
                        <a:blipFill>
                          <a:blip r:embed="rId2"/>
                          <a:stretch>
                            <a:fillRect l="-508434" t="-378571" r="-2410" b="-883333"/>
                          </a:stretch>
                        </a:blipFill>
                      </a:tcPr>
                    </a:tc>
                    <a:extLst>
                      <a:ext uri="{0D108BD9-81ED-4DB2-BD59-A6C34878D82A}">
                        <a16:rowId xmlns:a16="http://schemas.microsoft.com/office/drawing/2014/main" val="10001"/>
                      </a:ext>
                    </a:extLst>
                  </a:tr>
                  <a:tr h="221731">
                    <a:tc>
                      <a:txBody>
                        <a:bodyPr/>
                        <a:lstStyle/>
                        <a:p>
                          <a:pPr>
                            <a:lnSpc>
                              <a:spcPct val="115000"/>
                            </a:lnSpc>
                            <a:spcAft>
                              <a:spcPts val="0"/>
                            </a:spcAft>
                          </a:pPr>
                          <a:r>
                            <a:rPr lang="fr-FR" sz="1100">
                              <a:effectLst/>
                            </a:rPr>
                            <a:t>Q1</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2277,4</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-18,791</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-9,918</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-8,653</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-220</a:t>
                          </a:r>
                          <a:endParaRPr lang="fr-FR" sz="1100">
                            <a:effectLst/>
                            <a:latin typeface="Calibri"/>
                            <a:ea typeface="Calibri"/>
                            <a:cs typeface="Times New Roman"/>
                          </a:endParaRPr>
                        </a:p>
                      </a:txBody>
                      <a:tcPr marL="68580" marR="68580" marT="0" marB="0"/>
                    </a:tc>
                    <a:extLst>
                      <a:ext uri="{0D108BD9-81ED-4DB2-BD59-A6C34878D82A}">
                        <a16:rowId xmlns:a16="http://schemas.microsoft.com/office/drawing/2014/main" val="10002"/>
                      </a:ext>
                    </a:extLst>
                  </a:tr>
                  <a:tr h="221731">
                    <a:tc>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dirty="0">
                              <a:effectLst/>
                            </a:rPr>
                            <a:t> </a:t>
                          </a:r>
                          <a:endParaRPr lang="fr-FR" sz="1100" dirty="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53%</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46%</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1%</a:t>
                          </a:r>
                          <a:endParaRPr lang="fr-FR" sz="1100">
                            <a:effectLst/>
                            <a:latin typeface="Calibri"/>
                            <a:ea typeface="Calibri"/>
                            <a:cs typeface="Times New Roman"/>
                          </a:endParaRPr>
                        </a:p>
                      </a:txBody>
                      <a:tcPr marL="68580" marR="68580" marT="0" marB="0"/>
                    </a:tc>
                    <a:extLst>
                      <a:ext uri="{0D108BD9-81ED-4DB2-BD59-A6C34878D82A}">
                        <a16:rowId xmlns:a16="http://schemas.microsoft.com/office/drawing/2014/main" val="10003"/>
                      </a:ext>
                    </a:extLst>
                  </a:tr>
                  <a:tr h="221731">
                    <a:tc>
                      <a:txBody>
                        <a:bodyPr/>
                        <a:lstStyle/>
                        <a:p>
                          <a:pPr>
                            <a:lnSpc>
                              <a:spcPct val="115000"/>
                            </a:lnSpc>
                            <a:spcAft>
                              <a:spcPts val="0"/>
                            </a:spcAft>
                          </a:pPr>
                          <a:r>
                            <a:rPr lang="fr-FR" sz="1100">
                              <a:effectLst/>
                            </a:rPr>
                            <a:t>Q2</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10522,04</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-10,546,</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-8,709</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-1,324</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-513</a:t>
                          </a:r>
                          <a:endParaRPr lang="fr-FR" sz="1100">
                            <a:effectLst/>
                            <a:latin typeface="Calibri"/>
                            <a:ea typeface="Calibri"/>
                            <a:cs typeface="Times New Roman"/>
                          </a:endParaRPr>
                        </a:p>
                      </a:txBody>
                      <a:tcPr marL="68580" marR="68580" marT="0" marB="0"/>
                    </a:tc>
                    <a:extLst>
                      <a:ext uri="{0D108BD9-81ED-4DB2-BD59-A6C34878D82A}">
                        <a16:rowId xmlns:a16="http://schemas.microsoft.com/office/drawing/2014/main" val="10004"/>
                      </a:ext>
                    </a:extLst>
                  </a:tr>
                  <a:tr h="221731">
                    <a:tc>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82%</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13%</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5%</a:t>
                          </a:r>
                          <a:endParaRPr lang="fr-FR" sz="1100">
                            <a:effectLst/>
                            <a:latin typeface="Calibri"/>
                            <a:ea typeface="Calibri"/>
                            <a:cs typeface="Times New Roman"/>
                          </a:endParaRPr>
                        </a:p>
                      </a:txBody>
                      <a:tcPr marL="68580" marR="68580" marT="0" marB="0"/>
                    </a:tc>
                    <a:extLst>
                      <a:ext uri="{0D108BD9-81ED-4DB2-BD59-A6C34878D82A}">
                        <a16:rowId xmlns:a16="http://schemas.microsoft.com/office/drawing/2014/main" val="10005"/>
                      </a:ext>
                    </a:extLst>
                  </a:tr>
                  <a:tr h="221731">
                    <a:tc>
                      <a:txBody>
                        <a:bodyPr/>
                        <a:lstStyle/>
                        <a:p>
                          <a:pPr>
                            <a:lnSpc>
                              <a:spcPct val="115000"/>
                            </a:lnSpc>
                            <a:spcAft>
                              <a:spcPts val="0"/>
                            </a:spcAft>
                          </a:pPr>
                          <a:r>
                            <a:rPr lang="fr-FR" sz="1100">
                              <a:effectLst/>
                            </a:rPr>
                            <a:t>Q3</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21068,4</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dirty="0">
                              <a:effectLst/>
                              <a:latin typeface="+mn-lt"/>
                              <a:ea typeface="+mn-ea"/>
                              <a:cs typeface="+mn-cs"/>
                            </a:rPr>
                            <a:t>-</a:t>
                          </a:r>
                          <a:endParaRPr lang="fr-FR" sz="1100" dirty="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extLst>
                      <a:ext uri="{0D108BD9-81ED-4DB2-BD59-A6C34878D82A}">
                        <a16:rowId xmlns:a16="http://schemas.microsoft.com/office/drawing/2014/main" val="10006"/>
                      </a:ext>
                    </a:extLst>
                  </a:tr>
                  <a:tr h="221731">
                    <a:tc>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extLst>
                      <a:ext uri="{0D108BD9-81ED-4DB2-BD59-A6C34878D82A}">
                        <a16:rowId xmlns:a16="http://schemas.microsoft.com/office/drawing/2014/main" val="10007"/>
                      </a:ext>
                    </a:extLst>
                  </a:tr>
                  <a:tr h="221731">
                    <a:tc>
                      <a:txBody>
                        <a:bodyPr/>
                        <a:lstStyle/>
                        <a:p>
                          <a:pPr>
                            <a:lnSpc>
                              <a:spcPct val="115000"/>
                            </a:lnSpc>
                            <a:spcAft>
                              <a:spcPts val="0"/>
                            </a:spcAft>
                          </a:pPr>
                          <a:r>
                            <a:rPr lang="fr-FR" sz="1100">
                              <a:effectLst/>
                            </a:rPr>
                            <a:t>Q4</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39711</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18,643</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12,694</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2,219</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3,729</a:t>
                          </a:r>
                          <a:endParaRPr lang="fr-FR" sz="1100">
                            <a:effectLst/>
                            <a:latin typeface="Calibri"/>
                            <a:ea typeface="Calibri"/>
                            <a:cs typeface="Times New Roman"/>
                          </a:endParaRPr>
                        </a:p>
                      </a:txBody>
                      <a:tcPr marL="68580" marR="68580" marT="0" marB="0"/>
                    </a:tc>
                    <a:extLst>
                      <a:ext uri="{0D108BD9-81ED-4DB2-BD59-A6C34878D82A}">
                        <a16:rowId xmlns:a16="http://schemas.microsoft.com/office/drawing/2014/main" val="10008"/>
                      </a:ext>
                    </a:extLst>
                  </a:tr>
                  <a:tr h="221731">
                    <a:tc>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68%</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12%</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20%</a:t>
                          </a:r>
                          <a:endParaRPr lang="fr-FR" sz="1100">
                            <a:effectLst/>
                            <a:latin typeface="Calibri"/>
                            <a:ea typeface="Calibri"/>
                            <a:cs typeface="Times New Roman"/>
                          </a:endParaRPr>
                        </a:p>
                      </a:txBody>
                      <a:tcPr marL="68580" marR="68580" marT="0" marB="0"/>
                    </a:tc>
                    <a:extLst>
                      <a:ext uri="{0D108BD9-81ED-4DB2-BD59-A6C34878D82A}">
                        <a16:rowId xmlns:a16="http://schemas.microsoft.com/office/drawing/2014/main" val="10009"/>
                      </a:ext>
                    </a:extLst>
                  </a:tr>
                  <a:tr h="221731">
                    <a:tc>
                      <a:txBody>
                        <a:bodyPr/>
                        <a:lstStyle/>
                        <a:p>
                          <a:pPr>
                            <a:lnSpc>
                              <a:spcPct val="115000"/>
                            </a:lnSpc>
                            <a:spcAft>
                              <a:spcPts val="0"/>
                            </a:spcAft>
                          </a:pPr>
                          <a:r>
                            <a:rPr lang="fr-FR" sz="1100">
                              <a:effectLst/>
                            </a:rPr>
                            <a:t>Q5</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156545,1</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135,477</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106,789</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11,964</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17,697</a:t>
                          </a:r>
                          <a:endParaRPr lang="fr-FR" sz="1100">
                            <a:effectLst/>
                            <a:latin typeface="Calibri"/>
                            <a:ea typeface="Calibri"/>
                            <a:cs typeface="Times New Roman"/>
                          </a:endParaRPr>
                        </a:p>
                      </a:txBody>
                      <a:tcPr marL="68580" marR="68580" marT="0" marB="0"/>
                    </a:tc>
                    <a:extLst>
                      <a:ext uri="{0D108BD9-81ED-4DB2-BD59-A6C34878D82A}">
                        <a16:rowId xmlns:a16="http://schemas.microsoft.com/office/drawing/2014/main" val="10010"/>
                      </a:ext>
                    </a:extLst>
                  </a:tr>
                  <a:tr h="221731">
                    <a:tc>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70%</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dirty="0">
                              <a:effectLst/>
                            </a:rPr>
                            <a:t>9%</a:t>
                          </a:r>
                          <a:endParaRPr lang="fr-FR" sz="1100" dirty="0">
                            <a:effectLst/>
                            <a:latin typeface="Calibri"/>
                            <a:ea typeface="Calibri"/>
                            <a:cs typeface="Times New Roman"/>
                          </a:endParaRPr>
                        </a:p>
                      </a:txBody>
                      <a:tcPr marL="68580" marR="68580" marT="0" marB="0"/>
                    </a:tc>
                    <a:tc>
                      <a:txBody>
                        <a:bodyPr/>
                        <a:lstStyle/>
                        <a:p>
                          <a:pPr>
                            <a:lnSpc>
                              <a:spcPct val="115000"/>
                            </a:lnSpc>
                            <a:spcAft>
                              <a:spcPts val="0"/>
                            </a:spcAft>
                          </a:pPr>
                          <a:r>
                            <a:rPr lang="fr-FR" sz="1100" dirty="0">
                              <a:effectLst/>
                            </a:rPr>
                            <a:t>22%</a:t>
                          </a:r>
                          <a:endParaRPr lang="fr-FR" sz="1100" dirty="0">
                            <a:effectLst/>
                            <a:latin typeface="Calibri"/>
                            <a:ea typeface="Calibri"/>
                            <a:cs typeface="Times New Roman"/>
                          </a:endParaRPr>
                        </a:p>
                      </a:txBody>
                      <a:tcPr marL="68580" marR="68580" marT="0" marB="0"/>
                    </a:tc>
                    <a:extLst>
                      <a:ext uri="{0D108BD9-81ED-4DB2-BD59-A6C34878D82A}">
                        <a16:rowId xmlns:a16="http://schemas.microsoft.com/office/drawing/2014/main" val="10011"/>
                      </a:ext>
                    </a:extLst>
                  </a:tr>
                </a:tbl>
              </a:graphicData>
            </a:graphic>
          </p:graphicFrame>
        </mc:Fallback>
      </mc:AlternateContent>
    </p:spTree>
    <p:extLst>
      <p:ext uri="{BB962C8B-B14F-4D97-AF65-F5344CB8AC3E}">
        <p14:creationId xmlns:p14="http://schemas.microsoft.com/office/powerpoint/2010/main" val="32336458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t>Synthèse des résultats et interprétations</a:t>
            </a:r>
          </a:p>
        </p:txBody>
      </p:sp>
      <p:sp>
        <p:nvSpPr>
          <p:cNvPr id="3" name="Espace réservé du contenu 2"/>
          <p:cNvSpPr>
            <a:spLocks noGrp="1"/>
          </p:cNvSpPr>
          <p:nvPr>
            <p:ph idx="1"/>
          </p:nvPr>
        </p:nvSpPr>
        <p:spPr/>
        <p:txBody>
          <a:bodyPr/>
          <a:lstStyle/>
          <a:p>
            <a:r>
              <a:rPr lang="fr-FR" sz="2000" b="1" dirty="0">
                <a:latin typeface="Times New Roman" panose="02020603050405020304" pitchFamily="18" charset="0"/>
                <a:cs typeface="Times New Roman" panose="02020603050405020304" pitchFamily="18" charset="0"/>
              </a:rPr>
              <a:t>Tableau 6 : Composantes de Kaya élargies par quintile d’émissions de </a:t>
            </a:r>
            <a:r>
              <a:rPr lang="fr-FR" sz="2000" b="1" dirty="0" err="1">
                <a:latin typeface="Times New Roman" panose="02020603050405020304" pitchFamily="18" charset="0"/>
                <a:cs typeface="Times New Roman" panose="02020603050405020304" pitchFamily="18" charset="0"/>
              </a:rPr>
              <a:t>NOx</a:t>
            </a:r>
            <a:endParaRPr lang="fr-FR" sz="2000" dirty="0">
              <a:latin typeface="Times New Roman" panose="02020603050405020304" pitchFamily="18" charset="0"/>
              <a:cs typeface="Times New Roman" panose="02020603050405020304" pitchFamily="18" charset="0"/>
            </a:endParaRPr>
          </a:p>
          <a:p>
            <a:endParaRPr lang="fr-FR" dirty="0"/>
          </a:p>
        </p:txBody>
      </p:sp>
      <mc:AlternateContent xmlns:mc="http://schemas.openxmlformats.org/markup-compatibility/2006" xmlns:a14="http://schemas.microsoft.com/office/drawing/2010/main">
        <mc:Choice Requires="a14">
          <p:graphicFrame>
            <p:nvGraphicFramePr>
              <p:cNvPr id="4" name="Tableau 3"/>
              <p:cNvGraphicFramePr>
                <a:graphicFrameLocks noGrp="1"/>
              </p:cNvGraphicFramePr>
              <p:nvPr>
                <p:extLst>
                  <p:ext uri="{D42A27DB-BD31-4B8C-83A1-F6EECF244321}">
                    <p14:modId xmlns:p14="http://schemas.microsoft.com/office/powerpoint/2010/main" val="2777993929"/>
                  </p:ext>
                </p:extLst>
              </p:nvPr>
            </p:nvGraphicFramePr>
            <p:xfrm>
              <a:off x="2513862" y="2629450"/>
              <a:ext cx="6994210" cy="2983950"/>
            </p:xfrm>
            <a:graphic>
              <a:graphicData uri="http://schemas.openxmlformats.org/drawingml/2006/table">
                <a:tbl>
                  <a:tblPr firstRow="1" firstCol="1" bandRow="1">
                    <a:tableStyleId>{5C22544A-7EE6-4342-B048-85BDC9FD1C3A}</a:tableStyleId>
                  </a:tblPr>
                  <a:tblGrid>
                    <a:gridCol w="435237">
                      <a:extLst>
                        <a:ext uri="{9D8B030D-6E8A-4147-A177-3AD203B41FA5}">
                          <a16:colId xmlns:a16="http://schemas.microsoft.com/office/drawing/2014/main" val="20000"/>
                        </a:ext>
                      </a:extLst>
                    </a:gridCol>
                    <a:gridCol w="703543">
                      <a:extLst>
                        <a:ext uri="{9D8B030D-6E8A-4147-A177-3AD203B41FA5}">
                          <a16:colId xmlns:a16="http://schemas.microsoft.com/office/drawing/2014/main" val="20001"/>
                        </a:ext>
                      </a:extLst>
                    </a:gridCol>
                    <a:gridCol w="745445">
                      <a:extLst>
                        <a:ext uri="{9D8B030D-6E8A-4147-A177-3AD203B41FA5}">
                          <a16:colId xmlns:a16="http://schemas.microsoft.com/office/drawing/2014/main" val="20002"/>
                        </a:ext>
                      </a:extLst>
                    </a:gridCol>
                    <a:gridCol w="641367">
                      <a:extLst>
                        <a:ext uri="{9D8B030D-6E8A-4147-A177-3AD203B41FA5}">
                          <a16:colId xmlns:a16="http://schemas.microsoft.com/office/drawing/2014/main" val="20003"/>
                        </a:ext>
                      </a:extLst>
                    </a:gridCol>
                    <a:gridCol w="688675">
                      <a:extLst>
                        <a:ext uri="{9D8B030D-6E8A-4147-A177-3AD203B41FA5}">
                          <a16:colId xmlns:a16="http://schemas.microsoft.com/office/drawing/2014/main" val="20004"/>
                        </a:ext>
                      </a:extLst>
                    </a:gridCol>
                    <a:gridCol w="686648">
                      <a:extLst>
                        <a:ext uri="{9D8B030D-6E8A-4147-A177-3AD203B41FA5}">
                          <a16:colId xmlns:a16="http://schemas.microsoft.com/office/drawing/2014/main" val="20005"/>
                        </a:ext>
                      </a:extLst>
                    </a:gridCol>
                    <a:gridCol w="583921">
                      <a:extLst>
                        <a:ext uri="{9D8B030D-6E8A-4147-A177-3AD203B41FA5}">
                          <a16:colId xmlns:a16="http://schemas.microsoft.com/office/drawing/2014/main" val="20006"/>
                        </a:ext>
                      </a:extLst>
                    </a:gridCol>
                    <a:gridCol w="554860">
                      <a:extLst>
                        <a:ext uri="{9D8B030D-6E8A-4147-A177-3AD203B41FA5}">
                          <a16:colId xmlns:a16="http://schemas.microsoft.com/office/drawing/2014/main" val="20007"/>
                        </a:ext>
                      </a:extLst>
                    </a:gridCol>
                    <a:gridCol w="669076">
                      <a:extLst>
                        <a:ext uri="{9D8B030D-6E8A-4147-A177-3AD203B41FA5}">
                          <a16:colId xmlns:a16="http://schemas.microsoft.com/office/drawing/2014/main" val="20008"/>
                        </a:ext>
                      </a:extLst>
                    </a:gridCol>
                    <a:gridCol w="629203">
                      <a:extLst>
                        <a:ext uri="{9D8B030D-6E8A-4147-A177-3AD203B41FA5}">
                          <a16:colId xmlns:a16="http://schemas.microsoft.com/office/drawing/2014/main" val="20009"/>
                        </a:ext>
                      </a:extLst>
                    </a:gridCol>
                    <a:gridCol w="656235">
                      <a:extLst>
                        <a:ext uri="{9D8B030D-6E8A-4147-A177-3AD203B41FA5}">
                          <a16:colId xmlns:a16="http://schemas.microsoft.com/office/drawing/2014/main" val="20010"/>
                        </a:ext>
                      </a:extLst>
                    </a:gridCol>
                  </a:tblGrid>
                  <a:tr h="423558">
                    <a:tc gridSpan="2">
                      <a:txBody>
                        <a:bodyPr/>
                        <a:lstStyle/>
                        <a:p>
                          <a:pPr>
                            <a:lnSpc>
                              <a:spcPct val="115000"/>
                            </a:lnSpc>
                            <a:spcAft>
                              <a:spcPts val="0"/>
                            </a:spcAft>
                          </a:pPr>
                          <a:r>
                            <a:rPr lang="fr-FR" sz="1100" dirty="0" err="1">
                              <a:effectLst/>
                            </a:rPr>
                            <a:t>Nox</a:t>
                          </a:r>
                          <a:r>
                            <a:rPr lang="fr-FR" sz="1100" dirty="0">
                              <a:effectLst/>
                            </a:rPr>
                            <a:t> (mg/km)</a:t>
                          </a:r>
                          <a:endParaRPr lang="fr-FR" sz="1100" dirty="0">
                            <a:effectLst/>
                            <a:latin typeface="Calibri"/>
                            <a:ea typeface="Calibri"/>
                            <a:cs typeface="Times New Roman"/>
                          </a:endParaRPr>
                        </a:p>
                      </a:txBody>
                      <a:tcPr marL="68580" marR="68580" marT="0" marB="0"/>
                    </a:tc>
                    <a:tc hMerge="1">
                      <a:txBody>
                        <a:bodyPr/>
                        <a:lstStyle/>
                        <a:p>
                          <a:endParaRPr lang="fr-FR"/>
                        </a:p>
                      </a:txBody>
                      <a:tcPr/>
                    </a:tc>
                    <a:tc>
                      <a:txBody>
                        <a:bodyPr/>
                        <a:lstStyle/>
                        <a:p>
                          <a:pPr>
                            <a:lnSpc>
                              <a:spcPct val="115000"/>
                            </a:lnSpc>
                            <a:spcAft>
                              <a:spcPts val="0"/>
                            </a:spcAft>
                          </a:pPr>
                          <a:r>
                            <a:rPr lang="fr-FR" sz="1100">
                              <a:effectLst/>
                            </a:rPr>
                            <a:t>Dist.(km)</a:t>
                          </a:r>
                          <a:endParaRPr lang="fr-FR" sz="1100">
                            <a:effectLst/>
                            <a:latin typeface="Calibri"/>
                            <a:ea typeface="Calibri"/>
                            <a:cs typeface="Times New Roman"/>
                          </a:endParaRPr>
                        </a:p>
                      </a:txBody>
                      <a:tcPr marL="68580" marR="68580" marT="0" marB="0"/>
                    </a:tc>
                    <a:tc gridSpan="3">
                      <a:txBody>
                        <a:bodyPr/>
                        <a:lstStyle/>
                        <a:p>
                          <a:pPr>
                            <a:lnSpc>
                              <a:spcPct val="115000"/>
                            </a:lnSpc>
                            <a:spcAft>
                              <a:spcPts val="0"/>
                            </a:spcAft>
                          </a:pPr>
                          <a:r>
                            <a:rPr lang="fr-FR" sz="1100">
                              <a:effectLst/>
                            </a:rPr>
                            <a:t>Modal share(%)</a:t>
                          </a:r>
                          <a:endParaRPr lang="fr-FR" sz="1100">
                            <a:effectLst/>
                            <a:latin typeface="Calibri"/>
                            <a:ea typeface="Calibri"/>
                            <a:cs typeface="Times New Roman"/>
                          </a:endParaRPr>
                        </a:p>
                      </a:txBody>
                      <a:tcPr marL="68580" marR="68580" marT="0" marB="0"/>
                    </a:tc>
                    <a:tc hMerge="1">
                      <a:txBody>
                        <a:bodyPr/>
                        <a:lstStyle/>
                        <a:p>
                          <a:endParaRPr lang="fr-FR"/>
                        </a:p>
                      </a:txBody>
                      <a:tcPr/>
                    </a:tc>
                    <a:tc hMerge="1">
                      <a:txBody>
                        <a:bodyPr/>
                        <a:lstStyle/>
                        <a:p>
                          <a:endParaRPr lang="fr-FR"/>
                        </a:p>
                      </a:txBody>
                      <a:tcPr/>
                    </a:tc>
                    <a:tc>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gridSpan="3">
                      <a:txBody>
                        <a:bodyPr/>
                        <a:lstStyle/>
                        <a:p>
                          <a:pPr>
                            <a:lnSpc>
                              <a:spcPct val="115000"/>
                            </a:lnSpc>
                            <a:spcAft>
                              <a:spcPts val="0"/>
                            </a:spcAft>
                          </a:pPr>
                          <a:r>
                            <a:rPr lang="fr-FR" sz="1100">
                              <a:effectLst/>
                            </a:rPr>
                            <a:t>Emiss. Intensity (mg/km)</a:t>
                          </a:r>
                        </a:p>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0000"/>
                      </a:ext>
                    </a:extLst>
                  </a:tr>
                  <a:tr h="635337">
                    <a:tc gridSpan="2">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hMerge="1">
                      <a:txBody>
                        <a:bodyPr/>
                        <a:lstStyle/>
                        <a:p>
                          <a:endParaRPr lang="fr-FR"/>
                        </a:p>
                      </a:txBody>
                      <a:tcPr/>
                    </a:tc>
                    <a:tc>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Two wheeler</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Trpec</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Taxi</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Car</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Two wheeler</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Trpec</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Taxi</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Car</a:t>
                          </a:r>
                          <a:endParaRPr lang="fr-FR" sz="1100">
                            <a:effectLst/>
                            <a:latin typeface="Calibri"/>
                            <a:ea typeface="Calibri"/>
                            <a:cs typeface="Times New Roman"/>
                          </a:endParaRPr>
                        </a:p>
                      </a:txBody>
                      <a:tcPr marL="68580" marR="68580" marT="0" marB="0"/>
                    </a:tc>
                    <a:extLst>
                      <a:ext uri="{0D108BD9-81ED-4DB2-BD59-A6C34878D82A}">
                        <a16:rowId xmlns:a16="http://schemas.microsoft.com/office/drawing/2014/main" val="10001"/>
                      </a:ext>
                    </a:extLst>
                  </a:tr>
                  <a:tr h="442602">
                    <a:tc>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14:m>
                            <m:oMathPara xmlns:m="http://schemas.openxmlformats.org/officeDocument/2006/math">
                              <m:oMathParaPr>
                                <m:jc m:val="centerGroup"/>
                              </m:oMathParaPr>
                              <m:oMath xmlns:m="http://schemas.openxmlformats.org/officeDocument/2006/math">
                                <m:sSub>
                                  <m:sSubPr>
                                    <m:ctrlPr>
                                      <a:rPr lang="fr-FR" sz="1100" i="1">
                                        <a:effectLst/>
                                        <a:latin typeface="Cambria Math" panose="02040503050406030204" pitchFamily="18" charset="0"/>
                                      </a:rPr>
                                    </m:ctrlPr>
                                  </m:sSubPr>
                                  <m:e>
                                    <m:r>
                                      <a:rPr lang="fr-FR" sz="1100">
                                        <a:effectLst/>
                                        <a:latin typeface="Cambria Math"/>
                                      </a:rPr>
                                      <m:t>𝑬</m:t>
                                    </m:r>
                                  </m:e>
                                  <m:sub>
                                    <m:r>
                                      <a:rPr lang="fr-FR" sz="1100">
                                        <a:effectLst/>
                                        <a:latin typeface="Cambria Math"/>
                                      </a:rPr>
                                      <m:t>𝑵𝑶𝑿</m:t>
                                    </m:r>
                                    <m:r>
                                      <a:rPr lang="fr-FR" sz="1100">
                                        <a:effectLst/>
                                        <a:latin typeface="Cambria Math"/>
                                      </a:rPr>
                                      <m:t>,</m:t>
                                    </m:r>
                                    <m:r>
                                      <a:rPr lang="fr-FR" sz="1100">
                                        <a:effectLst/>
                                        <a:latin typeface="Cambria Math"/>
                                      </a:rPr>
                                      <m:t>𝑸𝒌</m:t>
                                    </m:r>
                                  </m:sub>
                                </m:sSub>
                              </m:oMath>
                            </m:oMathPara>
                          </a14:m>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14:m>
                            <m:oMathPara xmlns:m="http://schemas.openxmlformats.org/officeDocument/2006/math">
                              <m:oMathParaPr>
                                <m:jc m:val="centerGroup"/>
                              </m:oMathParaPr>
                              <m:oMath xmlns:m="http://schemas.openxmlformats.org/officeDocument/2006/math">
                                <m:sSub>
                                  <m:sSubPr>
                                    <m:ctrlPr>
                                      <a:rPr lang="fr-FR" sz="1100" i="1">
                                        <a:effectLst/>
                                        <a:latin typeface="Cambria Math" panose="02040503050406030204" pitchFamily="18" charset="0"/>
                                      </a:rPr>
                                    </m:ctrlPr>
                                  </m:sSubPr>
                                  <m:e>
                                    <m:r>
                                      <a:rPr lang="fr-FR" sz="1100">
                                        <a:effectLst/>
                                        <a:latin typeface="Cambria Math"/>
                                      </a:rPr>
                                      <m:t>𝑫</m:t>
                                    </m:r>
                                  </m:e>
                                  <m:sub>
                                    <m:r>
                                      <a:rPr lang="fr-FR" sz="1100">
                                        <a:effectLst/>
                                        <a:latin typeface="Cambria Math"/>
                                      </a:rPr>
                                      <m:t>𝑸𝒌</m:t>
                                    </m:r>
                                  </m:sub>
                                </m:sSub>
                              </m:oMath>
                            </m:oMathPara>
                          </a14:m>
                          <a:endParaRPr lang="fr-FR" sz="1100" dirty="0">
                            <a:effectLst/>
                            <a:latin typeface="Calibri"/>
                            <a:ea typeface="Calibri"/>
                            <a:cs typeface="Times New Roman"/>
                          </a:endParaRPr>
                        </a:p>
                      </a:txBody>
                      <a:tcPr marL="68580" marR="68580" marT="0" marB="0"/>
                    </a:tc>
                    <a:tc>
                      <a:txBody>
                        <a:bodyPr/>
                        <a:lstStyle/>
                        <a:p>
                          <a:pPr>
                            <a:lnSpc>
                              <a:spcPct val="115000"/>
                            </a:lnSpc>
                            <a:spcAft>
                              <a:spcPts val="0"/>
                            </a:spcAft>
                          </a:pPr>
                          <a14:m>
                            <m:oMathPara xmlns:m="http://schemas.openxmlformats.org/officeDocument/2006/math">
                              <m:oMathParaPr>
                                <m:jc m:val="centerGroup"/>
                              </m:oMathParaPr>
                              <m:oMath xmlns:m="http://schemas.openxmlformats.org/officeDocument/2006/math">
                                <m:sSub>
                                  <m:sSubPr>
                                    <m:ctrlPr>
                                      <a:rPr lang="fr-FR" sz="1100" i="1">
                                        <a:effectLst/>
                                        <a:latin typeface="Cambria Math" panose="02040503050406030204" pitchFamily="18" charset="0"/>
                                      </a:rPr>
                                    </m:ctrlPr>
                                  </m:sSubPr>
                                  <m:e>
                                    <m:r>
                                      <a:rPr lang="fr-FR" sz="1100">
                                        <a:effectLst/>
                                        <a:latin typeface="Cambria Math"/>
                                      </a:rPr>
                                      <m:t>𝑺</m:t>
                                    </m:r>
                                  </m:e>
                                  <m:sub>
                                    <m:r>
                                      <a:rPr lang="fr-FR" sz="1100">
                                        <a:effectLst/>
                                        <a:latin typeface="Cambria Math"/>
                                      </a:rPr>
                                      <m:t>𝒕𝒘</m:t>
                                    </m:r>
                                    <m:r>
                                      <a:rPr lang="fr-FR" sz="1100">
                                        <a:effectLst/>
                                        <a:latin typeface="Cambria Math"/>
                                      </a:rPr>
                                      <m:t>,</m:t>
                                    </m:r>
                                    <m:r>
                                      <a:rPr lang="fr-FR" sz="1100">
                                        <a:effectLst/>
                                        <a:latin typeface="Cambria Math"/>
                                      </a:rPr>
                                      <m:t>𝑸𝒌</m:t>
                                    </m:r>
                                  </m:sub>
                                </m:sSub>
                              </m:oMath>
                            </m:oMathPara>
                          </a14:m>
                          <a:endParaRPr lang="fr-FR" sz="1100">
                            <a:effectLst/>
                          </a:endParaRPr>
                        </a:p>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14:m>
                            <m:oMathPara xmlns:m="http://schemas.openxmlformats.org/officeDocument/2006/math">
                              <m:oMathParaPr>
                                <m:jc m:val="centerGroup"/>
                              </m:oMathParaPr>
                              <m:oMath xmlns:m="http://schemas.openxmlformats.org/officeDocument/2006/math">
                                <m:sSub>
                                  <m:sSubPr>
                                    <m:ctrlPr>
                                      <a:rPr lang="fr-FR" sz="1100" i="1">
                                        <a:effectLst/>
                                        <a:latin typeface="Cambria Math" panose="02040503050406030204" pitchFamily="18" charset="0"/>
                                      </a:rPr>
                                    </m:ctrlPr>
                                  </m:sSubPr>
                                  <m:e>
                                    <m:r>
                                      <a:rPr lang="fr-FR" sz="1100">
                                        <a:effectLst/>
                                        <a:latin typeface="Cambria Math"/>
                                      </a:rPr>
                                      <m:t>𝑺</m:t>
                                    </m:r>
                                  </m:e>
                                  <m:sub>
                                    <m:r>
                                      <a:rPr lang="fr-FR" sz="1100">
                                        <a:effectLst/>
                                        <a:latin typeface="Cambria Math"/>
                                      </a:rPr>
                                      <m:t>,</m:t>
                                    </m:r>
                                    <m:r>
                                      <a:rPr lang="fr-FR" sz="1100">
                                        <a:effectLst/>
                                        <a:latin typeface="Cambria Math"/>
                                      </a:rPr>
                                      <m:t>𝒕𝒓𝒑𝒆𝒄𝑸𝒌</m:t>
                                    </m:r>
                                  </m:sub>
                                </m:sSub>
                              </m:oMath>
                            </m:oMathPara>
                          </a14:m>
                          <a:endParaRPr lang="fr-FR" sz="1100">
                            <a:effectLst/>
                          </a:endParaRPr>
                        </a:p>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14:m>
                            <m:oMathPara xmlns:m="http://schemas.openxmlformats.org/officeDocument/2006/math">
                              <m:oMathParaPr>
                                <m:jc m:val="centerGroup"/>
                              </m:oMathParaPr>
                              <m:oMath xmlns:m="http://schemas.openxmlformats.org/officeDocument/2006/math">
                                <m:sSub>
                                  <m:sSubPr>
                                    <m:ctrlPr>
                                      <a:rPr lang="fr-FR" sz="1100" i="1">
                                        <a:effectLst/>
                                        <a:latin typeface="Cambria Math" panose="02040503050406030204" pitchFamily="18" charset="0"/>
                                      </a:rPr>
                                    </m:ctrlPr>
                                  </m:sSubPr>
                                  <m:e>
                                    <m:r>
                                      <a:rPr lang="fr-FR" sz="1100">
                                        <a:effectLst/>
                                        <a:latin typeface="Cambria Math"/>
                                      </a:rPr>
                                      <m:t>𝑺</m:t>
                                    </m:r>
                                  </m:e>
                                  <m:sub>
                                    <m:r>
                                      <a:rPr lang="fr-FR" sz="1100">
                                        <a:effectLst/>
                                        <a:latin typeface="Cambria Math"/>
                                      </a:rPr>
                                      <m:t>𝒕𝒂𝒙𝒊</m:t>
                                    </m:r>
                                    <m:r>
                                      <a:rPr lang="fr-FR" sz="1100">
                                        <a:effectLst/>
                                        <a:latin typeface="Cambria Math"/>
                                      </a:rPr>
                                      <m:t>,</m:t>
                                    </m:r>
                                    <m:r>
                                      <a:rPr lang="fr-FR" sz="1100">
                                        <a:effectLst/>
                                        <a:latin typeface="Cambria Math"/>
                                      </a:rPr>
                                      <m:t>𝑸𝒌</m:t>
                                    </m:r>
                                  </m:sub>
                                </m:sSub>
                              </m:oMath>
                            </m:oMathPara>
                          </a14:m>
                          <a:endParaRPr lang="fr-FR" sz="1100">
                            <a:effectLst/>
                          </a:endParaRPr>
                        </a:p>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14:m>
                            <m:oMathPara xmlns:m="http://schemas.openxmlformats.org/officeDocument/2006/math">
                              <m:oMathParaPr>
                                <m:jc m:val="centerGroup"/>
                              </m:oMathParaPr>
                              <m:oMath xmlns:m="http://schemas.openxmlformats.org/officeDocument/2006/math">
                                <m:sSub>
                                  <m:sSubPr>
                                    <m:ctrlPr>
                                      <a:rPr lang="fr-FR" sz="1100" i="1">
                                        <a:effectLst/>
                                        <a:latin typeface="Cambria Math" panose="02040503050406030204" pitchFamily="18" charset="0"/>
                                      </a:rPr>
                                    </m:ctrlPr>
                                  </m:sSubPr>
                                  <m:e>
                                    <m:r>
                                      <a:rPr lang="fr-FR" sz="1100">
                                        <a:effectLst/>
                                        <a:latin typeface="Cambria Math"/>
                                      </a:rPr>
                                      <m:t>𝑺</m:t>
                                    </m:r>
                                  </m:e>
                                  <m:sub>
                                    <m:r>
                                      <a:rPr lang="fr-FR" sz="1100">
                                        <a:effectLst/>
                                        <a:latin typeface="Cambria Math"/>
                                      </a:rPr>
                                      <m:t>𝒄𝒂𝒓</m:t>
                                    </m:r>
                                    <m:r>
                                      <a:rPr lang="fr-FR" sz="1100">
                                        <a:effectLst/>
                                        <a:latin typeface="Cambria Math"/>
                                      </a:rPr>
                                      <m:t>,</m:t>
                                    </m:r>
                                    <m:r>
                                      <a:rPr lang="fr-FR" sz="1100">
                                        <a:effectLst/>
                                        <a:latin typeface="Cambria Math"/>
                                      </a:rPr>
                                      <m:t>𝑸𝒌</m:t>
                                    </m:r>
                                  </m:sub>
                                </m:sSub>
                              </m:oMath>
                            </m:oMathPara>
                          </a14:m>
                          <a:endParaRPr lang="fr-FR" sz="1100">
                            <a:effectLst/>
                          </a:endParaRPr>
                        </a:p>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14:m>
                            <m:oMathPara xmlns:m="http://schemas.openxmlformats.org/officeDocument/2006/math">
                              <m:oMathParaPr>
                                <m:jc m:val="centerGroup"/>
                              </m:oMathParaPr>
                              <m:oMath xmlns:m="http://schemas.openxmlformats.org/officeDocument/2006/math">
                                <m:sSub>
                                  <m:sSubPr>
                                    <m:ctrlPr>
                                      <a:rPr lang="fr-FR" sz="1100" i="1">
                                        <a:effectLst/>
                                        <a:latin typeface="Cambria Math" panose="02040503050406030204" pitchFamily="18" charset="0"/>
                                      </a:rPr>
                                    </m:ctrlPr>
                                  </m:sSubPr>
                                  <m:e>
                                    <m:r>
                                      <a:rPr lang="fr-FR" sz="1100">
                                        <a:effectLst/>
                                        <a:latin typeface="Cambria Math"/>
                                      </a:rPr>
                                      <m:t>𝑰</m:t>
                                    </m:r>
                                  </m:e>
                                  <m:sub>
                                    <m:r>
                                      <a:rPr lang="fr-FR" sz="1100">
                                        <a:effectLst/>
                                        <a:latin typeface="Cambria Math"/>
                                      </a:rPr>
                                      <m:t>𝒕𝒘</m:t>
                                    </m:r>
                                    <m:r>
                                      <a:rPr lang="fr-FR" sz="1100">
                                        <a:effectLst/>
                                        <a:latin typeface="Cambria Math"/>
                                      </a:rPr>
                                      <m:t>,</m:t>
                                    </m:r>
                                    <m:r>
                                      <a:rPr lang="fr-FR" sz="1100">
                                        <a:effectLst/>
                                        <a:latin typeface="Cambria Math"/>
                                      </a:rPr>
                                      <m:t>𝑸𝒌</m:t>
                                    </m:r>
                                  </m:sub>
                                </m:sSub>
                              </m:oMath>
                            </m:oMathPara>
                          </a14:m>
                          <a:endParaRPr lang="fr-FR" sz="1100">
                            <a:effectLst/>
                          </a:endParaRPr>
                        </a:p>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14:m>
                            <m:oMathPara xmlns:m="http://schemas.openxmlformats.org/officeDocument/2006/math">
                              <m:oMathParaPr>
                                <m:jc m:val="centerGroup"/>
                              </m:oMathParaPr>
                              <m:oMath xmlns:m="http://schemas.openxmlformats.org/officeDocument/2006/math">
                                <m:sSub>
                                  <m:sSubPr>
                                    <m:ctrlPr>
                                      <a:rPr lang="fr-FR" sz="1100" i="1">
                                        <a:effectLst/>
                                        <a:latin typeface="Cambria Math" panose="02040503050406030204" pitchFamily="18" charset="0"/>
                                      </a:rPr>
                                    </m:ctrlPr>
                                  </m:sSubPr>
                                  <m:e>
                                    <m:r>
                                      <a:rPr lang="fr-FR" sz="1100">
                                        <a:effectLst/>
                                        <a:latin typeface="Cambria Math"/>
                                      </a:rPr>
                                      <m:t>𝑰</m:t>
                                    </m:r>
                                  </m:e>
                                  <m:sub>
                                    <m:r>
                                      <a:rPr lang="fr-FR" sz="1100">
                                        <a:effectLst/>
                                        <a:latin typeface="Cambria Math"/>
                                      </a:rPr>
                                      <m:t>𝒕𝒓𝒑𝒆𝒄</m:t>
                                    </m:r>
                                    <m:r>
                                      <a:rPr lang="fr-FR" sz="1100">
                                        <a:effectLst/>
                                        <a:latin typeface="Cambria Math"/>
                                      </a:rPr>
                                      <m:t>,</m:t>
                                    </m:r>
                                    <m:r>
                                      <a:rPr lang="fr-FR" sz="1100">
                                        <a:effectLst/>
                                        <a:latin typeface="Cambria Math"/>
                                      </a:rPr>
                                      <m:t>𝑸𝒌</m:t>
                                    </m:r>
                                  </m:sub>
                                </m:sSub>
                              </m:oMath>
                            </m:oMathPara>
                          </a14:m>
                          <a:endParaRPr lang="fr-FR" sz="1100">
                            <a:effectLst/>
                          </a:endParaRPr>
                        </a:p>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14:m>
                            <m:oMathPara xmlns:m="http://schemas.openxmlformats.org/officeDocument/2006/math">
                              <m:oMathParaPr>
                                <m:jc m:val="centerGroup"/>
                              </m:oMathParaPr>
                              <m:oMath xmlns:m="http://schemas.openxmlformats.org/officeDocument/2006/math">
                                <m:sSub>
                                  <m:sSubPr>
                                    <m:ctrlPr>
                                      <a:rPr lang="fr-FR" sz="1100" i="1">
                                        <a:effectLst/>
                                        <a:latin typeface="Cambria Math" panose="02040503050406030204" pitchFamily="18" charset="0"/>
                                      </a:rPr>
                                    </m:ctrlPr>
                                  </m:sSubPr>
                                  <m:e>
                                    <m:r>
                                      <a:rPr lang="fr-FR" sz="1100">
                                        <a:effectLst/>
                                        <a:latin typeface="Cambria Math"/>
                                      </a:rPr>
                                      <m:t>𝑰</m:t>
                                    </m:r>
                                  </m:e>
                                  <m:sub>
                                    <m:r>
                                      <a:rPr lang="fr-FR" sz="1100">
                                        <a:effectLst/>
                                        <a:latin typeface="Cambria Math"/>
                                      </a:rPr>
                                      <m:t>𝒕𝒂𝒙𝒊</m:t>
                                    </m:r>
                                    <m:r>
                                      <a:rPr lang="fr-FR" sz="1100">
                                        <a:effectLst/>
                                        <a:latin typeface="Cambria Math"/>
                                      </a:rPr>
                                      <m:t>,</m:t>
                                    </m:r>
                                    <m:r>
                                      <a:rPr lang="fr-FR" sz="1100">
                                        <a:effectLst/>
                                        <a:latin typeface="Cambria Math"/>
                                      </a:rPr>
                                      <m:t>𝑸𝒌</m:t>
                                    </m:r>
                                  </m:sub>
                                </m:sSub>
                              </m:oMath>
                            </m:oMathPara>
                          </a14:m>
                          <a:endParaRPr lang="fr-FR" sz="1100">
                            <a:effectLst/>
                          </a:endParaRPr>
                        </a:p>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14:m>
                            <m:oMathPara xmlns:m="http://schemas.openxmlformats.org/officeDocument/2006/math">
                              <m:oMathParaPr>
                                <m:jc m:val="centerGroup"/>
                              </m:oMathParaPr>
                              <m:oMath xmlns:m="http://schemas.openxmlformats.org/officeDocument/2006/math">
                                <m:sSub>
                                  <m:sSubPr>
                                    <m:ctrlPr>
                                      <a:rPr lang="fr-FR" sz="1100" i="1">
                                        <a:effectLst/>
                                        <a:latin typeface="Cambria Math" panose="02040503050406030204" pitchFamily="18" charset="0"/>
                                      </a:rPr>
                                    </m:ctrlPr>
                                  </m:sSubPr>
                                  <m:e>
                                    <m:r>
                                      <a:rPr lang="fr-FR" sz="1100">
                                        <a:effectLst/>
                                        <a:latin typeface="Cambria Math"/>
                                      </a:rPr>
                                      <m:t>𝑰</m:t>
                                    </m:r>
                                  </m:e>
                                  <m:sub>
                                    <m:r>
                                      <a:rPr lang="fr-FR" sz="1100">
                                        <a:effectLst/>
                                        <a:latin typeface="Cambria Math"/>
                                      </a:rPr>
                                      <m:t>𝒄𝒂𝒓</m:t>
                                    </m:r>
                                    <m:r>
                                      <a:rPr lang="fr-FR" sz="1100">
                                        <a:effectLst/>
                                        <a:latin typeface="Cambria Math"/>
                                      </a:rPr>
                                      <m:t>,</m:t>
                                    </m:r>
                                    <m:r>
                                      <a:rPr lang="fr-FR" sz="1100">
                                        <a:effectLst/>
                                        <a:latin typeface="Cambria Math"/>
                                      </a:rPr>
                                      <m:t>𝑸𝒌</m:t>
                                    </m:r>
                                  </m:sub>
                                </m:sSub>
                              </m:oMath>
                            </m:oMathPara>
                          </a14:m>
                          <a:endParaRPr lang="fr-FR" sz="1100">
                            <a:effectLst/>
                          </a:endParaRPr>
                        </a:p>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extLst>
                      <a:ext uri="{0D108BD9-81ED-4DB2-BD59-A6C34878D82A}">
                        <a16:rowId xmlns:a16="http://schemas.microsoft.com/office/drawing/2014/main" val="10002"/>
                      </a:ext>
                    </a:extLst>
                  </a:tr>
                  <a:tr h="211779">
                    <a:tc>
                      <a:txBody>
                        <a:bodyPr/>
                        <a:lstStyle/>
                        <a:p>
                          <a:pPr>
                            <a:lnSpc>
                              <a:spcPct val="115000"/>
                            </a:lnSpc>
                            <a:spcAft>
                              <a:spcPts val="0"/>
                            </a:spcAft>
                          </a:pPr>
                          <a:r>
                            <a:rPr lang="fr-FR" sz="1100">
                              <a:effectLst/>
                            </a:rPr>
                            <a:t>Q1</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2277,4</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15,12</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0,007</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0.091</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0.013</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0.201</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1,86</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240</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871.79</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414.61</a:t>
                          </a:r>
                          <a:endParaRPr lang="fr-FR" sz="1100">
                            <a:effectLst/>
                            <a:latin typeface="Calibri"/>
                            <a:ea typeface="Calibri"/>
                            <a:cs typeface="Times New Roman"/>
                          </a:endParaRPr>
                        </a:p>
                      </a:txBody>
                      <a:tcPr marL="68580" marR="68580" marT="0" marB="0"/>
                    </a:tc>
                    <a:extLst>
                      <a:ext uri="{0D108BD9-81ED-4DB2-BD59-A6C34878D82A}">
                        <a16:rowId xmlns:a16="http://schemas.microsoft.com/office/drawing/2014/main" val="10003"/>
                      </a:ext>
                    </a:extLst>
                  </a:tr>
                  <a:tr h="423558">
                    <a:tc>
                      <a:txBody>
                        <a:bodyPr/>
                        <a:lstStyle/>
                        <a:p>
                          <a:pPr>
                            <a:lnSpc>
                              <a:spcPct val="115000"/>
                            </a:lnSpc>
                            <a:spcAft>
                              <a:spcPts val="0"/>
                            </a:spcAft>
                          </a:pPr>
                          <a:r>
                            <a:rPr lang="fr-FR" sz="1100">
                              <a:effectLst/>
                            </a:rPr>
                            <a:t>Q2</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10522,04</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28.53</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0,085</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0.121</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0.027</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0.767</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0,31</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240</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827.4</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413.79</a:t>
                          </a:r>
                          <a:endParaRPr lang="fr-FR" sz="1100">
                            <a:effectLst/>
                            <a:latin typeface="Calibri"/>
                            <a:ea typeface="Calibri"/>
                            <a:cs typeface="Times New Roman"/>
                          </a:endParaRPr>
                        </a:p>
                      </a:txBody>
                      <a:tcPr marL="68580" marR="68580" marT="0" marB="0"/>
                    </a:tc>
                    <a:extLst>
                      <a:ext uri="{0D108BD9-81ED-4DB2-BD59-A6C34878D82A}">
                        <a16:rowId xmlns:a16="http://schemas.microsoft.com/office/drawing/2014/main" val="10004"/>
                      </a:ext>
                    </a:extLst>
                  </a:tr>
                  <a:tr h="211779">
                    <a:tc>
                      <a:txBody>
                        <a:bodyPr/>
                        <a:lstStyle/>
                        <a:p>
                          <a:pPr>
                            <a:lnSpc>
                              <a:spcPct val="115000"/>
                            </a:lnSpc>
                            <a:spcAft>
                              <a:spcPts val="0"/>
                            </a:spcAft>
                          </a:pPr>
                          <a:r>
                            <a:rPr lang="fr-FR" sz="1100">
                              <a:effectLst/>
                            </a:rPr>
                            <a:t>Q3</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21068,4</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50.76</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0.055</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0.054</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0.047</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0.843</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4,18</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240</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830.57</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dirty="0">
                              <a:effectLst/>
                            </a:rPr>
                            <a:t>423,73</a:t>
                          </a:r>
                          <a:endParaRPr lang="fr-FR" sz="1100" dirty="0">
                            <a:effectLst/>
                            <a:latin typeface="Calibri"/>
                            <a:ea typeface="Calibri"/>
                            <a:cs typeface="Times New Roman"/>
                          </a:endParaRPr>
                        </a:p>
                      </a:txBody>
                      <a:tcPr marL="68580" marR="68580" marT="0" marB="0"/>
                    </a:tc>
                    <a:extLst>
                      <a:ext uri="{0D108BD9-81ED-4DB2-BD59-A6C34878D82A}">
                        <a16:rowId xmlns:a16="http://schemas.microsoft.com/office/drawing/2014/main" val="10005"/>
                      </a:ext>
                    </a:extLst>
                  </a:tr>
                  <a:tr h="211779">
                    <a:tc>
                      <a:txBody>
                        <a:bodyPr/>
                        <a:lstStyle/>
                        <a:p>
                          <a:pPr>
                            <a:lnSpc>
                              <a:spcPct val="115000"/>
                            </a:lnSpc>
                            <a:spcAft>
                              <a:spcPts val="0"/>
                            </a:spcAft>
                          </a:pPr>
                          <a:r>
                            <a:rPr lang="fr-FR" sz="1100">
                              <a:effectLst/>
                            </a:rPr>
                            <a:t>Q4</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39711</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78.25</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0.018</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0.023</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0.074</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0.885</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2,52</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240</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847.31</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496.07</a:t>
                          </a:r>
                          <a:endParaRPr lang="fr-FR" sz="1100">
                            <a:effectLst/>
                            <a:latin typeface="Calibri"/>
                            <a:ea typeface="Calibri"/>
                            <a:cs typeface="Times New Roman"/>
                          </a:endParaRPr>
                        </a:p>
                      </a:txBody>
                      <a:tcPr marL="68580" marR="68580" marT="0" marB="0"/>
                    </a:tc>
                    <a:extLst>
                      <a:ext uri="{0D108BD9-81ED-4DB2-BD59-A6C34878D82A}">
                        <a16:rowId xmlns:a16="http://schemas.microsoft.com/office/drawing/2014/main" val="10006"/>
                      </a:ext>
                    </a:extLst>
                  </a:tr>
                  <a:tr h="423558">
                    <a:tc>
                      <a:txBody>
                        <a:bodyPr/>
                        <a:lstStyle/>
                        <a:p>
                          <a:pPr>
                            <a:lnSpc>
                              <a:spcPct val="115000"/>
                            </a:lnSpc>
                            <a:spcAft>
                              <a:spcPts val="0"/>
                            </a:spcAft>
                          </a:pPr>
                          <a:r>
                            <a:rPr lang="fr-FR" sz="1100" dirty="0">
                              <a:effectLst/>
                            </a:rPr>
                            <a:t>Q5 </a:t>
                          </a:r>
                          <a:endParaRPr lang="fr-FR" sz="1100" dirty="0">
                            <a:effectLst/>
                            <a:latin typeface="Calibri"/>
                            <a:ea typeface="Calibri"/>
                            <a:cs typeface="Times New Roman"/>
                          </a:endParaRPr>
                        </a:p>
                      </a:txBody>
                      <a:tcPr marL="68580" marR="68580" marT="0" marB="0"/>
                    </a:tc>
                    <a:tc>
                      <a:txBody>
                        <a:bodyPr/>
                        <a:lstStyle/>
                        <a:p>
                          <a:pPr>
                            <a:lnSpc>
                              <a:spcPct val="115000"/>
                            </a:lnSpc>
                            <a:spcAft>
                              <a:spcPts val="0"/>
                            </a:spcAft>
                          </a:pPr>
                          <a:r>
                            <a:rPr lang="fr-FR" sz="1100" dirty="0">
                              <a:effectLst/>
                            </a:rPr>
                            <a:t>156545,1</a:t>
                          </a:r>
                          <a:endParaRPr lang="fr-FR" sz="1100" dirty="0">
                            <a:effectLst/>
                            <a:latin typeface="Calibri"/>
                            <a:ea typeface="Calibri"/>
                            <a:cs typeface="Times New Roman"/>
                          </a:endParaRPr>
                        </a:p>
                      </a:txBody>
                      <a:tcPr marL="68580" marR="68580" marT="0" marB="0"/>
                    </a:tc>
                    <a:tc>
                      <a:txBody>
                        <a:bodyPr/>
                        <a:lstStyle/>
                        <a:p>
                          <a:pPr>
                            <a:lnSpc>
                              <a:spcPct val="115000"/>
                            </a:lnSpc>
                            <a:spcAft>
                              <a:spcPts val="0"/>
                            </a:spcAft>
                          </a:pPr>
                          <a:r>
                            <a:rPr lang="fr-FR" sz="1100" dirty="0">
                              <a:effectLst/>
                            </a:rPr>
                            <a:t>254.26</a:t>
                          </a:r>
                          <a:endParaRPr lang="fr-FR" sz="1100" dirty="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0.025</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0.019</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0.152</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0.803</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3 .1</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240</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1095.21</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dirty="0">
                              <a:effectLst/>
                            </a:rPr>
                            <a:t>552 .23</a:t>
                          </a:r>
                          <a:endParaRPr lang="fr-FR" sz="1100" dirty="0">
                            <a:effectLst/>
                            <a:latin typeface="Calibri"/>
                            <a:ea typeface="Calibri"/>
                            <a:cs typeface="Times New Roman"/>
                          </a:endParaRPr>
                        </a:p>
                      </a:txBody>
                      <a:tcPr marL="68580" marR="68580" marT="0" marB="0"/>
                    </a:tc>
                    <a:extLst>
                      <a:ext uri="{0D108BD9-81ED-4DB2-BD59-A6C34878D82A}">
                        <a16:rowId xmlns:a16="http://schemas.microsoft.com/office/drawing/2014/main" val="10007"/>
                      </a:ext>
                    </a:extLst>
                  </a:tr>
                </a:tbl>
              </a:graphicData>
            </a:graphic>
          </p:graphicFrame>
        </mc:Choice>
        <mc:Fallback xmlns="">
          <p:graphicFrame>
            <p:nvGraphicFramePr>
              <p:cNvPr id="4" name="Tableau 3"/>
              <p:cNvGraphicFramePr>
                <a:graphicFrameLocks noGrp="1"/>
              </p:cNvGraphicFramePr>
              <p:nvPr>
                <p:extLst>
                  <p:ext uri="{D42A27DB-BD31-4B8C-83A1-F6EECF244321}">
                    <p14:modId xmlns:p14="http://schemas.microsoft.com/office/powerpoint/2010/main" val="2777993929"/>
                  </p:ext>
                </p:extLst>
              </p:nvPr>
            </p:nvGraphicFramePr>
            <p:xfrm>
              <a:off x="2513862" y="2629450"/>
              <a:ext cx="6994210" cy="2983950"/>
            </p:xfrm>
            <a:graphic>
              <a:graphicData uri="http://schemas.openxmlformats.org/drawingml/2006/table">
                <a:tbl>
                  <a:tblPr firstRow="1" firstCol="1" bandRow="1">
                    <a:tableStyleId>{5C22544A-7EE6-4342-B048-85BDC9FD1C3A}</a:tableStyleId>
                  </a:tblPr>
                  <a:tblGrid>
                    <a:gridCol w="435237"/>
                    <a:gridCol w="703543"/>
                    <a:gridCol w="745445"/>
                    <a:gridCol w="641367"/>
                    <a:gridCol w="688675"/>
                    <a:gridCol w="686648"/>
                    <a:gridCol w="583921"/>
                    <a:gridCol w="554860"/>
                    <a:gridCol w="669076"/>
                    <a:gridCol w="629203"/>
                    <a:gridCol w="656235"/>
                  </a:tblGrid>
                  <a:tr h="423558">
                    <a:tc gridSpan="2">
                      <a:txBody>
                        <a:bodyPr/>
                        <a:lstStyle/>
                        <a:p>
                          <a:pPr>
                            <a:lnSpc>
                              <a:spcPct val="115000"/>
                            </a:lnSpc>
                            <a:spcAft>
                              <a:spcPts val="0"/>
                            </a:spcAft>
                          </a:pPr>
                          <a:r>
                            <a:rPr lang="fr-FR" sz="1100" dirty="0" err="1">
                              <a:effectLst/>
                            </a:rPr>
                            <a:t>Nox</a:t>
                          </a:r>
                          <a:r>
                            <a:rPr lang="fr-FR" sz="1100" dirty="0">
                              <a:effectLst/>
                            </a:rPr>
                            <a:t> (mg/km)</a:t>
                          </a:r>
                          <a:endParaRPr lang="fr-FR" sz="1100" dirty="0">
                            <a:effectLst/>
                            <a:latin typeface="Calibri"/>
                            <a:ea typeface="Calibri"/>
                            <a:cs typeface="Times New Roman"/>
                          </a:endParaRPr>
                        </a:p>
                      </a:txBody>
                      <a:tcPr marL="68580" marR="68580" marT="0" marB="0"/>
                    </a:tc>
                    <a:tc hMerge="1">
                      <a:txBody>
                        <a:bodyPr/>
                        <a:lstStyle/>
                        <a:p>
                          <a:endParaRPr lang="fr-FR"/>
                        </a:p>
                      </a:txBody>
                      <a:tcPr/>
                    </a:tc>
                    <a:tc>
                      <a:txBody>
                        <a:bodyPr/>
                        <a:lstStyle/>
                        <a:p>
                          <a:pPr>
                            <a:lnSpc>
                              <a:spcPct val="115000"/>
                            </a:lnSpc>
                            <a:spcAft>
                              <a:spcPts val="0"/>
                            </a:spcAft>
                          </a:pPr>
                          <a:r>
                            <a:rPr lang="fr-FR" sz="1100">
                              <a:effectLst/>
                            </a:rPr>
                            <a:t>Dist.(km)</a:t>
                          </a:r>
                          <a:endParaRPr lang="fr-FR" sz="1100">
                            <a:effectLst/>
                            <a:latin typeface="Calibri"/>
                            <a:ea typeface="Calibri"/>
                            <a:cs typeface="Times New Roman"/>
                          </a:endParaRPr>
                        </a:p>
                      </a:txBody>
                      <a:tcPr marL="68580" marR="68580" marT="0" marB="0"/>
                    </a:tc>
                    <a:tc gridSpan="3">
                      <a:txBody>
                        <a:bodyPr/>
                        <a:lstStyle/>
                        <a:p>
                          <a:pPr>
                            <a:lnSpc>
                              <a:spcPct val="115000"/>
                            </a:lnSpc>
                            <a:spcAft>
                              <a:spcPts val="0"/>
                            </a:spcAft>
                          </a:pPr>
                          <a:r>
                            <a:rPr lang="fr-FR" sz="1100">
                              <a:effectLst/>
                            </a:rPr>
                            <a:t>Modal share(%)</a:t>
                          </a:r>
                          <a:endParaRPr lang="fr-FR" sz="1100">
                            <a:effectLst/>
                            <a:latin typeface="Calibri"/>
                            <a:ea typeface="Calibri"/>
                            <a:cs typeface="Times New Roman"/>
                          </a:endParaRPr>
                        </a:p>
                      </a:txBody>
                      <a:tcPr marL="68580" marR="68580" marT="0" marB="0"/>
                    </a:tc>
                    <a:tc hMerge="1">
                      <a:txBody>
                        <a:bodyPr/>
                        <a:lstStyle/>
                        <a:p>
                          <a:endParaRPr lang="fr-FR"/>
                        </a:p>
                      </a:txBody>
                      <a:tcPr/>
                    </a:tc>
                    <a:tc hMerge="1">
                      <a:txBody>
                        <a:bodyPr/>
                        <a:lstStyle/>
                        <a:p>
                          <a:endParaRPr lang="fr-FR"/>
                        </a:p>
                      </a:txBody>
                      <a:tcPr/>
                    </a:tc>
                    <a:tc>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gridSpan="3">
                      <a:txBody>
                        <a:bodyPr/>
                        <a:lstStyle/>
                        <a:p>
                          <a:pPr>
                            <a:lnSpc>
                              <a:spcPct val="115000"/>
                            </a:lnSpc>
                            <a:spcAft>
                              <a:spcPts val="0"/>
                            </a:spcAft>
                          </a:pPr>
                          <a:r>
                            <a:rPr lang="fr-FR" sz="1100">
                              <a:effectLst/>
                            </a:rPr>
                            <a:t>Emiss. Intensity (mg/km)</a:t>
                          </a:r>
                        </a:p>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hMerge="1">
                      <a:txBody>
                        <a:bodyPr/>
                        <a:lstStyle/>
                        <a:p>
                          <a:endParaRPr lang="fr-FR"/>
                        </a:p>
                      </a:txBody>
                      <a:tcPr/>
                    </a:tc>
                    <a:tc hMerge="1">
                      <a:txBody>
                        <a:bodyPr/>
                        <a:lstStyle/>
                        <a:p>
                          <a:endParaRPr lang="fr-FR"/>
                        </a:p>
                      </a:txBody>
                      <a:tcPr/>
                    </a:tc>
                  </a:tr>
                  <a:tr h="635337">
                    <a:tc gridSpan="2">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hMerge="1">
                      <a:txBody>
                        <a:bodyPr/>
                        <a:lstStyle/>
                        <a:p>
                          <a:endParaRPr lang="fr-FR"/>
                        </a:p>
                      </a:txBody>
                      <a:tcPr/>
                    </a:tc>
                    <a:tc>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Two wheeler</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Trpec</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Taxi</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Car</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Two wheeler</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Trpec</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Taxi</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Car</a:t>
                          </a:r>
                          <a:endParaRPr lang="fr-FR" sz="1100">
                            <a:effectLst/>
                            <a:latin typeface="Calibri"/>
                            <a:ea typeface="Calibri"/>
                            <a:cs typeface="Times New Roman"/>
                          </a:endParaRPr>
                        </a:p>
                      </a:txBody>
                      <a:tcPr marL="68580" marR="68580" marT="0" marB="0"/>
                    </a:tc>
                  </a:tr>
                  <a:tr h="442602">
                    <a:tc>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endParaRPr lang="fr-FR"/>
                        </a:p>
                      </a:txBody>
                      <a:tcPr marL="68580" marR="68580" marT="0" marB="0">
                        <a:blipFill rotWithShape="1">
                          <a:blip r:embed="rId2"/>
                          <a:stretch>
                            <a:fillRect l="-61207" t="-246575" r="-828448" b="-332877"/>
                          </a:stretch>
                        </a:blipFill>
                      </a:tcPr>
                    </a:tc>
                    <a:tc>
                      <a:txBody>
                        <a:bodyPr/>
                        <a:lstStyle/>
                        <a:p>
                          <a:endParaRPr lang="fr-FR"/>
                        </a:p>
                      </a:txBody>
                      <a:tcPr marL="68580" marR="68580" marT="0" marB="0">
                        <a:blipFill rotWithShape="1">
                          <a:blip r:embed="rId2"/>
                          <a:stretch>
                            <a:fillRect l="-153279" t="-246575" r="-687705" b="-332877"/>
                          </a:stretch>
                        </a:blipFill>
                      </a:tcPr>
                    </a:tc>
                    <a:tc>
                      <a:txBody>
                        <a:bodyPr/>
                        <a:lstStyle/>
                        <a:p>
                          <a:endParaRPr lang="fr-FR"/>
                        </a:p>
                      </a:txBody>
                      <a:tcPr marL="68580" marR="68580" marT="0" marB="0">
                        <a:blipFill rotWithShape="1">
                          <a:blip r:embed="rId2"/>
                          <a:stretch>
                            <a:fillRect l="-291509" t="-246575" r="-691509" b="-332877"/>
                          </a:stretch>
                        </a:blipFill>
                      </a:tcPr>
                    </a:tc>
                    <a:tc>
                      <a:txBody>
                        <a:bodyPr/>
                        <a:lstStyle/>
                        <a:p>
                          <a:endParaRPr lang="fr-FR"/>
                        </a:p>
                      </a:txBody>
                      <a:tcPr marL="68580" marR="68580" marT="0" marB="0">
                        <a:blipFill rotWithShape="1">
                          <a:blip r:embed="rId2"/>
                          <a:stretch>
                            <a:fillRect l="-367257" t="-246575" r="-548673" b="-332877"/>
                          </a:stretch>
                        </a:blipFill>
                      </a:tcPr>
                    </a:tc>
                    <a:tc>
                      <a:txBody>
                        <a:bodyPr/>
                        <a:lstStyle/>
                        <a:p>
                          <a:endParaRPr lang="fr-FR"/>
                        </a:p>
                      </a:txBody>
                      <a:tcPr marL="68580" marR="68580" marT="0" marB="0">
                        <a:blipFill rotWithShape="1">
                          <a:blip r:embed="rId2"/>
                          <a:stretch>
                            <a:fillRect l="-471429" t="-246575" r="-453571" b="-332877"/>
                          </a:stretch>
                        </a:blipFill>
                      </a:tcPr>
                    </a:tc>
                    <a:tc>
                      <a:txBody>
                        <a:bodyPr/>
                        <a:lstStyle/>
                        <a:p>
                          <a:endParaRPr lang="fr-FR"/>
                        </a:p>
                      </a:txBody>
                      <a:tcPr marL="68580" marR="68580" marT="0" marB="0">
                        <a:blipFill rotWithShape="1">
                          <a:blip r:embed="rId2"/>
                          <a:stretch>
                            <a:fillRect l="-666667" t="-246575" r="-429167" b="-332877"/>
                          </a:stretch>
                        </a:blipFill>
                      </a:tcPr>
                    </a:tc>
                    <a:tc>
                      <a:txBody>
                        <a:bodyPr/>
                        <a:lstStyle/>
                        <a:p>
                          <a:endParaRPr lang="fr-FR"/>
                        </a:p>
                      </a:txBody>
                      <a:tcPr marL="68580" marR="68580" marT="0" marB="0">
                        <a:blipFill rotWithShape="1">
                          <a:blip r:embed="rId2"/>
                          <a:stretch>
                            <a:fillRect l="-808791" t="-246575" r="-352747" b="-332877"/>
                          </a:stretch>
                        </a:blipFill>
                      </a:tcPr>
                    </a:tc>
                    <a:tc>
                      <a:txBody>
                        <a:bodyPr/>
                        <a:lstStyle/>
                        <a:p>
                          <a:endParaRPr lang="fr-FR"/>
                        </a:p>
                      </a:txBody>
                      <a:tcPr marL="68580" marR="68580" marT="0" marB="0">
                        <a:blipFill rotWithShape="1">
                          <a:blip r:embed="rId2"/>
                          <a:stretch>
                            <a:fillRect l="-751818" t="-246575" r="-191818" b="-332877"/>
                          </a:stretch>
                        </a:blipFill>
                      </a:tcPr>
                    </a:tc>
                    <a:tc>
                      <a:txBody>
                        <a:bodyPr/>
                        <a:lstStyle/>
                        <a:p>
                          <a:endParaRPr lang="fr-FR"/>
                        </a:p>
                      </a:txBody>
                      <a:tcPr marL="68580" marR="68580" marT="0" marB="0">
                        <a:blipFill rotWithShape="1">
                          <a:blip r:embed="rId2"/>
                          <a:stretch>
                            <a:fillRect l="-909709" t="-246575" r="-104854" b="-332877"/>
                          </a:stretch>
                        </a:blipFill>
                      </a:tcPr>
                    </a:tc>
                    <a:tc>
                      <a:txBody>
                        <a:bodyPr/>
                        <a:lstStyle/>
                        <a:p>
                          <a:endParaRPr lang="fr-FR"/>
                        </a:p>
                      </a:txBody>
                      <a:tcPr marL="68580" marR="68580" marT="0" marB="0">
                        <a:blipFill rotWithShape="1">
                          <a:blip r:embed="rId2"/>
                          <a:stretch>
                            <a:fillRect l="-962963" t="-246575" b="-332877"/>
                          </a:stretch>
                        </a:blipFill>
                      </a:tcPr>
                    </a:tc>
                  </a:tr>
                  <a:tr h="211779">
                    <a:tc>
                      <a:txBody>
                        <a:bodyPr/>
                        <a:lstStyle/>
                        <a:p>
                          <a:pPr>
                            <a:lnSpc>
                              <a:spcPct val="115000"/>
                            </a:lnSpc>
                            <a:spcAft>
                              <a:spcPts val="0"/>
                            </a:spcAft>
                          </a:pPr>
                          <a:r>
                            <a:rPr lang="fr-FR" sz="1100">
                              <a:effectLst/>
                            </a:rPr>
                            <a:t>Q1</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2277,4</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15,12</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0,007</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0.091</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0.013</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0.201</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1,86</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240</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871.79</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414.61</a:t>
                          </a:r>
                          <a:endParaRPr lang="fr-FR" sz="1100">
                            <a:effectLst/>
                            <a:latin typeface="Calibri"/>
                            <a:ea typeface="Calibri"/>
                            <a:cs typeface="Times New Roman"/>
                          </a:endParaRPr>
                        </a:p>
                      </a:txBody>
                      <a:tcPr marL="68580" marR="68580" marT="0" marB="0"/>
                    </a:tc>
                  </a:tr>
                  <a:tr h="423558">
                    <a:tc>
                      <a:txBody>
                        <a:bodyPr/>
                        <a:lstStyle/>
                        <a:p>
                          <a:pPr>
                            <a:lnSpc>
                              <a:spcPct val="115000"/>
                            </a:lnSpc>
                            <a:spcAft>
                              <a:spcPts val="0"/>
                            </a:spcAft>
                          </a:pPr>
                          <a:r>
                            <a:rPr lang="fr-FR" sz="1100">
                              <a:effectLst/>
                            </a:rPr>
                            <a:t>Q2</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10522,04</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28.53</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0,085</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0.121</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0.027</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0.767</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0,31</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240</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827.4</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413.79</a:t>
                          </a:r>
                          <a:endParaRPr lang="fr-FR" sz="1100">
                            <a:effectLst/>
                            <a:latin typeface="Calibri"/>
                            <a:ea typeface="Calibri"/>
                            <a:cs typeface="Times New Roman"/>
                          </a:endParaRPr>
                        </a:p>
                      </a:txBody>
                      <a:tcPr marL="68580" marR="68580" marT="0" marB="0"/>
                    </a:tc>
                  </a:tr>
                  <a:tr h="211779">
                    <a:tc>
                      <a:txBody>
                        <a:bodyPr/>
                        <a:lstStyle/>
                        <a:p>
                          <a:pPr>
                            <a:lnSpc>
                              <a:spcPct val="115000"/>
                            </a:lnSpc>
                            <a:spcAft>
                              <a:spcPts val="0"/>
                            </a:spcAft>
                          </a:pPr>
                          <a:r>
                            <a:rPr lang="fr-FR" sz="1100">
                              <a:effectLst/>
                            </a:rPr>
                            <a:t>Q3</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21068,4</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50.76</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0.055</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0.054</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0.047</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0.843</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4,18</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240</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830.57</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dirty="0" smtClean="0">
                              <a:effectLst/>
                            </a:rPr>
                            <a:t>423,73</a:t>
                          </a:r>
                          <a:endParaRPr lang="fr-FR" sz="1100" dirty="0">
                            <a:effectLst/>
                            <a:latin typeface="Calibri"/>
                            <a:ea typeface="Calibri"/>
                            <a:cs typeface="Times New Roman"/>
                          </a:endParaRPr>
                        </a:p>
                      </a:txBody>
                      <a:tcPr marL="68580" marR="68580" marT="0" marB="0"/>
                    </a:tc>
                  </a:tr>
                  <a:tr h="211779">
                    <a:tc>
                      <a:txBody>
                        <a:bodyPr/>
                        <a:lstStyle/>
                        <a:p>
                          <a:pPr>
                            <a:lnSpc>
                              <a:spcPct val="115000"/>
                            </a:lnSpc>
                            <a:spcAft>
                              <a:spcPts val="0"/>
                            </a:spcAft>
                          </a:pPr>
                          <a:r>
                            <a:rPr lang="fr-FR" sz="1100">
                              <a:effectLst/>
                            </a:rPr>
                            <a:t>Q4</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39711</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78.25</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0.018</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0.023</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0.074</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0.885</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2,52</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240</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847.31</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496.07</a:t>
                          </a:r>
                          <a:endParaRPr lang="fr-FR" sz="1100">
                            <a:effectLst/>
                            <a:latin typeface="Calibri"/>
                            <a:ea typeface="Calibri"/>
                            <a:cs typeface="Times New Roman"/>
                          </a:endParaRPr>
                        </a:p>
                      </a:txBody>
                      <a:tcPr marL="68580" marR="68580" marT="0" marB="0"/>
                    </a:tc>
                  </a:tr>
                  <a:tr h="423558">
                    <a:tc>
                      <a:txBody>
                        <a:bodyPr/>
                        <a:lstStyle/>
                        <a:p>
                          <a:pPr>
                            <a:lnSpc>
                              <a:spcPct val="115000"/>
                            </a:lnSpc>
                            <a:spcAft>
                              <a:spcPts val="0"/>
                            </a:spcAft>
                          </a:pPr>
                          <a:r>
                            <a:rPr lang="fr-FR" sz="1100" dirty="0" smtClean="0">
                              <a:effectLst/>
                            </a:rPr>
                            <a:t>Q5 </a:t>
                          </a:r>
                          <a:endParaRPr lang="fr-FR" sz="1100" dirty="0">
                            <a:effectLst/>
                            <a:latin typeface="Calibri"/>
                            <a:ea typeface="Calibri"/>
                            <a:cs typeface="Times New Roman"/>
                          </a:endParaRPr>
                        </a:p>
                      </a:txBody>
                      <a:tcPr marL="68580" marR="68580" marT="0" marB="0"/>
                    </a:tc>
                    <a:tc>
                      <a:txBody>
                        <a:bodyPr/>
                        <a:lstStyle/>
                        <a:p>
                          <a:pPr>
                            <a:lnSpc>
                              <a:spcPct val="115000"/>
                            </a:lnSpc>
                            <a:spcAft>
                              <a:spcPts val="0"/>
                            </a:spcAft>
                          </a:pPr>
                          <a:r>
                            <a:rPr lang="fr-FR" sz="1100" dirty="0">
                              <a:effectLst/>
                            </a:rPr>
                            <a:t>156545,1</a:t>
                          </a:r>
                          <a:endParaRPr lang="fr-FR" sz="1100" dirty="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254.26</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0.025</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0.019</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0.152</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0.803</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3 .1</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240</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1095.21</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dirty="0">
                              <a:effectLst/>
                            </a:rPr>
                            <a:t>552 .23</a:t>
                          </a:r>
                          <a:endParaRPr lang="fr-FR" sz="1100" dirty="0">
                            <a:effectLst/>
                            <a:latin typeface="Calibri"/>
                            <a:ea typeface="Calibri"/>
                            <a:cs typeface="Times New Roman"/>
                          </a:endParaRPr>
                        </a:p>
                      </a:txBody>
                      <a:tcPr marL="68580" marR="68580" marT="0" marB="0"/>
                    </a:tc>
                  </a:tr>
                </a:tbl>
              </a:graphicData>
            </a:graphic>
          </p:graphicFrame>
        </mc:Fallback>
      </mc:AlternateContent>
    </p:spTree>
    <p:extLst>
      <p:ext uri="{BB962C8B-B14F-4D97-AF65-F5344CB8AC3E}">
        <p14:creationId xmlns:p14="http://schemas.microsoft.com/office/powerpoint/2010/main" val="10746461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4000" dirty="0">
                <a:latin typeface="Times New Roman" panose="02020603050405020304" pitchFamily="18" charset="0"/>
                <a:cs typeface="Times New Roman" panose="02020603050405020304" pitchFamily="18" charset="0"/>
              </a:rPr>
              <a:t>Synthèse des résultats et interprétations</a:t>
            </a:r>
          </a:p>
        </p:txBody>
      </p:sp>
      <p:sp>
        <p:nvSpPr>
          <p:cNvPr id="3" name="Espace réservé du contenu 2"/>
          <p:cNvSpPr>
            <a:spLocks noGrp="1"/>
          </p:cNvSpPr>
          <p:nvPr>
            <p:ph idx="1"/>
          </p:nvPr>
        </p:nvSpPr>
        <p:spPr/>
        <p:txBody>
          <a:bodyPr>
            <a:normAutofit/>
          </a:bodyPr>
          <a:lstStyle/>
          <a:p>
            <a:r>
              <a:rPr lang="fr-FR" sz="2000" b="1" dirty="0">
                <a:latin typeface="Times New Roman" panose="02020603050405020304" pitchFamily="18" charset="0"/>
                <a:cs typeface="Times New Roman" panose="02020603050405020304" pitchFamily="18" charset="0"/>
              </a:rPr>
              <a:t>Tableau 7: Décomposition de LMDI sur les émissions de CO2 au niveau individuel</a:t>
            </a:r>
            <a:endParaRPr lang="fr-FR" sz="2000"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graphicFrame>
            <p:nvGraphicFramePr>
              <p:cNvPr id="4" name="Tableau 3"/>
              <p:cNvGraphicFramePr>
                <a:graphicFrameLocks noGrp="1"/>
              </p:cNvGraphicFramePr>
              <p:nvPr>
                <p:extLst>
                  <p:ext uri="{D42A27DB-BD31-4B8C-83A1-F6EECF244321}">
                    <p14:modId xmlns:p14="http://schemas.microsoft.com/office/powerpoint/2010/main" val="2821001864"/>
                  </p:ext>
                </p:extLst>
              </p:nvPr>
            </p:nvGraphicFramePr>
            <p:xfrm>
              <a:off x="3147060" y="2343705"/>
              <a:ext cx="6538477" cy="3291305"/>
            </p:xfrm>
            <a:graphic>
              <a:graphicData uri="http://schemas.openxmlformats.org/drawingml/2006/table">
                <a:tbl>
                  <a:tblPr firstRow="1" firstCol="1" bandRow="1">
                    <a:tableStyleId>{5C22544A-7EE6-4342-B048-85BDC9FD1C3A}</a:tableStyleId>
                  </a:tblPr>
                  <a:tblGrid>
                    <a:gridCol w="1053139">
                      <a:extLst>
                        <a:ext uri="{9D8B030D-6E8A-4147-A177-3AD203B41FA5}">
                          <a16:colId xmlns:a16="http://schemas.microsoft.com/office/drawing/2014/main" val="20000"/>
                        </a:ext>
                      </a:extLst>
                    </a:gridCol>
                    <a:gridCol w="1071444">
                      <a:extLst>
                        <a:ext uri="{9D8B030D-6E8A-4147-A177-3AD203B41FA5}">
                          <a16:colId xmlns:a16="http://schemas.microsoft.com/office/drawing/2014/main" val="20001"/>
                        </a:ext>
                      </a:extLst>
                    </a:gridCol>
                    <a:gridCol w="1181263">
                      <a:extLst>
                        <a:ext uri="{9D8B030D-6E8A-4147-A177-3AD203B41FA5}">
                          <a16:colId xmlns:a16="http://schemas.microsoft.com/office/drawing/2014/main" val="20002"/>
                        </a:ext>
                      </a:extLst>
                    </a:gridCol>
                    <a:gridCol w="1077075">
                      <a:extLst>
                        <a:ext uri="{9D8B030D-6E8A-4147-A177-3AD203B41FA5}">
                          <a16:colId xmlns:a16="http://schemas.microsoft.com/office/drawing/2014/main" val="20003"/>
                        </a:ext>
                      </a:extLst>
                    </a:gridCol>
                    <a:gridCol w="1077778">
                      <a:extLst>
                        <a:ext uri="{9D8B030D-6E8A-4147-A177-3AD203B41FA5}">
                          <a16:colId xmlns:a16="http://schemas.microsoft.com/office/drawing/2014/main" val="20004"/>
                        </a:ext>
                      </a:extLst>
                    </a:gridCol>
                    <a:gridCol w="1077778">
                      <a:extLst>
                        <a:ext uri="{9D8B030D-6E8A-4147-A177-3AD203B41FA5}">
                          <a16:colId xmlns:a16="http://schemas.microsoft.com/office/drawing/2014/main" val="20005"/>
                        </a:ext>
                      </a:extLst>
                    </a:gridCol>
                  </a:tblGrid>
                  <a:tr h="900760">
                    <a:tc>
                      <a:txBody>
                        <a:bodyPr/>
                        <a:lstStyle/>
                        <a:p>
                          <a:pPr>
                            <a:lnSpc>
                              <a:spcPct val="115000"/>
                            </a:lnSpc>
                            <a:spcAft>
                              <a:spcPts val="0"/>
                            </a:spcAft>
                          </a:pPr>
                          <a:r>
                            <a:rPr lang="fr-FR" sz="1100" dirty="0">
                              <a:effectLst/>
                            </a:rPr>
                            <a:t> </a:t>
                          </a:r>
                          <a:endParaRPr lang="fr-FR" sz="1100" dirty="0">
                            <a:effectLst/>
                            <a:latin typeface="Calibri"/>
                            <a:ea typeface="Calibri"/>
                            <a:cs typeface="Times New Roman"/>
                          </a:endParaRPr>
                        </a:p>
                      </a:txBody>
                      <a:tcPr marL="68580" marR="68580" marT="0" marB="0"/>
                    </a:tc>
                    <a:tc>
                      <a:txBody>
                        <a:bodyPr/>
                        <a:lstStyle/>
                        <a:p>
                          <a:pPr>
                            <a:lnSpc>
                              <a:spcPct val="115000"/>
                            </a:lnSpc>
                            <a:spcAft>
                              <a:spcPts val="0"/>
                            </a:spcAft>
                          </a:pPr>
                          <a:r>
                            <a:rPr lang="fr-FR" sz="1100" dirty="0">
                              <a:effectLst/>
                            </a:rPr>
                            <a:t>CO2(mg)</a:t>
                          </a:r>
                          <a:endParaRPr lang="fr-FR" sz="1100" dirty="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Diff vs Q3 (mg)</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Distance component (mg)</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Modal share component (mg)</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dirty="0">
                              <a:effectLst/>
                            </a:rPr>
                            <a:t>Emission </a:t>
                          </a:r>
                          <a:r>
                            <a:rPr lang="fr-FR" sz="1100" dirty="0" err="1">
                              <a:effectLst/>
                            </a:rPr>
                            <a:t>intensity</a:t>
                          </a:r>
                          <a:r>
                            <a:rPr lang="fr-FR" sz="1100" dirty="0">
                              <a:effectLst/>
                            </a:rPr>
                            <a:t> component (mg)</a:t>
                          </a:r>
                          <a:endParaRPr lang="fr-FR" sz="1100" dirty="0">
                            <a:effectLst/>
                            <a:latin typeface="Calibri"/>
                            <a:ea typeface="Calibri"/>
                            <a:cs typeface="Times New Roman"/>
                          </a:endParaRPr>
                        </a:p>
                      </a:txBody>
                      <a:tcPr marL="68580" marR="68580" marT="0" marB="0"/>
                    </a:tc>
                    <a:extLst>
                      <a:ext uri="{0D108BD9-81ED-4DB2-BD59-A6C34878D82A}">
                        <a16:rowId xmlns:a16="http://schemas.microsoft.com/office/drawing/2014/main" val="10000"/>
                      </a:ext>
                    </a:extLst>
                  </a:tr>
                  <a:tr h="246025">
                    <a:tc>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14:m>
                            <m:oMathPara xmlns:m="http://schemas.openxmlformats.org/officeDocument/2006/math">
                              <m:oMathParaPr>
                                <m:jc m:val="centerGroup"/>
                              </m:oMathParaPr>
                              <m:oMath xmlns:m="http://schemas.openxmlformats.org/officeDocument/2006/math">
                                <m:sSub>
                                  <m:sSubPr>
                                    <m:ctrlPr>
                                      <a:rPr lang="fr-FR" sz="1100" i="1">
                                        <a:effectLst/>
                                        <a:latin typeface="Cambria Math" panose="02040503050406030204" pitchFamily="18" charset="0"/>
                                      </a:rPr>
                                    </m:ctrlPr>
                                  </m:sSubPr>
                                  <m:e>
                                    <m:r>
                                      <a:rPr lang="fr-FR" sz="1100">
                                        <a:effectLst/>
                                        <a:latin typeface="Cambria Math"/>
                                      </a:rPr>
                                      <m:t>𝑬</m:t>
                                    </m:r>
                                  </m:e>
                                  <m:sub>
                                    <m:r>
                                      <a:rPr lang="fr-FR" sz="1100">
                                        <a:effectLst/>
                                        <a:latin typeface="Cambria Math"/>
                                      </a:rPr>
                                      <m:t>𝑪𝑶</m:t>
                                    </m:r>
                                    <m:r>
                                      <a:rPr lang="fr-FR" sz="1100">
                                        <a:effectLst/>
                                        <a:latin typeface="Cambria Math"/>
                                      </a:rPr>
                                      <m:t>𝟐</m:t>
                                    </m:r>
                                    <m:r>
                                      <a:rPr lang="fr-FR" sz="1100">
                                        <a:effectLst/>
                                        <a:latin typeface="Cambria Math"/>
                                      </a:rPr>
                                      <m:t>,</m:t>
                                    </m:r>
                                    <m:r>
                                      <a:rPr lang="fr-FR" sz="1100">
                                        <a:effectLst/>
                                        <a:latin typeface="Cambria Math"/>
                                      </a:rPr>
                                      <m:t>𝑸𝒌</m:t>
                                    </m:r>
                                  </m:sub>
                                </m:sSub>
                              </m:oMath>
                            </m:oMathPara>
                          </a14:m>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14:m>
                            <m:oMathPara xmlns:m="http://schemas.openxmlformats.org/officeDocument/2006/math">
                              <m:oMathParaPr>
                                <m:jc m:val="centerGroup"/>
                              </m:oMathParaPr>
                              <m:oMath xmlns:m="http://schemas.openxmlformats.org/officeDocument/2006/math">
                                <m:sSub>
                                  <m:sSubPr>
                                    <m:ctrlPr>
                                      <a:rPr lang="fr-FR" sz="1100" i="1">
                                        <a:effectLst/>
                                        <a:latin typeface="Cambria Math" panose="02040503050406030204" pitchFamily="18" charset="0"/>
                                      </a:rPr>
                                    </m:ctrlPr>
                                  </m:sSubPr>
                                  <m:e>
                                    <m:r>
                                      <a:rPr lang="fr-FR" sz="1100">
                                        <a:effectLst/>
                                        <a:latin typeface="Cambria Math"/>
                                      </a:rPr>
                                      <m:t>∆</m:t>
                                    </m:r>
                                    <m:r>
                                      <a:rPr lang="fr-FR" sz="1100">
                                        <a:effectLst/>
                                        <a:latin typeface="Cambria Math"/>
                                      </a:rPr>
                                      <m:t>𝑬</m:t>
                                    </m:r>
                                  </m:e>
                                  <m:sub>
                                    <m:r>
                                      <a:rPr lang="fr-FR" sz="1100">
                                        <a:effectLst/>
                                        <a:latin typeface="Cambria Math"/>
                                      </a:rPr>
                                      <m:t>𝑪𝑶</m:t>
                                    </m:r>
                                    <m:r>
                                      <a:rPr lang="fr-FR" sz="1100">
                                        <a:effectLst/>
                                        <a:latin typeface="Cambria Math"/>
                                      </a:rPr>
                                      <m:t>𝟐</m:t>
                                    </m:r>
                                    <m:r>
                                      <a:rPr lang="fr-FR" sz="1100">
                                        <a:effectLst/>
                                        <a:latin typeface="Cambria Math"/>
                                      </a:rPr>
                                      <m:t>,</m:t>
                                    </m:r>
                                    <m:r>
                                      <a:rPr lang="fr-FR" sz="1100">
                                        <a:effectLst/>
                                        <a:latin typeface="Cambria Math"/>
                                      </a:rPr>
                                      <m:t>𝑸</m:t>
                                    </m:r>
                                    <m:r>
                                      <a:rPr lang="fr-FR" sz="1100">
                                        <a:effectLst/>
                                        <a:latin typeface="Cambria Math"/>
                                      </a:rPr>
                                      <m:t>𝟑</m:t>
                                    </m:r>
                                    <m:r>
                                      <a:rPr lang="fr-FR" sz="1100">
                                        <a:effectLst/>
                                        <a:latin typeface="Cambria Math"/>
                                      </a:rPr>
                                      <m:t>,</m:t>
                                    </m:r>
                                    <m:r>
                                      <a:rPr lang="fr-FR" sz="1100">
                                        <a:effectLst/>
                                        <a:latin typeface="Cambria Math"/>
                                      </a:rPr>
                                      <m:t>𝑸𝒌</m:t>
                                    </m:r>
                                    <m:r>
                                      <a:rPr lang="fr-FR" sz="1100">
                                        <a:effectLst/>
                                        <a:latin typeface="Cambria Math"/>
                                      </a:rPr>
                                      <m:t>,</m:t>
                                    </m:r>
                                    <m:r>
                                      <a:rPr lang="fr-FR" sz="1100">
                                        <a:effectLst/>
                                        <a:latin typeface="Cambria Math"/>
                                      </a:rPr>
                                      <m:t>𝒕𝒐𝒕</m:t>
                                    </m:r>
                                  </m:sub>
                                </m:sSub>
                              </m:oMath>
                            </m:oMathPara>
                          </a14:m>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14:m>
                            <m:oMathPara xmlns:m="http://schemas.openxmlformats.org/officeDocument/2006/math">
                              <m:oMathParaPr>
                                <m:jc m:val="centerGroup"/>
                              </m:oMathParaPr>
                              <m:oMath xmlns:m="http://schemas.openxmlformats.org/officeDocument/2006/math">
                                <m:sSub>
                                  <m:sSubPr>
                                    <m:ctrlPr>
                                      <a:rPr lang="fr-FR" sz="1100" i="1">
                                        <a:effectLst/>
                                        <a:latin typeface="Cambria Math" panose="02040503050406030204" pitchFamily="18" charset="0"/>
                                      </a:rPr>
                                    </m:ctrlPr>
                                  </m:sSubPr>
                                  <m:e>
                                    <m:r>
                                      <a:rPr lang="fr-FR" sz="1100">
                                        <a:effectLst/>
                                        <a:latin typeface="Cambria Math"/>
                                      </a:rPr>
                                      <m:t>∆</m:t>
                                    </m:r>
                                    <m:r>
                                      <a:rPr lang="fr-FR" sz="1100">
                                        <a:effectLst/>
                                        <a:latin typeface="Cambria Math"/>
                                      </a:rPr>
                                      <m:t>𝑬</m:t>
                                    </m:r>
                                  </m:e>
                                  <m:sub>
                                    <m:r>
                                      <a:rPr lang="fr-FR" sz="1100">
                                        <a:effectLst/>
                                        <a:latin typeface="Cambria Math"/>
                                      </a:rPr>
                                      <m:t>𝑪𝑶</m:t>
                                    </m:r>
                                    <m:r>
                                      <a:rPr lang="fr-FR" sz="1100">
                                        <a:effectLst/>
                                        <a:latin typeface="Cambria Math"/>
                                      </a:rPr>
                                      <m:t>𝟐</m:t>
                                    </m:r>
                                    <m:r>
                                      <a:rPr lang="fr-FR" sz="1100">
                                        <a:effectLst/>
                                        <a:latin typeface="Cambria Math"/>
                                      </a:rPr>
                                      <m:t>,</m:t>
                                    </m:r>
                                    <m:r>
                                      <a:rPr lang="fr-FR" sz="1100">
                                        <a:effectLst/>
                                        <a:latin typeface="Cambria Math"/>
                                      </a:rPr>
                                      <m:t>𝑸</m:t>
                                    </m:r>
                                    <m:r>
                                      <a:rPr lang="fr-FR" sz="1100">
                                        <a:effectLst/>
                                        <a:latin typeface="Cambria Math"/>
                                      </a:rPr>
                                      <m:t>𝟑</m:t>
                                    </m:r>
                                    <m:r>
                                      <a:rPr lang="fr-FR" sz="1100">
                                        <a:effectLst/>
                                        <a:latin typeface="Cambria Math"/>
                                      </a:rPr>
                                      <m:t>,</m:t>
                                    </m:r>
                                    <m:r>
                                      <a:rPr lang="fr-FR" sz="1100">
                                        <a:effectLst/>
                                        <a:latin typeface="Cambria Math"/>
                                      </a:rPr>
                                      <m:t>𝑸𝒌</m:t>
                                    </m:r>
                                    <m:r>
                                      <a:rPr lang="fr-FR" sz="1100">
                                        <a:effectLst/>
                                        <a:latin typeface="Cambria Math"/>
                                      </a:rPr>
                                      <m:t>,</m:t>
                                    </m:r>
                                    <m:r>
                                      <a:rPr lang="fr-FR" sz="1100">
                                        <a:effectLst/>
                                        <a:latin typeface="Cambria Math"/>
                                      </a:rPr>
                                      <m:t>𝑫</m:t>
                                    </m:r>
                                  </m:sub>
                                </m:sSub>
                              </m:oMath>
                            </m:oMathPara>
                          </a14:m>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14:m>
                            <m:oMathPara xmlns:m="http://schemas.openxmlformats.org/officeDocument/2006/math">
                              <m:oMathParaPr>
                                <m:jc m:val="centerGroup"/>
                              </m:oMathParaPr>
                              <m:oMath xmlns:m="http://schemas.openxmlformats.org/officeDocument/2006/math">
                                <m:sSub>
                                  <m:sSubPr>
                                    <m:ctrlPr>
                                      <a:rPr lang="fr-FR" sz="1100" i="1">
                                        <a:effectLst/>
                                        <a:latin typeface="Cambria Math" panose="02040503050406030204" pitchFamily="18" charset="0"/>
                                      </a:rPr>
                                    </m:ctrlPr>
                                  </m:sSubPr>
                                  <m:e>
                                    <m:r>
                                      <a:rPr lang="fr-FR" sz="1100">
                                        <a:effectLst/>
                                        <a:latin typeface="Cambria Math"/>
                                      </a:rPr>
                                      <m:t>∆</m:t>
                                    </m:r>
                                    <m:r>
                                      <a:rPr lang="fr-FR" sz="1100">
                                        <a:effectLst/>
                                        <a:latin typeface="Cambria Math"/>
                                      </a:rPr>
                                      <m:t>𝑬</m:t>
                                    </m:r>
                                  </m:e>
                                  <m:sub>
                                    <m:r>
                                      <a:rPr lang="fr-FR" sz="1100">
                                        <a:effectLst/>
                                        <a:latin typeface="Cambria Math"/>
                                      </a:rPr>
                                      <m:t>𝑪𝑶</m:t>
                                    </m:r>
                                    <m:r>
                                      <a:rPr lang="fr-FR" sz="1100">
                                        <a:effectLst/>
                                        <a:latin typeface="Cambria Math"/>
                                      </a:rPr>
                                      <m:t>𝟐</m:t>
                                    </m:r>
                                    <m:r>
                                      <a:rPr lang="fr-FR" sz="1100">
                                        <a:effectLst/>
                                        <a:latin typeface="Cambria Math"/>
                                      </a:rPr>
                                      <m:t>,</m:t>
                                    </m:r>
                                    <m:r>
                                      <a:rPr lang="fr-FR" sz="1100">
                                        <a:effectLst/>
                                        <a:latin typeface="Cambria Math"/>
                                      </a:rPr>
                                      <m:t>𝑸</m:t>
                                    </m:r>
                                    <m:r>
                                      <a:rPr lang="fr-FR" sz="1100">
                                        <a:effectLst/>
                                        <a:latin typeface="Cambria Math"/>
                                      </a:rPr>
                                      <m:t>𝟑</m:t>
                                    </m:r>
                                    <m:r>
                                      <a:rPr lang="fr-FR" sz="1100">
                                        <a:effectLst/>
                                        <a:latin typeface="Cambria Math"/>
                                      </a:rPr>
                                      <m:t>,</m:t>
                                    </m:r>
                                    <m:r>
                                      <a:rPr lang="fr-FR" sz="1100">
                                        <a:effectLst/>
                                        <a:latin typeface="Cambria Math"/>
                                      </a:rPr>
                                      <m:t>𝑸𝒌</m:t>
                                    </m:r>
                                    <m:r>
                                      <a:rPr lang="fr-FR" sz="1100">
                                        <a:effectLst/>
                                        <a:latin typeface="Cambria Math"/>
                                      </a:rPr>
                                      <m:t>,</m:t>
                                    </m:r>
                                    <m:r>
                                      <a:rPr lang="fr-FR" sz="1100">
                                        <a:effectLst/>
                                        <a:latin typeface="Cambria Math"/>
                                      </a:rPr>
                                      <m:t>𝑺</m:t>
                                    </m:r>
                                  </m:sub>
                                </m:sSub>
                              </m:oMath>
                            </m:oMathPara>
                          </a14:m>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14:m>
                            <m:oMathPara xmlns:m="http://schemas.openxmlformats.org/officeDocument/2006/math">
                              <m:oMathParaPr>
                                <m:jc m:val="centerGroup"/>
                              </m:oMathParaPr>
                              <m:oMath xmlns:m="http://schemas.openxmlformats.org/officeDocument/2006/math">
                                <m:sSub>
                                  <m:sSubPr>
                                    <m:ctrlPr>
                                      <a:rPr lang="fr-FR" sz="1100" i="1">
                                        <a:effectLst/>
                                        <a:latin typeface="Cambria Math" panose="02040503050406030204" pitchFamily="18" charset="0"/>
                                      </a:rPr>
                                    </m:ctrlPr>
                                  </m:sSubPr>
                                  <m:e>
                                    <m:r>
                                      <a:rPr lang="fr-FR" sz="1100">
                                        <a:effectLst/>
                                        <a:latin typeface="Cambria Math"/>
                                      </a:rPr>
                                      <m:t>∆</m:t>
                                    </m:r>
                                    <m:r>
                                      <a:rPr lang="fr-FR" sz="1100">
                                        <a:effectLst/>
                                        <a:latin typeface="Cambria Math"/>
                                      </a:rPr>
                                      <m:t>𝑬</m:t>
                                    </m:r>
                                  </m:e>
                                  <m:sub>
                                    <m:r>
                                      <a:rPr lang="fr-FR" sz="1100">
                                        <a:effectLst/>
                                        <a:latin typeface="Cambria Math"/>
                                      </a:rPr>
                                      <m:t>𝑪𝑶</m:t>
                                    </m:r>
                                    <m:r>
                                      <a:rPr lang="fr-FR" sz="1100">
                                        <a:effectLst/>
                                        <a:latin typeface="Cambria Math"/>
                                      </a:rPr>
                                      <m:t>𝟐</m:t>
                                    </m:r>
                                    <m:r>
                                      <a:rPr lang="fr-FR" sz="1100">
                                        <a:effectLst/>
                                        <a:latin typeface="Cambria Math"/>
                                      </a:rPr>
                                      <m:t>,</m:t>
                                    </m:r>
                                    <m:r>
                                      <a:rPr lang="fr-FR" sz="1100">
                                        <a:effectLst/>
                                        <a:latin typeface="Cambria Math"/>
                                      </a:rPr>
                                      <m:t>𝑸</m:t>
                                    </m:r>
                                    <m:r>
                                      <a:rPr lang="fr-FR" sz="1100">
                                        <a:effectLst/>
                                        <a:latin typeface="Cambria Math"/>
                                      </a:rPr>
                                      <m:t>𝟑</m:t>
                                    </m:r>
                                    <m:r>
                                      <a:rPr lang="fr-FR" sz="1100">
                                        <a:effectLst/>
                                        <a:latin typeface="Cambria Math"/>
                                      </a:rPr>
                                      <m:t>,</m:t>
                                    </m:r>
                                    <m:r>
                                      <a:rPr lang="fr-FR" sz="1100">
                                        <a:effectLst/>
                                        <a:latin typeface="Cambria Math"/>
                                      </a:rPr>
                                      <m:t>𝑸𝒌</m:t>
                                    </m:r>
                                    <m:r>
                                      <a:rPr lang="fr-FR" sz="1100">
                                        <a:effectLst/>
                                        <a:latin typeface="Cambria Math"/>
                                      </a:rPr>
                                      <m:t>,</m:t>
                                    </m:r>
                                    <m:r>
                                      <a:rPr lang="fr-FR" sz="1100">
                                        <a:effectLst/>
                                        <a:latin typeface="Cambria Math"/>
                                      </a:rPr>
                                      <m:t>𝑰</m:t>
                                    </m:r>
                                  </m:sub>
                                </m:sSub>
                              </m:oMath>
                            </m:oMathPara>
                          </a14:m>
                          <a:endParaRPr lang="fr-FR" sz="1100" dirty="0">
                            <a:effectLst/>
                            <a:latin typeface="Calibri"/>
                            <a:ea typeface="Calibri"/>
                            <a:cs typeface="Times New Roman"/>
                          </a:endParaRPr>
                        </a:p>
                      </a:txBody>
                      <a:tcPr marL="68580" marR="68580" marT="0" marB="0"/>
                    </a:tc>
                    <a:extLst>
                      <a:ext uri="{0D108BD9-81ED-4DB2-BD59-A6C34878D82A}">
                        <a16:rowId xmlns:a16="http://schemas.microsoft.com/office/drawing/2014/main" val="10001"/>
                      </a:ext>
                    </a:extLst>
                  </a:tr>
                  <a:tr h="214452">
                    <a:tc>
                      <a:txBody>
                        <a:bodyPr/>
                        <a:lstStyle/>
                        <a:p>
                          <a:pPr>
                            <a:lnSpc>
                              <a:spcPct val="115000"/>
                            </a:lnSpc>
                            <a:spcAft>
                              <a:spcPts val="0"/>
                            </a:spcAft>
                          </a:pPr>
                          <a:r>
                            <a:rPr lang="fr-FR" sz="1100">
                              <a:effectLst/>
                            </a:rPr>
                            <a:t>Q1</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900,97</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-9,095</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-3,050</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-5,003</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dirty="0">
                              <a:effectLst/>
                            </a:rPr>
                            <a:t>3</a:t>
                          </a:r>
                          <a:endParaRPr lang="fr-FR" sz="1100" dirty="0">
                            <a:effectLst/>
                            <a:latin typeface="Calibri"/>
                            <a:ea typeface="Calibri"/>
                            <a:cs typeface="Times New Roman"/>
                          </a:endParaRPr>
                        </a:p>
                      </a:txBody>
                      <a:tcPr marL="68580" marR="68580" marT="0" marB="0"/>
                    </a:tc>
                    <a:extLst>
                      <a:ext uri="{0D108BD9-81ED-4DB2-BD59-A6C34878D82A}">
                        <a16:rowId xmlns:a16="http://schemas.microsoft.com/office/drawing/2014/main" val="10002"/>
                      </a:ext>
                    </a:extLst>
                  </a:tr>
                  <a:tr h="214452">
                    <a:tc>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34%</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66%</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dirty="0">
                              <a:effectLst/>
                            </a:rPr>
                            <a:t>0%</a:t>
                          </a:r>
                          <a:endParaRPr lang="fr-FR" sz="1100" dirty="0">
                            <a:effectLst/>
                            <a:latin typeface="Calibri"/>
                            <a:ea typeface="Calibri"/>
                            <a:cs typeface="Times New Roman"/>
                          </a:endParaRPr>
                        </a:p>
                      </a:txBody>
                      <a:tcPr marL="68580" marR="68580" marT="0" marB="0"/>
                    </a:tc>
                    <a:extLst>
                      <a:ext uri="{0D108BD9-81ED-4DB2-BD59-A6C34878D82A}">
                        <a16:rowId xmlns:a16="http://schemas.microsoft.com/office/drawing/2014/main" val="10003"/>
                      </a:ext>
                    </a:extLst>
                  </a:tr>
                  <a:tr h="214452">
                    <a:tc>
                      <a:txBody>
                        <a:bodyPr/>
                        <a:lstStyle/>
                        <a:p>
                          <a:pPr>
                            <a:lnSpc>
                              <a:spcPct val="115000"/>
                            </a:lnSpc>
                            <a:spcAft>
                              <a:spcPts val="0"/>
                            </a:spcAft>
                          </a:pPr>
                          <a:r>
                            <a:rPr lang="fr-FR" sz="1100">
                              <a:effectLst/>
                            </a:rPr>
                            <a:t>Q2</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6628,79</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-2,411</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-1,583</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-643</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dirty="0">
                              <a:effectLst/>
                            </a:rPr>
                            <a:t>26</a:t>
                          </a:r>
                          <a:endParaRPr lang="fr-FR" sz="1100" dirty="0">
                            <a:effectLst/>
                            <a:latin typeface="Calibri"/>
                            <a:ea typeface="Calibri"/>
                            <a:cs typeface="Times New Roman"/>
                          </a:endParaRPr>
                        </a:p>
                      </a:txBody>
                      <a:tcPr marL="68580" marR="68580" marT="0" marB="0"/>
                    </a:tc>
                    <a:extLst>
                      <a:ext uri="{0D108BD9-81ED-4DB2-BD59-A6C34878D82A}">
                        <a16:rowId xmlns:a16="http://schemas.microsoft.com/office/drawing/2014/main" val="10004"/>
                      </a:ext>
                    </a:extLst>
                  </a:tr>
                  <a:tr h="214452">
                    <a:tc>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66%</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35%</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-1%</a:t>
                          </a:r>
                          <a:endParaRPr lang="fr-FR" sz="1100">
                            <a:effectLst/>
                            <a:latin typeface="Calibri"/>
                            <a:ea typeface="Calibri"/>
                            <a:cs typeface="Times New Roman"/>
                          </a:endParaRPr>
                        </a:p>
                      </a:txBody>
                      <a:tcPr marL="68580" marR="68580" marT="0" marB="0"/>
                    </a:tc>
                    <a:extLst>
                      <a:ext uri="{0D108BD9-81ED-4DB2-BD59-A6C34878D82A}">
                        <a16:rowId xmlns:a16="http://schemas.microsoft.com/office/drawing/2014/main" val="10005"/>
                      </a:ext>
                    </a:extLst>
                  </a:tr>
                  <a:tr h="214452">
                    <a:tc>
                      <a:txBody>
                        <a:bodyPr/>
                        <a:lstStyle/>
                        <a:p>
                          <a:pPr>
                            <a:lnSpc>
                              <a:spcPct val="115000"/>
                            </a:lnSpc>
                            <a:spcAft>
                              <a:spcPts val="0"/>
                            </a:spcAft>
                          </a:pPr>
                          <a:r>
                            <a:rPr lang="fr-FR" sz="1100">
                              <a:effectLst/>
                            </a:rPr>
                            <a:t>Q3</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9040,1</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0</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0</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0</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0</a:t>
                          </a:r>
                          <a:endParaRPr lang="fr-FR" sz="1100">
                            <a:effectLst/>
                            <a:latin typeface="Calibri"/>
                            <a:ea typeface="Calibri"/>
                            <a:cs typeface="Times New Roman"/>
                          </a:endParaRPr>
                        </a:p>
                      </a:txBody>
                      <a:tcPr marL="68580" marR="68580" marT="0" marB="0"/>
                    </a:tc>
                    <a:extLst>
                      <a:ext uri="{0D108BD9-81ED-4DB2-BD59-A6C34878D82A}">
                        <a16:rowId xmlns:a16="http://schemas.microsoft.com/office/drawing/2014/main" val="10006"/>
                      </a:ext>
                    </a:extLst>
                  </a:tr>
                  <a:tr h="214452">
                    <a:tc>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extLst>
                      <a:ext uri="{0D108BD9-81ED-4DB2-BD59-A6C34878D82A}">
                        <a16:rowId xmlns:a16="http://schemas.microsoft.com/office/drawing/2014/main" val="10007"/>
                      </a:ext>
                    </a:extLst>
                  </a:tr>
                  <a:tr h="214452">
                    <a:tc>
                      <a:txBody>
                        <a:bodyPr/>
                        <a:lstStyle/>
                        <a:p>
                          <a:pPr>
                            <a:lnSpc>
                              <a:spcPct val="115000"/>
                            </a:lnSpc>
                            <a:spcAft>
                              <a:spcPts val="0"/>
                            </a:spcAft>
                          </a:pPr>
                          <a:r>
                            <a:rPr lang="fr-FR" sz="1100">
                              <a:effectLst/>
                            </a:rPr>
                            <a:t>Q4</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18812,13</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9,773</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9,213</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534</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-66</a:t>
                          </a:r>
                          <a:endParaRPr lang="fr-FR" sz="1100">
                            <a:effectLst/>
                            <a:latin typeface="Calibri"/>
                            <a:ea typeface="Calibri"/>
                            <a:cs typeface="Times New Roman"/>
                          </a:endParaRPr>
                        </a:p>
                      </a:txBody>
                      <a:tcPr marL="68580" marR="68580" marT="0" marB="0"/>
                    </a:tc>
                    <a:extLst>
                      <a:ext uri="{0D108BD9-81ED-4DB2-BD59-A6C34878D82A}">
                        <a16:rowId xmlns:a16="http://schemas.microsoft.com/office/drawing/2014/main" val="10008"/>
                      </a:ext>
                    </a:extLst>
                  </a:tr>
                  <a:tr h="214452">
                    <a:tc>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94%</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6%</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-1%</a:t>
                          </a:r>
                          <a:endParaRPr lang="fr-FR" sz="1100">
                            <a:effectLst/>
                            <a:latin typeface="Calibri"/>
                            <a:ea typeface="Calibri"/>
                            <a:cs typeface="Times New Roman"/>
                          </a:endParaRPr>
                        </a:p>
                      </a:txBody>
                      <a:tcPr marL="68580" marR="68580" marT="0" marB="0"/>
                    </a:tc>
                    <a:extLst>
                      <a:ext uri="{0D108BD9-81ED-4DB2-BD59-A6C34878D82A}">
                        <a16:rowId xmlns:a16="http://schemas.microsoft.com/office/drawing/2014/main" val="10009"/>
                      </a:ext>
                    </a:extLst>
                  </a:tr>
                  <a:tr h="214452">
                    <a:tc>
                      <a:txBody>
                        <a:bodyPr/>
                        <a:lstStyle/>
                        <a:p>
                          <a:pPr>
                            <a:lnSpc>
                              <a:spcPct val="115000"/>
                            </a:lnSpc>
                            <a:spcAft>
                              <a:spcPts val="0"/>
                            </a:spcAft>
                          </a:pPr>
                          <a:r>
                            <a:rPr lang="fr-FR" sz="1100">
                              <a:effectLst/>
                            </a:rPr>
                            <a:t>Q5</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61787</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52,747</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47,539</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5,244</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-223</a:t>
                          </a:r>
                          <a:endParaRPr lang="fr-FR" sz="1100">
                            <a:effectLst/>
                            <a:latin typeface="Calibri"/>
                            <a:ea typeface="Calibri"/>
                            <a:cs typeface="Times New Roman"/>
                          </a:endParaRPr>
                        </a:p>
                      </a:txBody>
                      <a:tcPr marL="68580" marR="68580" marT="0" marB="0"/>
                    </a:tc>
                    <a:extLst>
                      <a:ext uri="{0D108BD9-81ED-4DB2-BD59-A6C34878D82A}">
                        <a16:rowId xmlns:a16="http://schemas.microsoft.com/office/drawing/2014/main" val="10010"/>
                      </a:ext>
                    </a:extLst>
                  </a:tr>
                  <a:tr h="214452">
                    <a:tc>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89%</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12%</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dirty="0">
                              <a:effectLst/>
                            </a:rPr>
                            <a:t>0.7%</a:t>
                          </a:r>
                          <a:endParaRPr lang="fr-FR" sz="1100" dirty="0">
                            <a:effectLst/>
                            <a:latin typeface="Calibri"/>
                            <a:ea typeface="Calibri"/>
                            <a:cs typeface="Times New Roman"/>
                          </a:endParaRPr>
                        </a:p>
                      </a:txBody>
                      <a:tcPr marL="68580" marR="68580" marT="0" marB="0"/>
                    </a:tc>
                    <a:extLst>
                      <a:ext uri="{0D108BD9-81ED-4DB2-BD59-A6C34878D82A}">
                        <a16:rowId xmlns:a16="http://schemas.microsoft.com/office/drawing/2014/main" val="10011"/>
                      </a:ext>
                    </a:extLst>
                  </a:tr>
                </a:tbl>
              </a:graphicData>
            </a:graphic>
          </p:graphicFrame>
        </mc:Choice>
        <mc:Fallback xmlns="">
          <p:graphicFrame>
            <p:nvGraphicFramePr>
              <p:cNvPr id="4" name="Tableau 3"/>
              <p:cNvGraphicFramePr>
                <a:graphicFrameLocks noGrp="1"/>
              </p:cNvGraphicFramePr>
              <p:nvPr>
                <p:extLst>
                  <p:ext uri="{D42A27DB-BD31-4B8C-83A1-F6EECF244321}">
                    <p14:modId xmlns:p14="http://schemas.microsoft.com/office/powerpoint/2010/main" val="2821001864"/>
                  </p:ext>
                </p:extLst>
              </p:nvPr>
            </p:nvGraphicFramePr>
            <p:xfrm>
              <a:off x="3147060" y="2343705"/>
              <a:ext cx="6538477" cy="3291305"/>
            </p:xfrm>
            <a:graphic>
              <a:graphicData uri="http://schemas.openxmlformats.org/drawingml/2006/table">
                <a:tbl>
                  <a:tblPr firstRow="1" firstCol="1" bandRow="1">
                    <a:tableStyleId>{5C22544A-7EE6-4342-B048-85BDC9FD1C3A}</a:tableStyleId>
                  </a:tblPr>
                  <a:tblGrid>
                    <a:gridCol w="1053139">
                      <a:extLst>
                        <a:ext uri="{9D8B030D-6E8A-4147-A177-3AD203B41FA5}">
                          <a16:colId xmlns:a16="http://schemas.microsoft.com/office/drawing/2014/main" val="20000"/>
                        </a:ext>
                      </a:extLst>
                    </a:gridCol>
                    <a:gridCol w="1071444">
                      <a:extLst>
                        <a:ext uri="{9D8B030D-6E8A-4147-A177-3AD203B41FA5}">
                          <a16:colId xmlns:a16="http://schemas.microsoft.com/office/drawing/2014/main" val="20001"/>
                        </a:ext>
                      </a:extLst>
                    </a:gridCol>
                    <a:gridCol w="1181263">
                      <a:extLst>
                        <a:ext uri="{9D8B030D-6E8A-4147-A177-3AD203B41FA5}">
                          <a16:colId xmlns:a16="http://schemas.microsoft.com/office/drawing/2014/main" val="20002"/>
                        </a:ext>
                      </a:extLst>
                    </a:gridCol>
                    <a:gridCol w="1077075">
                      <a:extLst>
                        <a:ext uri="{9D8B030D-6E8A-4147-A177-3AD203B41FA5}">
                          <a16:colId xmlns:a16="http://schemas.microsoft.com/office/drawing/2014/main" val="20003"/>
                        </a:ext>
                      </a:extLst>
                    </a:gridCol>
                    <a:gridCol w="1077778">
                      <a:extLst>
                        <a:ext uri="{9D8B030D-6E8A-4147-A177-3AD203B41FA5}">
                          <a16:colId xmlns:a16="http://schemas.microsoft.com/office/drawing/2014/main" val="20004"/>
                        </a:ext>
                      </a:extLst>
                    </a:gridCol>
                    <a:gridCol w="1077778">
                      <a:extLst>
                        <a:ext uri="{9D8B030D-6E8A-4147-A177-3AD203B41FA5}">
                          <a16:colId xmlns:a16="http://schemas.microsoft.com/office/drawing/2014/main" val="20005"/>
                        </a:ext>
                      </a:extLst>
                    </a:gridCol>
                  </a:tblGrid>
                  <a:tr h="900760">
                    <a:tc>
                      <a:txBody>
                        <a:bodyPr/>
                        <a:lstStyle/>
                        <a:p>
                          <a:pPr>
                            <a:lnSpc>
                              <a:spcPct val="115000"/>
                            </a:lnSpc>
                            <a:spcAft>
                              <a:spcPts val="0"/>
                            </a:spcAft>
                          </a:pPr>
                          <a:r>
                            <a:rPr lang="fr-FR" sz="1100" dirty="0">
                              <a:effectLst/>
                            </a:rPr>
                            <a:t> </a:t>
                          </a:r>
                          <a:endParaRPr lang="fr-FR" sz="1100" dirty="0">
                            <a:effectLst/>
                            <a:latin typeface="Calibri"/>
                            <a:ea typeface="Calibri"/>
                            <a:cs typeface="Times New Roman"/>
                          </a:endParaRPr>
                        </a:p>
                      </a:txBody>
                      <a:tcPr marL="68580" marR="68580" marT="0" marB="0"/>
                    </a:tc>
                    <a:tc>
                      <a:txBody>
                        <a:bodyPr/>
                        <a:lstStyle/>
                        <a:p>
                          <a:pPr>
                            <a:lnSpc>
                              <a:spcPct val="115000"/>
                            </a:lnSpc>
                            <a:spcAft>
                              <a:spcPts val="0"/>
                            </a:spcAft>
                          </a:pPr>
                          <a:r>
                            <a:rPr lang="fr-FR" sz="1100" dirty="0">
                              <a:effectLst/>
                            </a:rPr>
                            <a:t>CO2(mg)</a:t>
                          </a:r>
                          <a:endParaRPr lang="fr-FR" sz="1100" dirty="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Diff vs Q3 (mg)</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Distance component (mg)</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Modal share component (mg)</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dirty="0">
                              <a:effectLst/>
                            </a:rPr>
                            <a:t>Emission </a:t>
                          </a:r>
                          <a:r>
                            <a:rPr lang="fr-FR" sz="1100" dirty="0" err="1">
                              <a:effectLst/>
                            </a:rPr>
                            <a:t>intensity</a:t>
                          </a:r>
                          <a:r>
                            <a:rPr lang="fr-FR" sz="1100" dirty="0">
                              <a:effectLst/>
                            </a:rPr>
                            <a:t> component (mg)</a:t>
                          </a:r>
                          <a:endParaRPr lang="fr-FR" sz="1100" dirty="0">
                            <a:effectLst/>
                            <a:latin typeface="Calibri"/>
                            <a:ea typeface="Calibri"/>
                            <a:cs typeface="Times New Roman"/>
                          </a:endParaRPr>
                        </a:p>
                      </a:txBody>
                      <a:tcPr marL="68580" marR="68580" marT="0" marB="0"/>
                    </a:tc>
                    <a:extLst>
                      <a:ext uri="{0D108BD9-81ED-4DB2-BD59-A6C34878D82A}">
                        <a16:rowId xmlns:a16="http://schemas.microsoft.com/office/drawing/2014/main" val="10000"/>
                      </a:ext>
                    </a:extLst>
                  </a:tr>
                  <a:tr h="246025">
                    <a:tc>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endParaRPr lang="fr-FR"/>
                        </a:p>
                      </a:txBody>
                      <a:tcPr marL="68580" marR="68580" marT="0" marB="0">
                        <a:blipFill>
                          <a:blip r:embed="rId2"/>
                          <a:stretch>
                            <a:fillRect l="-98864" t="-385000" r="-414205" b="-902500"/>
                          </a:stretch>
                        </a:blipFill>
                      </a:tcPr>
                    </a:tc>
                    <a:tc>
                      <a:txBody>
                        <a:bodyPr/>
                        <a:lstStyle/>
                        <a:p>
                          <a:endParaRPr lang="fr-FR"/>
                        </a:p>
                      </a:txBody>
                      <a:tcPr marL="68580" marR="68580" marT="0" marB="0">
                        <a:blipFill>
                          <a:blip r:embed="rId2"/>
                          <a:stretch>
                            <a:fillRect l="-180412" t="-385000" r="-275773" b="-902500"/>
                          </a:stretch>
                        </a:blipFill>
                      </a:tcPr>
                    </a:tc>
                    <a:tc>
                      <a:txBody>
                        <a:bodyPr/>
                        <a:lstStyle/>
                        <a:p>
                          <a:endParaRPr lang="fr-FR"/>
                        </a:p>
                      </a:txBody>
                      <a:tcPr marL="68580" marR="68580" marT="0" marB="0">
                        <a:blipFill>
                          <a:blip r:embed="rId2"/>
                          <a:stretch>
                            <a:fillRect l="-309091" t="-385000" r="-203977" b="-902500"/>
                          </a:stretch>
                        </a:blipFill>
                      </a:tcPr>
                    </a:tc>
                    <a:tc>
                      <a:txBody>
                        <a:bodyPr/>
                        <a:lstStyle/>
                        <a:p>
                          <a:endParaRPr lang="fr-FR"/>
                        </a:p>
                      </a:txBody>
                      <a:tcPr marL="68580" marR="68580" marT="0" marB="0">
                        <a:blipFill>
                          <a:blip r:embed="rId2"/>
                          <a:stretch>
                            <a:fillRect l="-406780" t="-385000" r="-102825" b="-902500"/>
                          </a:stretch>
                        </a:blipFill>
                      </a:tcPr>
                    </a:tc>
                    <a:tc>
                      <a:txBody>
                        <a:bodyPr/>
                        <a:lstStyle/>
                        <a:p>
                          <a:endParaRPr lang="fr-FR"/>
                        </a:p>
                      </a:txBody>
                      <a:tcPr marL="68580" marR="68580" marT="0" marB="0">
                        <a:blipFill>
                          <a:blip r:embed="rId2"/>
                          <a:stretch>
                            <a:fillRect l="-506780" t="-385000" r="-2825" b="-902500"/>
                          </a:stretch>
                        </a:blipFill>
                      </a:tcPr>
                    </a:tc>
                    <a:extLst>
                      <a:ext uri="{0D108BD9-81ED-4DB2-BD59-A6C34878D82A}">
                        <a16:rowId xmlns:a16="http://schemas.microsoft.com/office/drawing/2014/main" val="10001"/>
                      </a:ext>
                    </a:extLst>
                  </a:tr>
                  <a:tr h="214452">
                    <a:tc>
                      <a:txBody>
                        <a:bodyPr/>
                        <a:lstStyle/>
                        <a:p>
                          <a:pPr>
                            <a:lnSpc>
                              <a:spcPct val="115000"/>
                            </a:lnSpc>
                            <a:spcAft>
                              <a:spcPts val="0"/>
                            </a:spcAft>
                          </a:pPr>
                          <a:r>
                            <a:rPr lang="fr-FR" sz="1100">
                              <a:effectLst/>
                            </a:rPr>
                            <a:t>Q1</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900,97</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-9,095</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-3,050</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-5,003</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dirty="0">
                              <a:effectLst/>
                            </a:rPr>
                            <a:t>3</a:t>
                          </a:r>
                          <a:endParaRPr lang="fr-FR" sz="1100" dirty="0">
                            <a:effectLst/>
                            <a:latin typeface="Calibri"/>
                            <a:ea typeface="Calibri"/>
                            <a:cs typeface="Times New Roman"/>
                          </a:endParaRPr>
                        </a:p>
                      </a:txBody>
                      <a:tcPr marL="68580" marR="68580" marT="0" marB="0"/>
                    </a:tc>
                    <a:extLst>
                      <a:ext uri="{0D108BD9-81ED-4DB2-BD59-A6C34878D82A}">
                        <a16:rowId xmlns:a16="http://schemas.microsoft.com/office/drawing/2014/main" val="10002"/>
                      </a:ext>
                    </a:extLst>
                  </a:tr>
                  <a:tr h="214452">
                    <a:tc>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34%</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66%</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dirty="0">
                              <a:effectLst/>
                            </a:rPr>
                            <a:t>0%</a:t>
                          </a:r>
                          <a:endParaRPr lang="fr-FR" sz="1100" dirty="0">
                            <a:effectLst/>
                            <a:latin typeface="Calibri"/>
                            <a:ea typeface="Calibri"/>
                            <a:cs typeface="Times New Roman"/>
                          </a:endParaRPr>
                        </a:p>
                      </a:txBody>
                      <a:tcPr marL="68580" marR="68580" marT="0" marB="0"/>
                    </a:tc>
                    <a:extLst>
                      <a:ext uri="{0D108BD9-81ED-4DB2-BD59-A6C34878D82A}">
                        <a16:rowId xmlns:a16="http://schemas.microsoft.com/office/drawing/2014/main" val="10003"/>
                      </a:ext>
                    </a:extLst>
                  </a:tr>
                  <a:tr h="214452">
                    <a:tc>
                      <a:txBody>
                        <a:bodyPr/>
                        <a:lstStyle/>
                        <a:p>
                          <a:pPr>
                            <a:lnSpc>
                              <a:spcPct val="115000"/>
                            </a:lnSpc>
                            <a:spcAft>
                              <a:spcPts val="0"/>
                            </a:spcAft>
                          </a:pPr>
                          <a:r>
                            <a:rPr lang="fr-FR" sz="1100">
                              <a:effectLst/>
                            </a:rPr>
                            <a:t>Q2</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6628,79</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-2,411</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-1,583</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-643</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dirty="0">
                              <a:effectLst/>
                            </a:rPr>
                            <a:t>26</a:t>
                          </a:r>
                          <a:endParaRPr lang="fr-FR" sz="1100" dirty="0">
                            <a:effectLst/>
                            <a:latin typeface="Calibri"/>
                            <a:ea typeface="Calibri"/>
                            <a:cs typeface="Times New Roman"/>
                          </a:endParaRPr>
                        </a:p>
                      </a:txBody>
                      <a:tcPr marL="68580" marR="68580" marT="0" marB="0"/>
                    </a:tc>
                    <a:extLst>
                      <a:ext uri="{0D108BD9-81ED-4DB2-BD59-A6C34878D82A}">
                        <a16:rowId xmlns:a16="http://schemas.microsoft.com/office/drawing/2014/main" val="10004"/>
                      </a:ext>
                    </a:extLst>
                  </a:tr>
                  <a:tr h="214452">
                    <a:tc>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66%</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35%</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-1%</a:t>
                          </a:r>
                          <a:endParaRPr lang="fr-FR" sz="1100">
                            <a:effectLst/>
                            <a:latin typeface="Calibri"/>
                            <a:ea typeface="Calibri"/>
                            <a:cs typeface="Times New Roman"/>
                          </a:endParaRPr>
                        </a:p>
                      </a:txBody>
                      <a:tcPr marL="68580" marR="68580" marT="0" marB="0"/>
                    </a:tc>
                    <a:extLst>
                      <a:ext uri="{0D108BD9-81ED-4DB2-BD59-A6C34878D82A}">
                        <a16:rowId xmlns:a16="http://schemas.microsoft.com/office/drawing/2014/main" val="10005"/>
                      </a:ext>
                    </a:extLst>
                  </a:tr>
                  <a:tr h="214452">
                    <a:tc>
                      <a:txBody>
                        <a:bodyPr/>
                        <a:lstStyle/>
                        <a:p>
                          <a:pPr>
                            <a:lnSpc>
                              <a:spcPct val="115000"/>
                            </a:lnSpc>
                            <a:spcAft>
                              <a:spcPts val="0"/>
                            </a:spcAft>
                          </a:pPr>
                          <a:r>
                            <a:rPr lang="fr-FR" sz="1100">
                              <a:effectLst/>
                            </a:rPr>
                            <a:t>Q3</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9040,1</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0</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0</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0</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0</a:t>
                          </a:r>
                          <a:endParaRPr lang="fr-FR" sz="1100">
                            <a:effectLst/>
                            <a:latin typeface="Calibri"/>
                            <a:ea typeface="Calibri"/>
                            <a:cs typeface="Times New Roman"/>
                          </a:endParaRPr>
                        </a:p>
                      </a:txBody>
                      <a:tcPr marL="68580" marR="68580" marT="0" marB="0"/>
                    </a:tc>
                    <a:extLst>
                      <a:ext uri="{0D108BD9-81ED-4DB2-BD59-A6C34878D82A}">
                        <a16:rowId xmlns:a16="http://schemas.microsoft.com/office/drawing/2014/main" val="10006"/>
                      </a:ext>
                    </a:extLst>
                  </a:tr>
                  <a:tr h="214452">
                    <a:tc>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extLst>
                      <a:ext uri="{0D108BD9-81ED-4DB2-BD59-A6C34878D82A}">
                        <a16:rowId xmlns:a16="http://schemas.microsoft.com/office/drawing/2014/main" val="10007"/>
                      </a:ext>
                    </a:extLst>
                  </a:tr>
                  <a:tr h="214452">
                    <a:tc>
                      <a:txBody>
                        <a:bodyPr/>
                        <a:lstStyle/>
                        <a:p>
                          <a:pPr>
                            <a:lnSpc>
                              <a:spcPct val="115000"/>
                            </a:lnSpc>
                            <a:spcAft>
                              <a:spcPts val="0"/>
                            </a:spcAft>
                          </a:pPr>
                          <a:r>
                            <a:rPr lang="fr-FR" sz="1100">
                              <a:effectLst/>
                            </a:rPr>
                            <a:t>Q4</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18812,13</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9,773</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9,213</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534</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-66</a:t>
                          </a:r>
                          <a:endParaRPr lang="fr-FR" sz="1100">
                            <a:effectLst/>
                            <a:latin typeface="Calibri"/>
                            <a:ea typeface="Calibri"/>
                            <a:cs typeface="Times New Roman"/>
                          </a:endParaRPr>
                        </a:p>
                      </a:txBody>
                      <a:tcPr marL="68580" marR="68580" marT="0" marB="0"/>
                    </a:tc>
                    <a:extLst>
                      <a:ext uri="{0D108BD9-81ED-4DB2-BD59-A6C34878D82A}">
                        <a16:rowId xmlns:a16="http://schemas.microsoft.com/office/drawing/2014/main" val="10008"/>
                      </a:ext>
                    </a:extLst>
                  </a:tr>
                  <a:tr h="214452">
                    <a:tc>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94%</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6%</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-1%</a:t>
                          </a:r>
                          <a:endParaRPr lang="fr-FR" sz="1100">
                            <a:effectLst/>
                            <a:latin typeface="Calibri"/>
                            <a:ea typeface="Calibri"/>
                            <a:cs typeface="Times New Roman"/>
                          </a:endParaRPr>
                        </a:p>
                      </a:txBody>
                      <a:tcPr marL="68580" marR="68580" marT="0" marB="0"/>
                    </a:tc>
                    <a:extLst>
                      <a:ext uri="{0D108BD9-81ED-4DB2-BD59-A6C34878D82A}">
                        <a16:rowId xmlns:a16="http://schemas.microsoft.com/office/drawing/2014/main" val="10009"/>
                      </a:ext>
                    </a:extLst>
                  </a:tr>
                  <a:tr h="214452">
                    <a:tc>
                      <a:txBody>
                        <a:bodyPr/>
                        <a:lstStyle/>
                        <a:p>
                          <a:pPr>
                            <a:lnSpc>
                              <a:spcPct val="115000"/>
                            </a:lnSpc>
                            <a:spcAft>
                              <a:spcPts val="0"/>
                            </a:spcAft>
                          </a:pPr>
                          <a:r>
                            <a:rPr lang="fr-FR" sz="1100">
                              <a:effectLst/>
                            </a:rPr>
                            <a:t>Q5</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61787</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52,747</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47,539</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5,244</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-223</a:t>
                          </a:r>
                          <a:endParaRPr lang="fr-FR" sz="1100">
                            <a:effectLst/>
                            <a:latin typeface="Calibri"/>
                            <a:ea typeface="Calibri"/>
                            <a:cs typeface="Times New Roman"/>
                          </a:endParaRPr>
                        </a:p>
                      </a:txBody>
                      <a:tcPr marL="68580" marR="68580" marT="0" marB="0"/>
                    </a:tc>
                    <a:extLst>
                      <a:ext uri="{0D108BD9-81ED-4DB2-BD59-A6C34878D82A}">
                        <a16:rowId xmlns:a16="http://schemas.microsoft.com/office/drawing/2014/main" val="10010"/>
                      </a:ext>
                    </a:extLst>
                  </a:tr>
                  <a:tr h="214452">
                    <a:tc>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89%</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12%</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dirty="0">
                              <a:effectLst/>
                            </a:rPr>
                            <a:t>0.7%</a:t>
                          </a:r>
                          <a:endParaRPr lang="fr-FR" sz="1100" dirty="0">
                            <a:effectLst/>
                            <a:latin typeface="Calibri"/>
                            <a:ea typeface="Calibri"/>
                            <a:cs typeface="Times New Roman"/>
                          </a:endParaRPr>
                        </a:p>
                      </a:txBody>
                      <a:tcPr marL="68580" marR="68580" marT="0" marB="0"/>
                    </a:tc>
                    <a:extLst>
                      <a:ext uri="{0D108BD9-81ED-4DB2-BD59-A6C34878D82A}">
                        <a16:rowId xmlns:a16="http://schemas.microsoft.com/office/drawing/2014/main" val="10011"/>
                      </a:ext>
                    </a:extLst>
                  </a:tr>
                </a:tbl>
              </a:graphicData>
            </a:graphic>
          </p:graphicFrame>
        </mc:Fallback>
      </mc:AlternateContent>
    </p:spTree>
    <p:extLst>
      <p:ext uri="{BB962C8B-B14F-4D97-AF65-F5344CB8AC3E}">
        <p14:creationId xmlns:p14="http://schemas.microsoft.com/office/powerpoint/2010/main" val="25706117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4000" dirty="0">
                <a:latin typeface="Times New Roman" panose="02020603050405020304" pitchFamily="18" charset="0"/>
                <a:cs typeface="Times New Roman" panose="02020603050405020304" pitchFamily="18" charset="0"/>
              </a:rPr>
              <a:t>Synthèse des résultats et interprétations</a:t>
            </a:r>
          </a:p>
        </p:txBody>
      </p:sp>
      <p:sp>
        <p:nvSpPr>
          <p:cNvPr id="3" name="Espace réservé du contenu 2"/>
          <p:cNvSpPr>
            <a:spLocks noGrp="1"/>
          </p:cNvSpPr>
          <p:nvPr>
            <p:ph idx="1"/>
          </p:nvPr>
        </p:nvSpPr>
        <p:spPr/>
        <p:txBody>
          <a:bodyPr>
            <a:normAutofit lnSpcReduction="10000"/>
          </a:bodyPr>
          <a:lstStyle/>
          <a:p>
            <a:endParaRPr lang="fr-FR" dirty="0"/>
          </a:p>
          <a:p>
            <a:r>
              <a:rPr lang="fr-FR" sz="2000" dirty="0">
                <a:latin typeface="Times New Roman" panose="02020603050405020304" pitchFamily="18" charset="0"/>
                <a:cs typeface="Times New Roman" panose="02020603050405020304" pitchFamily="18" charset="0"/>
              </a:rPr>
              <a:t>Par exemple, pour les </a:t>
            </a:r>
            <a:r>
              <a:rPr lang="fr-FR" sz="2000" dirty="0" err="1">
                <a:latin typeface="Times New Roman" panose="02020603050405020304" pitchFamily="18" charset="0"/>
                <a:cs typeface="Times New Roman" panose="02020603050405020304" pitchFamily="18" charset="0"/>
              </a:rPr>
              <a:t>NOx</a:t>
            </a:r>
            <a:r>
              <a:rPr lang="fr-FR" sz="2000" dirty="0">
                <a:latin typeface="Times New Roman" panose="02020603050405020304" pitchFamily="18" charset="0"/>
                <a:cs typeface="Times New Roman" panose="02020603050405020304" pitchFamily="18" charset="0"/>
              </a:rPr>
              <a:t>, la différence d’intensité d’émission contribuent à hauteur de 22%, les différences de distance à hauteur de 70% et les différences de la part modale à hauteur de 9%. </a:t>
            </a:r>
          </a:p>
          <a:p>
            <a:endParaRPr lang="fr-FR" sz="2000" dirty="0">
              <a:latin typeface="Times New Roman" panose="02020603050405020304" pitchFamily="18" charset="0"/>
              <a:cs typeface="Times New Roman" panose="02020603050405020304" pitchFamily="18" charset="0"/>
            </a:endParaRPr>
          </a:p>
          <a:p>
            <a:r>
              <a:rPr lang="fr-FR" sz="2000" dirty="0">
                <a:latin typeface="Times New Roman" panose="02020603050405020304" pitchFamily="18" charset="0"/>
                <a:cs typeface="Times New Roman" panose="02020603050405020304" pitchFamily="18" charset="0"/>
              </a:rPr>
              <a:t>Pour donner une idée des différences, les individus du quintile supérieur Q5 de </a:t>
            </a:r>
            <a:r>
              <a:rPr lang="fr-FR" sz="2000" dirty="0" err="1">
                <a:latin typeface="Times New Roman" panose="02020603050405020304" pitchFamily="18" charset="0"/>
                <a:cs typeface="Times New Roman" panose="02020603050405020304" pitchFamily="18" charset="0"/>
              </a:rPr>
              <a:t>NOx</a:t>
            </a:r>
            <a:r>
              <a:rPr lang="fr-FR" sz="2000" dirty="0">
                <a:latin typeface="Times New Roman" panose="02020603050405020304" pitchFamily="18" charset="0"/>
                <a:cs typeface="Times New Roman" panose="02020603050405020304" pitchFamily="18" charset="0"/>
              </a:rPr>
              <a:t> parcourent en moyenne 254km contre 51km pour ceux du quintile moyen Q3. Ils se déplacent en voiture sur 80% de cette distance contre 84% pour Q3 et ont des trajets en voiture émettant 552mg/km contre 424mg/km pour Q3 (voir tableau 4).</a:t>
            </a:r>
          </a:p>
          <a:p>
            <a:endParaRPr lang="fr-FR" sz="2000" dirty="0">
              <a:latin typeface="Times New Roman" panose="02020603050405020304" pitchFamily="18" charset="0"/>
              <a:cs typeface="Times New Roman" panose="02020603050405020304" pitchFamily="18" charset="0"/>
            </a:endParaRPr>
          </a:p>
          <a:p>
            <a:r>
              <a:rPr lang="fr-FR" sz="2000" dirty="0">
                <a:latin typeface="Times New Roman" panose="02020603050405020304" pitchFamily="18" charset="0"/>
                <a:cs typeface="Times New Roman" panose="02020603050405020304" pitchFamily="18" charset="0"/>
              </a:rPr>
              <a:t>En revanche pour les émissions de CO2,  la distance et la part modale sont plus importantes: elles expliquent  89%  les différence de la distance entre Q5 et Q3, les différences de la part modale en expliquent 12% tandis que la différence d’intensité d’émission n’en explique que 0.7% (voir tableau 6).</a:t>
            </a:r>
          </a:p>
        </p:txBody>
      </p:sp>
    </p:spTree>
    <p:extLst>
      <p:ext uri="{BB962C8B-B14F-4D97-AF65-F5344CB8AC3E}">
        <p14:creationId xmlns:p14="http://schemas.microsoft.com/office/powerpoint/2010/main" val="5360662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4000" dirty="0">
                <a:latin typeface="Times New Roman" panose="02020603050405020304" pitchFamily="18" charset="0"/>
                <a:cs typeface="Times New Roman" panose="02020603050405020304" pitchFamily="18" charset="0"/>
              </a:rPr>
              <a:t>Synthèse des résultats et interprétations</a:t>
            </a:r>
          </a:p>
        </p:txBody>
      </p:sp>
      <p:sp>
        <p:nvSpPr>
          <p:cNvPr id="3" name="Espace réservé du contenu 2"/>
          <p:cNvSpPr>
            <a:spLocks noGrp="1"/>
          </p:cNvSpPr>
          <p:nvPr>
            <p:ph idx="1"/>
          </p:nvPr>
        </p:nvSpPr>
        <p:spPr/>
        <p:txBody>
          <a:bodyPr>
            <a:normAutofit fontScale="85000" lnSpcReduction="20000"/>
          </a:bodyPr>
          <a:lstStyle/>
          <a:p>
            <a:pPr algn="just"/>
            <a:r>
              <a:rPr lang="fr-FR" sz="2400" dirty="0">
                <a:solidFill>
                  <a:srgbClr val="FF0000"/>
                </a:solidFill>
                <a:latin typeface="Times New Roman" panose="02020603050405020304" pitchFamily="18" charset="0"/>
                <a:cs typeface="Times New Roman" panose="02020603050405020304" pitchFamily="18" charset="0"/>
              </a:rPr>
              <a:t>En résumé</a:t>
            </a:r>
            <a:r>
              <a:rPr lang="fr-FR" sz="2400" dirty="0">
                <a:latin typeface="Times New Roman" panose="02020603050405020304" pitchFamily="18" charset="0"/>
                <a:cs typeface="Times New Roman" panose="02020603050405020304" pitchFamily="18" charset="0"/>
              </a:rPr>
              <a:t>, les 20% d’émetteurs de </a:t>
            </a:r>
            <a:r>
              <a:rPr lang="fr-FR" sz="2400" dirty="0" err="1">
                <a:latin typeface="Times New Roman" panose="02020603050405020304" pitchFamily="18" charset="0"/>
                <a:cs typeface="Times New Roman" panose="02020603050405020304" pitchFamily="18" charset="0"/>
              </a:rPr>
              <a:t>NOx</a:t>
            </a:r>
            <a:r>
              <a:rPr lang="fr-FR" sz="2400" dirty="0">
                <a:latin typeface="Times New Roman" panose="02020603050405020304" pitchFamily="18" charset="0"/>
                <a:cs typeface="Times New Roman" panose="02020603050405020304" pitchFamily="18" charset="0"/>
              </a:rPr>
              <a:t> les plus importants sont des individus qui combinent de longues distances, une part modale élevée de la voiture et des voitures plus polluantes, tandis que les 20% d’émetteurs de CO</a:t>
            </a:r>
            <a:r>
              <a:rPr lang="fr-FR" sz="2400" baseline="-25000" dirty="0">
                <a:latin typeface="Times New Roman" panose="02020603050405020304" pitchFamily="18" charset="0"/>
                <a:cs typeface="Times New Roman" panose="02020603050405020304" pitchFamily="18" charset="0"/>
              </a:rPr>
              <a:t>2</a:t>
            </a:r>
            <a:r>
              <a:rPr lang="fr-FR" sz="2400" dirty="0">
                <a:latin typeface="Times New Roman" panose="02020603050405020304" pitchFamily="18" charset="0"/>
                <a:cs typeface="Times New Roman" panose="02020603050405020304" pitchFamily="18" charset="0"/>
              </a:rPr>
              <a:t> les plus importants combinent de longues distance et une part modale élevée de la voiture, mais ont des voitures qui ne sont que faiblement émettrice de CO</a:t>
            </a:r>
            <a:r>
              <a:rPr lang="fr-FR" sz="2400" baseline="-25000" dirty="0">
                <a:latin typeface="Times New Roman" panose="02020603050405020304" pitchFamily="18" charset="0"/>
                <a:cs typeface="Times New Roman" panose="02020603050405020304" pitchFamily="18" charset="0"/>
              </a:rPr>
              <a:t>2</a:t>
            </a:r>
            <a:r>
              <a:rPr lang="fr-FR" sz="2400" dirty="0">
                <a:latin typeface="Times New Roman" panose="02020603050405020304" pitchFamily="18" charset="0"/>
                <a:cs typeface="Times New Roman" panose="02020603050405020304" pitchFamily="18" charset="0"/>
              </a:rPr>
              <a:t> que la voiture moyenne.</a:t>
            </a:r>
          </a:p>
          <a:p>
            <a:pPr algn="just"/>
            <a:endParaRPr lang="fr-FR" sz="2400" dirty="0">
              <a:latin typeface="Times New Roman" panose="02020603050405020304" pitchFamily="18" charset="0"/>
              <a:cs typeface="Times New Roman" panose="02020603050405020304" pitchFamily="18" charset="0"/>
            </a:endParaRPr>
          </a:p>
          <a:p>
            <a:pPr algn="just"/>
            <a:r>
              <a:rPr lang="fr-FR" sz="2400" dirty="0">
                <a:latin typeface="Times New Roman" panose="02020603050405020304" pitchFamily="18" charset="0"/>
                <a:cs typeface="Times New Roman" panose="02020603050405020304" pitchFamily="18" charset="0"/>
              </a:rPr>
              <a:t>Les composantes distance, choix modal et l’intensité ne sont bien sûr pas indépendante l’une de l’autre : le coefficient de corrélation entre la distance et la part modale de la voiture et taxi est de 0.3 et 0.12 respectivement et la composante intensité des émissions n’est par définition calculée que pour les modes ayant une part modale strictement positive. </a:t>
            </a:r>
          </a:p>
          <a:p>
            <a:pPr algn="just"/>
            <a:endParaRPr lang="fr-FR" sz="2400" dirty="0">
              <a:latin typeface="Times New Roman" panose="02020603050405020304" pitchFamily="18" charset="0"/>
              <a:cs typeface="Times New Roman" panose="02020603050405020304" pitchFamily="18" charset="0"/>
            </a:endParaRPr>
          </a:p>
          <a:p>
            <a:pPr algn="just"/>
            <a:r>
              <a:rPr lang="fr-FR" sz="2400" dirty="0">
                <a:latin typeface="Times New Roman" panose="02020603050405020304" pitchFamily="18" charset="0"/>
                <a:cs typeface="Times New Roman" panose="02020603050405020304" pitchFamily="18" charset="0"/>
              </a:rPr>
              <a:t>Cependant, à condition d’avoir une part modale positive de la voiture, l’intensité des émissions de ces trajets est à peine corrélée à la distance et à la part modale. Etant donné cette absence de corrélation, différents groupes de personne peuvent être affecté par des politique visant à accroitre la densité urbaine ou visant à réduire une part modale de la voiture. Cela justifie d’étudier séparément la corrélation entre les caractéristiques socio-économique et la distance, le choix modal et l’intensité des émissions</a:t>
            </a:r>
          </a:p>
          <a:p>
            <a:endParaRPr lang="fr-FR" sz="2200" dirty="0">
              <a:latin typeface="Times New Roman" panose="02020603050405020304" pitchFamily="18" charset="0"/>
              <a:cs typeface="Times New Roman" panose="02020603050405020304" pitchFamily="18" charset="0"/>
            </a:endParaRPr>
          </a:p>
          <a:p>
            <a:pPr algn="just"/>
            <a:endParaRPr lang="fr-FR" sz="2000" dirty="0">
              <a:latin typeface="Times New Roman" panose="02020603050405020304" pitchFamily="18" charset="0"/>
              <a:cs typeface="Times New Roman" panose="02020603050405020304" pitchFamily="18" charset="0"/>
            </a:endParaRPr>
          </a:p>
          <a:p>
            <a:pPr algn="just"/>
            <a:endParaRPr lang="fr-F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789292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4000" dirty="0">
                <a:latin typeface="Times New Roman" panose="02020603050405020304" pitchFamily="18" charset="0"/>
                <a:cs typeface="Times New Roman" panose="02020603050405020304" pitchFamily="18" charset="0"/>
              </a:rPr>
              <a:t>Synthèse des résultats et interprétations</a:t>
            </a:r>
          </a:p>
        </p:txBody>
      </p:sp>
      <p:sp>
        <p:nvSpPr>
          <p:cNvPr id="3" name="Espace réservé du contenu 2"/>
          <p:cNvSpPr>
            <a:spLocks noGrp="1"/>
          </p:cNvSpPr>
          <p:nvPr>
            <p:ph idx="1"/>
          </p:nvPr>
        </p:nvSpPr>
        <p:spPr/>
        <p:txBody>
          <a:bodyPr>
            <a:normAutofit fontScale="92500" lnSpcReduction="20000"/>
          </a:bodyPr>
          <a:lstStyle/>
          <a:p>
            <a:r>
              <a:rPr lang="fr-FR" sz="2000" b="1" dirty="0">
                <a:solidFill>
                  <a:srgbClr val="FF0000"/>
                </a:solidFill>
                <a:latin typeface="Times New Roman" panose="02020603050405020304" pitchFamily="18" charset="0"/>
                <a:cs typeface="Times New Roman" panose="02020603050405020304" pitchFamily="18" charset="0"/>
              </a:rPr>
              <a:t>QUI EMET DE LA POLLUTION ?</a:t>
            </a:r>
          </a:p>
          <a:p>
            <a:endParaRPr lang="fr-FR" sz="2000" b="1" dirty="0">
              <a:solidFill>
                <a:srgbClr val="FF0000"/>
              </a:solidFill>
              <a:latin typeface="Times New Roman" panose="02020603050405020304" pitchFamily="18" charset="0"/>
              <a:cs typeface="Times New Roman" panose="02020603050405020304" pitchFamily="18" charset="0"/>
            </a:endParaRPr>
          </a:p>
          <a:p>
            <a:r>
              <a:rPr lang="fr-FR" sz="2200" dirty="0">
                <a:latin typeface="Times New Roman" panose="02020603050405020304" pitchFamily="18" charset="0"/>
                <a:cs typeface="Times New Roman" panose="02020603050405020304" pitchFamily="18" charset="0"/>
              </a:rPr>
              <a:t>Nous étudions les caractéristiques socioéconomiques et démographiques individuelles associé aux émissions en deux étapes : tout d’abord, nous examinons pour chaque polluant les caractéristiques associées au fait d’être un émetteur principal, que nous définissons comme étant dans le quintile supérieur (20%) de la distribution des émissions. </a:t>
            </a:r>
          </a:p>
          <a:p>
            <a:endParaRPr lang="fr-FR" sz="2200" b="1" dirty="0">
              <a:solidFill>
                <a:srgbClr val="FF0000"/>
              </a:solidFill>
              <a:latin typeface="Times New Roman" panose="02020603050405020304" pitchFamily="18" charset="0"/>
              <a:cs typeface="Times New Roman" panose="02020603050405020304" pitchFamily="18" charset="0"/>
            </a:endParaRPr>
          </a:p>
          <a:p>
            <a:r>
              <a:rPr lang="fr-FR" sz="2200" dirty="0">
                <a:latin typeface="Times New Roman" panose="02020603050405020304" pitchFamily="18" charset="0"/>
                <a:cs typeface="Times New Roman" panose="02020603050405020304" pitchFamily="18" charset="0"/>
              </a:rPr>
              <a:t>La raison d’examiner ce résultat discret-être l’un des principaux émetteurs-plutôt que la variable des émissions continues est double :</a:t>
            </a:r>
          </a:p>
          <a:p>
            <a:endParaRPr lang="fr-FR" sz="2200" dirty="0">
              <a:latin typeface="Times New Roman" panose="02020603050405020304" pitchFamily="18" charset="0"/>
              <a:cs typeface="Times New Roman" panose="02020603050405020304" pitchFamily="18" charset="0"/>
            </a:endParaRPr>
          </a:p>
          <a:p>
            <a:r>
              <a:rPr lang="fr-FR" sz="2200" dirty="0">
                <a:latin typeface="Times New Roman" panose="02020603050405020304" pitchFamily="18" charset="0"/>
                <a:cs typeface="Times New Roman" panose="02020603050405020304" pitchFamily="18" charset="0"/>
              </a:rPr>
              <a:t> </a:t>
            </a:r>
            <a:r>
              <a:rPr lang="fr-FR" sz="2200" b="1" dirty="0">
                <a:latin typeface="Times New Roman" panose="02020603050405020304" pitchFamily="18" charset="0"/>
                <a:cs typeface="Times New Roman" panose="02020603050405020304" pitchFamily="18" charset="0"/>
              </a:rPr>
              <a:t>Premièrement</a:t>
            </a:r>
            <a:r>
              <a:rPr lang="fr-FR" sz="2200" dirty="0">
                <a:latin typeface="Times New Roman" panose="02020603050405020304" pitchFamily="18" charset="0"/>
                <a:cs typeface="Times New Roman" panose="02020603050405020304" pitchFamily="18" charset="0"/>
              </a:rPr>
              <a:t>, les émissions sont à queue large et l’hypothèse de normalité des résidus est susceptible d’être violée dans le cadre d’un modèle linéaire standard (M. </a:t>
            </a:r>
            <a:r>
              <a:rPr lang="fr-FR" sz="2200" dirty="0" err="1">
                <a:latin typeface="Times New Roman" panose="02020603050405020304" pitchFamily="18" charset="0"/>
                <a:cs typeface="Times New Roman" panose="02020603050405020304" pitchFamily="18" charset="0"/>
              </a:rPr>
              <a:t>Leroutier</a:t>
            </a:r>
            <a:r>
              <a:rPr lang="fr-FR" sz="2200" dirty="0">
                <a:latin typeface="Times New Roman" panose="02020603050405020304" pitchFamily="18" charset="0"/>
                <a:cs typeface="Times New Roman" panose="02020603050405020304" pitchFamily="18" charset="0"/>
              </a:rPr>
              <a:t> et P.Quirion,2022). </a:t>
            </a:r>
          </a:p>
          <a:p>
            <a:endParaRPr lang="fr-FR" sz="2200" dirty="0">
              <a:latin typeface="Times New Roman" panose="02020603050405020304" pitchFamily="18" charset="0"/>
              <a:cs typeface="Times New Roman" panose="02020603050405020304" pitchFamily="18" charset="0"/>
            </a:endParaRPr>
          </a:p>
          <a:p>
            <a:r>
              <a:rPr lang="fr-FR" sz="2200" dirty="0">
                <a:latin typeface="Times New Roman" panose="02020603050405020304" pitchFamily="18" charset="0"/>
                <a:cs typeface="Times New Roman" panose="02020603050405020304" pitchFamily="18" charset="0"/>
              </a:rPr>
              <a:t>D’autre part, le nombre élevé de zéro rend difficile une transformation logarithmique de la variable d’émission (</a:t>
            </a:r>
            <a:r>
              <a:rPr lang="fr-FR" sz="2200" dirty="0" err="1">
                <a:latin typeface="Times New Roman" panose="02020603050405020304" pitchFamily="18" charset="0"/>
                <a:cs typeface="Times New Roman" panose="02020603050405020304" pitchFamily="18" charset="0"/>
              </a:rPr>
              <a:t>Bellégo</a:t>
            </a:r>
            <a:r>
              <a:rPr lang="fr-FR" sz="2200" dirty="0">
                <a:latin typeface="Times New Roman" panose="02020603050405020304" pitchFamily="18" charset="0"/>
                <a:cs typeface="Times New Roman" panose="02020603050405020304" pitchFamily="18" charset="0"/>
              </a:rPr>
              <a:t> et al, 2021). </a:t>
            </a:r>
          </a:p>
          <a:p>
            <a:endParaRPr lang="fr-FR" sz="2000" b="1" dirty="0">
              <a:solidFill>
                <a:srgbClr val="FF0000"/>
              </a:solidFill>
              <a:latin typeface="Times New Roman" panose="02020603050405020304" pitchFamily="18" charset="0"/>
              <a:cs typeface="Times New Roman" panose="02020603050405020304" pitchFamily="18" charset="0"/>
            </a:endParaRPr>
          </a:p>
          <a:p>
            <a:endParaRPr lang="fr-FR" sz="2000" b="1" dirty="0">
              <a:solidFill>
                <a:srgbClr val="FF0000"/>
              </a:solidFill>
              <a:latin typeface="Times New Roman" panose="02020603050405020304" pitchFamily="18" charset="0"/>
              <a:cs typeface="Times New Roman" panose="02020603050405020304" pitchFamily="18" charset="0"/>
            </a:endParaRPr>
          </a:p>
          <a:p>
            <a:pPr marL="0" indent="0">
              <a:buNone/>
            </a:pPr>
            <a:endParaRPr lang="fr-FR" dirty="0">
              <a:solidFill>
                <a:srgbClr val="FF0000"/>
              </a:solidFill>
            </a:endParaRPr>
          </a:p>
          <a:p>
            <a:endParaRPr lang="fr-FR" dirty="0"/>
          </a:p>
        </p:txBody>
      </p:sp>
    </p:spTree>
    <p:extLst>
      <p:ext uri="{BB962C8B-B14F-4D97-AF65-F5344CB8AC3E}">
        <p14:creationId xmlns:p14="http://schemas.microsoft.com/office/powerpoint/2010/main" val="4916853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4000" dirty="0">
                <a:latin typeface="Times New Roman" panose="02020603050405020304" pitchFamily="18" charset="0"/>
                <a:cs typeface="Times New Roman" panose="02020603050405020304" pitchFamily="18" charset="0"/>
              </a:rPr>
              <a:t>Synthèse des résultats et interprétations</a:t>
            </a:r>
          </a:p>
        </p:txBody>
      </p:sp>
      <p:sp>
        <p:nvSpPr>
          <p:cNvPr id="3" name="Espace réservé du contenu 2"/>
          <p:cNvSpPr>
            <a:spLocks noGrp="1"/>
          </p:cNvSpPr>
          <p:nvPr>
            <p:ph idx="1"/>
          </p:nvPr>
        </p:nvSpPr>
        <p:spPr/>
        <p:txBody>
          <a:bodyPr>
            <a:normAutofit/>
          </a:bodyPr>
          <a:lstStyle/>
          <a:p>
            <a:pPr marL="0" indent="0">
              <a:buNone/>
            </a:pPr>
            <a:endParaRPr lang="fr-FR" sz="2000" dirty="0">
              <a:latin typeface="Times New Roman" panose="02020603050405020304" pitchFamily="18" charset="0"/>
              <a:cs typeface="Times New Roman" panose="02020603050405020304" pitchFamily="18" charset="0"/>
            </a:endParaRPr>
          </a:p>
          <a:p>
            <a:r>
              <a:rPr lang="fr-FR" sz="2000" b="1" dirty="0">
                <a:latin typeface="Times New Roman" panose="02020603050405020304" pitchFamily="18" charset="0"/>
                <a:cs typeface="Times New Roman" panose="02020603050405020304" pitchFamily="18" charset="0"/>
              </a:rPr>
              <a:t>Deuxièmement</a:t>
            </a:r>
            <a:r>
              <a:rPr lang="fr-FR" sz="2000" dirty="0">
                <a:latin typeface="Times New Roman" panose="02020603050405020304" pitchFamily="18" charset="0"/>
                <a:cs typeface="Times New Roman" panose="02020603050405020304" pitchFamily="18" charset="0"/>
              </a:rPr>
              <a:t>, il semble plus pertinent de se concentrer sur les grands émetteurs d’un point de vue politique, car ce groupe est plus susceptible de supporter le coût des politiques qui rendent les émissions plus couteuses et de s’y opposer (M. </a:t>
            </a:r>
            <a:r>
              <a:rPr lang="fr-FR" sz="2000" dirty="0" err="1">
                <a:latin typeface="Times New Roman" panose="02020603050405020304" pitchFamily="18" charset="0"/>
                <a:cs typeface="Times New Roman" panose="02020603050405020304" pitchFamily="18" charset="0"/>
              </a:rPr>
              <a:t>Leroutier</a:t>
            </a:r>
            <a:r>
              <a:rPr lang="fr-FR" sz="2000" dirty="0">
                <a:latin typeface="Times New Roman" panose="02020603050405020304" pitchFamily="18" charset="0"/>
                <a:cs typeface="Times New Roman" panose="02020603050405020304" pitchFamily="18" charset="0"/>
              </a:rPr>
              <a:t> et P.Quirion,2022). </a:t>
            </a:r>
          </a:p>
          <a:p>
            <a:endParaRPr lang="fr-FR" sz="2000" dirty="0">
              <a:latin typeface="Times New Roman" panose="02020603050405020304" pitchFamily="18" charset="0"/>
              <a:cs typeface="Times New Roman" panose="02020603050405020304" pitchFamily="18" charset="0"/>
            </a:endParaRPr>
          </a:p>
          <a:p>
            <a:pPr marL="0" indent="0">
              <a:buNone/>
            </a:pPr>
            <a:endParaRPr lang="fr-FR" sz="3200" dirty="0">
              <a:latin typeface="Times New Roman" panose="02020603050405020304" pitchFamily="18" charset="0"/>
              <a:cs typeface="Times New Roman" panose="02020603050405020304" pitchFamily="18" charset="0"/>
            </a:endParaRPr>
          </a:p>
          <a:p>
            <a:endParaRPr lang="fr-FR" dirty="0"/>
          </a:p>
        </p:txBody>
      </p:sp>
    </p:spTree>
    <p:extLst>
      <p:ext uri="{BB962C8B-B14F-4D97-AF65-F5344CB8AC3E}">
        <p14:creationId xmlns:p14="http://schemas.microsoft.com/office/powerpoint/2010/main" val="36527060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4000" dirty="0">
                <a:latin typeface="Times New Roman" panose="02020603050405020304" pitchFamily="18" charset="0"/>
                <a:cs typeface="Times New Roman" panose="02020603050405020304" pitchFamily="18" charset="0"/>
              </a:rPr>
              <a:t>Synthèse des résultats et interprétations</a:t>
            </a:r>
          </a:p>
        </p:txBody>
      </p:sp>
      <p:sp>
        <p:nvSpPr>
          <p:cNvPr id="3" name="Espace réservé du contenu 2"/>
          <p:cNvSpPr>
            <a:spLocks noGrp="1"/>
          </p:cNvSpPr>
          <p:nvPr>
            <p:ph idx="1"/>
          </p:nvPr>
        </p:nvSpPr>
        <p:spPr>
          <a:xfrm>
            <a:off x="635000" y="1698625"/>
            <a:ext cx="10938933" cy="5091642"/>
          </a:xfrm>
        </p:spPr>
        <p:txBody>
          <a:bodyPr/>
          <a:lstStyle/>
          <a:p>
            <a:r>
              <a:rPr lang="fr-FR" sz="1200" b="1" dirty="0">
                <a:latin typeface="Times New Roman" panose="02020603050405020304" pitchFamily="18" charset="0"/>
                <a:cs typeface="Times New Roman" panose="02020603050405020304" pitchFamily="18" charset="0"/>
              </a:rPr>
              <a:t>Tableau 10 : Effets marginaux moyens pour les 20% d'émetteurs les plus importants - tous les individus</a:t>
            </a:r>
          </a:p>
          <a:p>
            <a:r>
              <a:rPr lang="fr-FR" altLang="fr-FR" sz="1200" dirty="0">
                <a:latin typeface="Times New Roman" pitchFamily="18" charset="0"/>
                <a:ea typeface="Calibri" pitchFamily="34" charset="0"/>
                <a:cs typeface="Times New Roman" pitchFamily="18" charset="0"/>
              </a:rPr>
              <a:t>Notes : Erreurs standard regroup</a:t>
            </a:r>
            <a:r>
              <a:rPr lang="fr-FR" altLang="fr-FR" sz="1200" dirty="0">
                <a:ea typeface="Calibri" pitchFamily="34" charset="0"/>
                <a:cs typeface="Times New Roman" pitchFamily="18" charset="0"/>
              </a:rPr>
              <a:t>é</a:t>
            </a:r>
            <a:r>
              <a:rPr lang="fr-FR" altLang="fr-FR" sz="1200" dirty="0">
                <a:latin typeface="Times New Roman" pitchFamily="18" charset="0"/>
                <a:ea typeface="Calibri" pitchFamily="34" charset="0"/>
                <a:cs typeface="Times New Roman" pitchFamily="18" charset="0"/>
              </a:rPr>
              <a:t>es au niveau du m</a:t>
            </a:r>
            <a:r>
              <a:rPr lang="fr-FR" altLang="fr-FR" sz="1200" dirty="0">
                <a:ea typeface="Calibri" pitchFamily="34" charset="0"/>
                <a:cs typeface="Times New Roman" pitchFamily="18" charset="0"/>
              </a:rPr>
              <a:t>é</a:t>
            </a:r>
            <a:r>
              <a:rPr lang="fr-FR" altLang="fr-FR" sz="1200" dirty="0">
                <a:latin typeface="Times New Roman" pitchFamily="18" charset="0"/>
                <a:ea typeface="Calibri" pitchFamily="34" charset="0"/>
                <a:cs typeface="Times New Roman" pitchFamily="18" charset="0"/>
              </a:rPr>
              <a:t>nage entre parenth</a:t>
            </a:r>
            <a:r>
              <a:rPr lang="fr-FR" altLang="fr-FR" sz="1200" dirty="0">
                <a:ea typeface="Calibri" pitchFamily="34" charset="0"/>
                <a:cs typeface="Times New Roman" pitchFamily="18" charset="0"/>
              </a:rPr>
              <a:t>è</a:t>
            </a:r>
            <a:r>
              <a:rPr lang="fr-FR" altLang="fr-FR" sz="1200" dirty="0">
                <a:latin typeface="Times New Roman" pitchFamily="18" charset="0"/>
                <a:ea typeface="Calibri" pitchFamily="34" charset="0"/>
                <a:cs typeface="Times New Roman" pitchFamily="18" charset="0"/>
              </a:rPr>
              <a:t>ses* p &lt; 0.05, </a:t>
            </a:r>
            <a:r>
              <a:rPr lang="fr-FR" altLang="fr-FR" sz="1200" dirty="0">
                <a:latin typeface="Calibri" pitchFamily="34" charset="0"/>
                <a:ea typeface="Calibri" pitchFamily="34" charset="0"/>
                <a:cs typeface="Cambria Math" pitchFamily="18" charset="0"/>
              </a:rPr>
              <a:t>∗∗</a:t>
            </a:r>
            <a:r>
              <a:rPr lang="fr-FR" altLang="fr-FR" sz="1200" dirty="0">
                <a:latin typeface="Times New Roman" pitchFamily="18" charset="0"/>
                <a:ea typeface="Calibri" pitchFamily="34" charset="0"/>
                <a:cs typeface="Times New Roman" pitchFamily="18" charset="0"/>
              </a:rPr>
              <a:t> p &lt; 0.01, </a:t>
            </a:r>
            <a:r>
              <a:rPr lang="fr-FR" altLang="fr-FR" sz="1200" dirty="0">
                <a:latin typeface="Calibri" pitchFamily="34" charset="0"/>
                <a:ea typeface="Calibri" pitchFamily="34" charset="0"/>
                <a:cs typeface="Cambria Math" pitchFamily="18" charset="0"/>
              </a:rPr>
              <a:t>∗∗∗</a:t>
            </a:r>
            <a:r>
              <a:rPr lang="fr-FR" altLang="fr-FR" sz="1200" dirty="0">
                <a:latin typeface="Times New Roman" pitchFamily="18" charset="0"/>
                <a:ea typeface="Calibri" pitchFamily="34" charset="0"/>
                <a:cs typeface="Times New Roman" pitchFamily="18" charset="0"/>
              </a:rPr>
              <a:t> p &lt; 0.001</a:t>
            </a:r>
            <a:endParaRPr lang="fr-FR" sz="1200" b="1" dirty="0">
              <a:latin typeface="Times New Roman" panose="02020603050405020304" pitchFamily="18" charset="0"/>
              <a:cs typeface="Times New Roman" panose="02020603050405020304" pitchFamily="18" charset="0"/>
            </a:endParaRPr>
          </a:p>
          <a:p>
            <a:endParaRPr lang="fr-FR" sz="1200" dirty="0">
              <a:latin typeface="Times New Roman" panose="02020603050405020304" pitchFamily="18" charset="0"/>
              <a:cs typeface="Times New Roman" panose="02020603050405020304" pitchFamily="18" charset="0"/>
            </a:endParaRPr>
          </a:p>
          <a:p>
            <a:endParaRPr lang="fr-FR" dirty="0"/>
          </a:p>
        </p:txBody>
      </p:sp>
      <p:graphicFrame>
        <p:nvGraphicFramePr>
          <p:cNvPr id="5" name="Tableau 4"/>
          <p:cNvGraphicFramePr>
            <a:graphicFrameLocks noGrp="1"/>
          </p:cNvGraphicFramePr>
          <p:nvPr>
            <p:extLst>
              <p:ext uri="{D42A27DB-BD31-4B8C-83A1-F6EECF244321}">
                <p14:modId xmlns:p14="http://schemas.microsoft.com/office/powerpoint/2010/main" val="3844624876"/>
              </p:ext>
            </p:extLst>
          </p:nvPr>
        </p:nvGraphicFramePr>
        <p:xfrm>
          <a:off x="2468347" y="2408657"/>
          <a:ext cx="8368987" cy="4168332"/>
        </p:xfrm>
        <a:graphic>
          <a:graphicData uri="http://schemas.openxmlformats.org/drawingml/2006/table">
            <a:tbl>
              <a:tblPr firstRow="1" firstCol="1" bandRow="1">
                <a:tableStyleId>{5C22544A-7EE6-4342-B048-85BDC9FD1C3A}</a:tableStyleId>
              </a:tblPr>
              <a:tblGrid>
                <a:gridCol w="2416577">
                  <a:extLst>
                    <a:ext uri="{9D8B030D-6E8A-4147-A177-3AD203B41FA5}">
                      <a16:colId xmlns:a16="http://schemas.microsoft.com/office/drawing/2014/main" val="20000"/>
                    </a:ext>
                  </a:extLst>
                </a:gridCol>
                <a:gridCol w="1931445">
                  <a:extLst>
                    <a:ext uri="{9D8B030D-6E8A-4147-A177-3AD203B41FA5}">
                      <a16:colId xmlns:a16="http://schemas.microsoft.com/office/drawing/2014/main" val="20001"/>
                    </a:ext>
                  </a:extLst>
                </a:gridCol>
                <a:gridCol w="2060448">
                  <a:extLst>
                    <a:ext uri="{9D8B030D-6E8A-4147-A177-3AD203B41FA5}">
                      <a16:colId xmlns:a16="http://schemas.microsoft.com/office/drawing/2014/main" val="20002"/>
                    </a:ext>
                  </a:extLst>
                </a:gridCol>
                <a:gridCol w="1960517">
                  <a:extLst>
                    <a:ext uri="{9D8B030D-6E8A-4147-A177-3AD203B41FA5}">
                      <a16:colId xmlns:a16="http://schemas.microsoft.com/office/drawing/2014/main" val="20003"/>
                    </a:ext>
                  </a:extLst>
                </a:gridCol>
              </a:tblGrid>
              <a:tr h="173599">
                <a:tc>
                  <a:txBody>
                    <a:bodyPr/>
                    <a:lstStyle/>
                    <a:p>
                      <a:pPr>
                        <a:lnSpc>
                          <a:spcPct val="115000"/>
                        </a:lnSpc>
                        <a:spcAft>
                          <a:spcPts val="0"/>
                        </a:spcAft>
                      </a:pPr>
                      <a:r>
                        <a:rPr lang="fr-FR" sz="1000" dirty="0">
                          <a:effectLst/>
                        </a:rPr>
                        <a:t> </a:t>
                      </a:r>
                      <a:endParaRPr lang="fr-FR" sz="1000" dirty="0">
                        <a:effectLst/>
                        <a:latin typeface="Calibri"/>
                        <a:ea typeface="Calibri"/>
                        <a:cs typeface="Times New Roman"/>
                      </a:endParaRPr>
                    </a:p>
                  </a:txBody>
                  <a:tcPr marL="63619" marR="63619" marT="0" marB="0"/>
                </a:tc>
                <a:tc>
                  <a:txBody>
                    <a:bodyPr/>
                    <a:lstStyle/>
                    <a:p>
                      <a:pPr algn="ctr">
                        <a:lnSpc>
                          <a:spcPct val="115000"/>
                        </a:lnSpc>
                        <a:spcAft>
                          <a:spcPts val="0"/>
                        </a:spcAft>
                      </a:pPr>
                      <a:r>
                        <a:rPr lang="fr-FR" sz="1000">
                          <a:effectLst/>
                        </a:rPr>
                        <a:t>(1)</a:t>
                      </a:r>
                      <a:endParaRPr lang="fr-FR" sz="1000">
                        <a:effectLst/>
                        <a:latin typeface="Calibri"/>
                        <a:ea typeface="Calibri"/>
                        <a:cs typeface="Times New Roman"/>
                      </a:endParaRPr>
                    </a:p>
                  </a:txBody>
                  <a:tcPr marL="63619" marR="63619" marT="0" marB="0"/>
                </a:tc>
                <a:tc>
                  <a:txBody>
                    <a:bodyPr/>
                    <a:lstStyle/>
                    <a:p>
                      <a:pPr algn="ctr">
                        <a:lnSpc>
                          <a:spcPct val="115000"/>
                        </a:lnSpc>
                        <a:spcAft>
                          <a:spcPts val="0"/>
                        </a:spcAft>
                      </a:pPr>
                      <a:r>
                        <a:rPr lang="fr-FR" sz="1000">
                          <a:effectLst/>
                        </a:rPr>
                        <a:t>(2)</a:t>
                      </a:r>
                      <a:endParaRPr lang="fr-FR" sz="1000">
                        <a:effectLst/>
                        <a:latin typeface="Calibri"/>
                        <a:ea typeface="Calibri"/>
                        <a:cs typeface="Times New Roman"/>
                      </a:endParaRPr>
                    </a:p>
                  </a:txBody>
                  <a:tcPr marL="63619" marR="63619" marT="0" marB="0"/>
                </a:tc>
                <a:tc>
                  <a:txBody>
                    <a:bodyPr/>
                    <a:lstStyle/>
                    <a:p>
                      <a:pPr algn="ctr">
                        <a:lnSpc>
                          <a:spcPct val="115000"/>
                        </a:lnSpc>
                        <a:spcAft>
                          <a:spcPts val="0"/>
                        </a:spcAft>
                      </a:pPr>
                      <a:r>
                        <a:rPr lang="fr-FR" sz="1000" dirty="0">
                          <a:effectLst/>
                        </a:rPr>
                        <a:t>(3)</a:t>
                      </a:r>
                      <a:endParaRPr lang="fr-FR" sz="1000" dirty="0">
                        <a:effectLst/>
                        <a:latin typeface="Calibri"/>
                        <a:ea typeface="Calibri"/>
                        <a:cs typeface="Times New Roman"/>
                      </a:endParaRPr>
                    </a:p>
                  </a:txBody>
                  <a:tcPr marL="63619" marR="63619" marT="0" marB="0"/>
                </a:tc>
                <a:extLst>
                  <a:ext uri="{0D108BD9-81ED-4DB2-BD59-A6C34878D82A}">
                    <a16:rowId xmlns:a16="http://schemas.microsoft.com/office/drawing/2014/main" val="10000"/>
                  </a:ext>
                </a:extLst>
              </a:tr>
              <a:tr h="175555">
                <a:tc>
                  <a:txBody>
                    <a:bodyPr/>
                    <a:lstStyle/>
                    <a:p>
                      <a:pPr>
                        <a:lnSpc>
                          <a:spcPct val="115000"/>
                        </a:lnSpc>
                        <a:spcAft>
                          <a:spcPts val="0"/>
                        </a:spcAft>
                      </a:pPr>
                      <a:r>
                        <a:rPr lang="fr-FR" sz="1000">
                          <a:effectLst/>
                        </a:rPr>
                        <a:t> </a:t>
                      </a:r>
                      <a:endParaRPr lang="fr-FR" sz="1000">
                        <a:effectLst/>
                        <a:latin typeface="Calibri"/>
                        <a:ea typeface="Calibri"/>
                        <a:cs typeface="Times New Roman"/>
                      </a:endParaRPr>
                    </a:p>
                  </a:txBody>
                  <a:tcPr marL="63619" marR="63619" marT="0" marB="0"/>
                </a:tc>
                <a:tc>
                  <a:txBody>
                    <a:bodyPr/>
                    <a:lstStyle/>
                    <a:p>
                      <a:pPr algn="ctr">
                        <a:lnSpc>
                          <a:spcPct val="115000"/>
                        </a:lnSpc>
                        <a:spcAft>
                          <a:spcPts val="0"/>
                        </a:spcAft>
                      </a:pPr>
                      <a:r>
                        <a:rPr lang="fr-FR" sz="1000">
                          <a:effectLst/>
                        </a:rPr>
                        <a:t>NOX</a:t>
                      </a:r>
                      <a:endParaRPr lang="fr-FR" sz="1000">
                        <a:effectLst/>
                        <a:latin typeface="Calibri"/>
                        <a:ea typeface="Calibri"/>
                        <a:cs typeface="Times New Roman"/>
                      </a:endParaRPr>
                    </a:p>
                  </a:txBody>
                  <a:tcPr marL="63619" marR="63619" marT="0" marB="0"/>
                </a:tc>
                <a:tc>
                  <a:txBody>
                    <a:bodyPr/>
                    <a:lstStyle/>
                    <a:p>
                      <a:pPr algn="ctr">
                        <a:lnSpc>
                          <a:spcPct val="115000"/>
                        </a:lnSpc>
                        <a:spcAft>
                          <a:spcPts val="0"/>
                        </a:spcAft>
                      </a:pPr>
                      <a:r>
                        <a:rPr lang="fr-FR" sz="1000">
                          <a:effectLst/>
                        </a:rPr>
                        <a:t>PM2.5</a:t>
                      </a:r>
                      <a:endParaRPr lang="fr-FR" sz="1000">
                        <a:effectLst/>
                        <a:latin typeface="Calibri"/>
                        <a:ea typeface="Calibri"/>
                        <a:cs typeface="Times New Roman"/>
                      </a:endParaRPr>
                    </a:p>
                  </a:txBody>
                  <a:tcPr marL="63619" marR="63619" marT="0" marB="0"/>
                </a:tc>
                <a:tc>
                  <a:txBody>
                    <a:bodyPr/>
                    <a:lstStyle/>
                    <a:p>
                      <a:pPr algn="ctr">
                        <a:lnSpc>
                          <a:spcPct val="115000"/>
                        </a:lnSpc>
                        <a:spcAft>
                          <a:spcPts val="0"/>
                        </a:spcAft>
                      </a:pPr>
                      <a:r>
                        <a:rPr lang="fr-FR" sz="1000">
                          <a:effectLst/>
                        </a:rPr>
                        <a:t>CO2</a:t>
                      </a:r>
                      <a:endParaRPr lang="fr-FR" sz="1000">
                        <a:effectLst/>
                        <a:latin typeface="Calibri"/>
                        <a:ea typeface="Calibri"/>
                        <a:cs typeface="Times New Roman"/>
                      </a:endParaRPr>
                    </a:p>
                  </a:txBody>
                  <a:tcPr marL="63619" marR="63619" marT="0" marB="0"/>
                </a:tc>
                <a:extLst>
                  <a:ext uri="{0D108BD9-81ED-4DB2-BD59-A6C34878D82A}">
                    <a16:rowId xmlns:a16="http://schemas.microsoft.com/office/drawing/2014/main" val="10001"/>
                  </a:ext>
                </a:extLst>
              </a:tr>
              <a:tr h="173599">
                <a:tc>
                  <a:txBody>
                    <a:bodyPr/>
                    <a:lstStyle/>
                    <a:p>
                      <a:pPr>
                        <a:lnSpc>
                          <a:spcPct val="115000"/>
                        </a:lnSpc>
                        <a:spcAft>
                          <a:spcPts val="0"/>
                        </a:spcAft>
                      </a:pPr>
                      <a:r>
                        <a:rPr lang="fr-FR" sz="1000">
                          <a:effectLst/>
                        </a:rPr>
                        <a:t>Low-density environment</a:t>
                      </a:r>
                      <a:endParaRPr lang="fr-FR" sz="1000">
                        <a:effectLst/>
                        <a:latin typeface="Calibri"/>
                        <a:ea typeface="Calibri"/>
                        <a:cs typeface="Times New Roman"/>
                      </a:endParaRPr>
                    </a:p>
                  </a:txBody>
                  <a:tcPr marL="63619" marR="63619" marT="0" marB="0"/>
                </a:tc>
                <a:tc>
                  <a:txBody>
                    <a:bodyPr/>
                    <a:lstStyle/>
                    <a:p>
                      <a:pPr algn="ctr">
                        <a:lnSpc>
                          <a:spcPct val="115000"/>
                        </a:lnSpc>
                        <a:spcAft>
                          <a:spcPts val="0"/>
                        </a:spcAft>
                      </a:pPr>
                      <a:r>
                        <a:rPr lang="fr-FR" sz="1000">
                          <a:effectLst/>
                        </a:rPr>
                        <a:t>0.256***</a:t>
                      </a:r>
                      <a:endParaRPr lang="fr-FR" sz="1000">
                        <a:effectLst/>
                        <a:latin typeface="Calibri"/>
                        <a:ea typeface="Calibri"/>
                        <a:cs typeface="Times New Roman"/>
                      </a:endParaRPr>
                    </a:p>
                  </a:txBody>
                  <a:tcPr marL="63619" marR="63619" marT="0" marB="0"/>
                </a:tc>
                <a:tc>
                  <a:txBody>
                    <a:bodyPr/>
                    <a:lstStyle/>
                    <a:p>
                      <a:pPr algn="ctr">
                        <a:lnSpc>
                          <a:spcPct val="115000"/>
                        </a:lnSpc>
                        <a:spcAft>
                          <a:spcPts val="0"/>
                        </a:spcAft>
                      </a:pPr>
                      <a:r>
                        <a:rPr lang="fr-FR" sz="1000">
                          <a:effectLst/>
                        </a:rPr>
                        <a:t>0.215***</a:t>
                      </a:r>
                      <a:endParaRPr lang="fr-FR" sz="1000">
                        <a:effectLst/>
                        <a:latin typeface="Calibri"/>
                        <a:ea typeface="Calibri"/>
                        <a:cs typeface="Times New Roman"/>
                      </a:endParaRPr>
                    </a:p>
                  </a:txBody>
                  <a:tcPr marL="63619" marR="63619" marT="0" marB="0"/>
                </a:tc>
                <a:tc>
                  <a:txBody>
                    <a:bodyPr/>
                    <a:lstStyle/>
                    <a:p>
                      <a:pPr algn="ctr">
                        <a:lnSpc>
                          <a:spcPct val="115000"/>
                        </a:lnSpc>
                        <a:spcAft>
                          <a:spcPts val="0"/>
                        </a:spcAft>
                      </a:pPr>
                      <a:r>
                        <a:rPr lang="fr-FR" sz="1000">
                          <a:effectLst/>
                        </a:rPr>
                        <a:t>0.203***</a:t>
                      </a:r>
                      <a:endParaRPr lang="fr-FR" sz="1000">
                        <a:effectLst/>
                        <a:latin typeface="Calibri"/>
                        <a:ea typeface="Calibri"/>
                        <a:cs typeface="Times New Roman"/>
                      </a:endParaRPr>
                    </a:p>
                  </a:txBody>
                  <a:tcPr marL="63619" marR="63619" marT="0" marB="0"/>
                </a:tc>
                <a:extLst>
                  <a:ext uri="{0D108BD9-81ED-4DB2-BD59-A6C34878D82A}">
                    <a16:rowId xmlns:a16="http://schemas.microsoft.com/office/drawing/2014/main" val="10002"/>
                  </a:ext>
                </a:extLst>
              </a:tr>
              <a:tr h="173599">
                <a:tc>
                  <a:txBody>
                    <a:bodyPr/>
                    <a:lstStyle/>
                    <a:p>
                      <a:pPr>
                        <a:lnSpc>
                          <a:spcPct val="115000"/>
                        </a:lnSpc>
                        <a:spcAft>
                          <a:spcPts val="0"/>
                        </a:spcAft>
                      </a:pPr>
                      <a:r>
                        <a:rPr lang="fr-FR" sz="1000">
                          <a:effectLst/>
                        </a:rPr>
                        <a:t> </a:t>
                      </a:r>
                      <a:endParaRPr lang="fr-FR" sz="1000">
                        <a:effectLst/>
                        <a:latin typeface="Calibri"/>
                        <a:ea typeface="Calibri"/>
                        <a:cs typeface="Times New Roman"/>
                      </a:endParaRPr>
                    </a:p>
                  </a:txBody>
                  <a:tcPr marL="63619" marR="63619" marT="0" marB="0"/>
                </a:tc>
                <a:tc>
                  <a:txBody>
                    <a:bodyPr/>
                    <a:lstStyle/>
                    <a:p>
                      <a:pPr algn="ctr">
                        <a:lnSpc>
                          <a:spcPct val="115000"/>
                        </a:lnSpc>
                        <a:spcAft>
                          <a:spcPts val="0"/>
                        </a:spcAft>
                      </a:pPr>
                      <a:r>
                        <a:rPr lang="fr-FR" sz="1000">
                          <a:effectLst/>
                        </a:rPr>
                        <a:t>(.0101)</a:t>
                      </a:r>
                      <a:endParaRPr lang="fr-FR" sz="1000">
                        <a:effectLst/>
                        <a:latin typeface="Calibri"/>
                        <a:ea typeface="Calibri"/>
                        <a:cs typeface="Times New Roman"/>
                      </a:endParaRPr>
                    </a:p>
                  </a:txBody>
                  <a:tcPr marL="63619" marR="63619" marT="0" marB="0"/>
                </a:tc>
                <a:tc>
                  <a:txBody>
                    <a:bodyPr/>
                    <a:lstStyle/>
                    <a:p>
                      <a:pPr algn="ctr">
                        <a:lnSpc>
                          <a:spcPct val="115000"/>
                        </a:lnSpc>
                        <a:spcAft>
                          <a:spcPts val="0"/>
                        </a:spcAft>
                      </a:pPr>
                      <a:r>
                        <a:rPr lang="fr-FR" sz="1000">
                          <a:effectLst/>
                        </a:rPr>
                        <a:t>(0.0109)</a:t>
                      </a:r>
                      <a:endParaRPr lang="fr-FR" sz="1000">
                        <a:effectLst/>
                        <a:latin typeface="Calibri"/>
                        <a:ea typeface="Calibri"/>
                        <a:cs typeface="Times New Roman"/>
                      </a:endParaRPr>
                    </a:p>
                  </a:txBody>
                  <a:tcPr marL="63619" marR="63619" marT="0" marB="0"/>
                </a:tc>
                <a:tc>
                  <a:txBody>
                    <a:bodyPr/>
                    <a:lstStyle/>
                    <a:p>
                      <a:pPr algn="ctr">
                        <a:lnSpc>
                          <a:spcPct val="115000"/>
                        </a:lnSpc>
                        <a:spcAft>
                          <a:spcPts val="0"/>
                        </a:spcAft>
                      </a:pPr>
                      <a:r>
                        <a:rPr lang="fr-FR" sz="1000">
                          <a:effectLst/>
                        </a:rPr>
                        <a:t>(0.0122)</a:t>
                      </a:r>
                      <a:endParaRPr lang="fr-FR" sz="1000">
                        <a:effectLst/>
                        <a:latin typeface="Calibri"/>
                        <a:ea typeface="Calibri"/>
                        <a:cs typeface="Times New Roman"/>
                      </a:endParaRPr>
                    </a:p>
                  </a:txBody>
                  <a:tcPr marL="63619" marR="63619" marT="0" marB="0"/>
                </a:tc>
                <a:extLst>
                  <a:ext uri="{0D108BD9-81ED-4DB2-BD59-A6C34878D82A}">
                    <a16:rowId xmlns:a16="http://schemas.microsoft.com/office/drawing/2014/main" val="10003"/>
                  </a:ext>
                </a:extLst>
              </a:tr>
              <a:tr h="173599">
                <a:tc>
                  <a:txBody>
                    <a:bodyPr/>
                    <a:lstStyle/>
                    <a:p>
                      <a:pPr>
                        <a:lnSpc>
                          <a:spcPct val="115000"/>
                        </a:lnSpc>
                        <a:spcAft>
                          <a:spcPts val="0"/>
                        </a:spcAft>
                      </a:pPr>
                      <a:r>
                        <a:rPr lang="fr-FR" sz="1000">
                          <a:effectLst/>
                        </a:rPr>
                        <a:t>High-density environment</a:t>
                      </a:r>
                      <a:endParaRPr lang="fr-FR" sz="1000">
                        <a:effectLst/>
                        <a:latin typeface="Calibri"/>
                        <a:ea typeface="Calibri"/>
                        <a:cs typeface="Times New Roman"/>
                      </a:endParaRPr>
                    </a:p>
                  </a:txBody>
                  <a:tcPr marL="63619" marR="63619" marT="0" marB="0"/>
                </a:tc>
                <a:tc>
                  <a:txBody>
                    <a:bodyPr/>
                    <a:lstStyle/>
                    <a:p>
                      <a:pPr algn="ctr">
                        <a:lnSpc>
                          <a:spcPct val="115000"/>
                        </a:lnSpc>
                        <a:spcAft>
                          <a:spcPts val="0"/>
                        </a:spcAft>
                      </a:pPr>
                      <a:r>
                        <a:rPr lang="fr-FR" sz="1000">
                          <a:effectLst/>
                        </a:rPr>
                        <a:t>-0.0977***</a:t>
                      </a:r>
                      <a:endParaRPr lang="fr-FR" sz="1000">
                        <a:effectLst/>
                        <a:latin typeface="Calibri"/>
                        <a:ea typeface="Calibri"/>
                        <a:cs typeface="Times New Roman"/>
                      </a:endParaRPr>
                    </a:p>
                  </a:txBody>
                  <a:tcPr marL="63619" marR="63619" marT="0" marB="0"/>
                </a:tc>
                <a:tc>
                  <a:txBody>
                    <a:bodyPr/>
                    <a:lstStyle/>
                    <a:p>
                      <a:pPr algn="ctr">
                        <a:lnSpc>
                          <a:spcPct val="115000"/>
                        </a:lnSpc>
                        <a:spcAft>
                          <a:spcPts val="0"/>
                        </a:spcAft>
                      </a:pPr>
                      <a:r>
                        <a:rPr lang="fr-FR" sz="1000">
                          <a:effectLst/>
                        </a:rPr>
                        <a:t>-0.132***</a:t>
                      </a:r>
                      <a:endParaRPr lang="fr-FR" sz="1000">
                        <a:effectLst/>
                        <a:latin typeface="Calibri"/>
                        <a:ea typeface="Calibri"/>
                        <a:cs typeface="Times New Roman"/>
                      </a:endParaRPr>
                    </a:p>
                  </a:txBody>
                  <a:tcPr marL="63619" marR="63619" marT="0" marB="0"/>
                </a:tc>
                <a:tc>
                  <a:txBody>
                    <a:bodyPr/>
                    <a:lstStyle/>
                    <a:p>
                      <a:pPr algn="ctr">
                        <a:lnSpc>
                          <a:spcPct val="115000"/>
                        </a:lnSpc>
                        <a:spcAft>
                          <a:spcPts val="0"/>
                        </a:spcAft>
                      </a:pPr>
                      <a:r>
                        <a:rPr lang="fr-FR" sz="1000">
                          <a:effectLst/>
                        </a:rPr>
                        <a:t>-0.107***</a:t>
                      </a:r>
                      <a:endParaRPr lang="fr-FR" sz="1000">
                        <a:effectLst/>
                        <a:latin typeface="Calibri"/>
                        <a:ea typeface="Calibri"/>
                        <a:cs typeface="Times New Roman"/>
                      </a:endParaRPr>
                    </a:p>
                  </a:txBody>
                  <a:tcPr marL="63619" marR="63619" marT="0" marB="0"/>
                </a:tc>
                <a:extLst>
                  <a:ext uri="{0D108BD9-81ED-4DB2-BD59-A6C34878D82A}">
                    <a16:rowId xmlns:a16="http://schemas.microsoft.com/office/drawing/2014/main" val="10004"/>
                  </a:ext>
                </a:extLst>
              </a:tr>
              <a:tr h="173599">
                <a:tc>
                  <a:txBody>
                    <a:bodyPr/>
                    <a:lstStyle/>
                    <a:p>
                      <a:pPr>
                        <a:lnSpc>
                          <a:spcPct val="115000"/>
                        </a:lnSpc>
                        <a:spcAft>
                          <a:spcPts val="0"/>
                        </a:spcAft>
                      </a:pPr>
                      <a:r>
                        <a:rPr lang="fr-FR" sz="1000">
                          <a:effectLst/>
                        </a:rPr>
                        <a:t> </a:t>
                      </a:r>
                      <a:endParaRPr lang="fr-FR" sz="1000">
                        <a:effectLst/>
                        <a:latin typeface="Calibri"/>
                        <a:ea typeface="Calibri"/>
                        <a:cs typeface="Times New Roman"/>
                      </a:endParaRPr>
                    </a:p>
                  </a:txBody>
                  <a:tcPr marL="63619" marR="63619" marT="0" marB="0"/>
                </a:tc>
                <a:tc>
                  <a:txBody>
                    <a:bodyPr/>
                    <a:lstStyle/>
                    <a:p>
                      <a:pPr algn="ctr">
                        <a:lnSpc>
                          <a:spcPct val="115000"/>
                        </a:lnSpc>
                        <a:spcAft>
                          <a:spcPts val="0"/>
                        </a:spcAft>
                      </a:pPr>
                      <a:r>
                        <a:rPr lang="fr-FR" sz="1000">
                          <a:effectLst/>
                        </a:rPr>
                        <a:t>(0.0173)</a:t>
                      </a:r>
                      <a:endParaRPr lang="fr-FR" sz="1000">
                        <a:effectLst/>
                        <a:latin typeface="Calibri"/>
                        <a:ea typeface="Calibri"/>
                        <a:cs typeface="Times New Roman"/>
                      </a:endParaRPr>
                    </a:p>
                  </a:txBody>
                  <a:tcPr marL="63619" marR="63619" marT="0" marB="0"/>
                </a:tc>
                <a:tc>
                  <a:txBody>
                    <a:bodyPr/>
                    <a:lstStyle/>
                    <a:p>
                      <a:pPr algn="ctr">
                        <a:lnSpc>
                          <a:spcPct val="115000"/>
                        </a:lnSpc>
                        <a:spcAft>
                          <a:spcPts val="0"/>
                        </a:spcAft>
                      </a:pPr>
                      <a:r>
                        <a:rPr lang="fr-FR" sz="1000">
                          <a:effectLst/>
                        </a:rPr>
                        <a:t>(0.01723)</a:t>
                      </a:r>
                      <a:endParaRPr lang="fr-FR" sz="1000">
                        <a:effectLst/>
                        <a:latin typeface="Calibri"/>
                        <a:ea typeface="Calibri"/>
                        <a:cs typeface="Times New Roman"/>
                      </a:endParaRPr>
                    </a:p>
                  </a:txBody>
                  <a:tcPr marL="63619" marR="63619" marT="0" marB="0"/>
                </a:tc>
                <a:tc>
                  <a:txBody>
                    <a:bodyPr/>
                    <a:lstStyle/>
                    <a:p>
                      <a:pPr algn="ctr">
                        <a:lnSpc>
                          <a:spcPct val="115000"/>
                        </a:lnSpc>
                        <a:spcAft>
                          <a:spcPts val="0"/>
                        </a:spcAft>
                      </a:pPr>
                      <a:r>
                        <a:rPr lang="fr-FR" sz="1000">
                          <a:effectLst/>
                        </a:rPr>
                        <a:t>(0.0166)</a:t>
                      </a:r>
                      <a:endParaRPr lang="fr-FR" sz="1000">
                        <a:effectLst/>
                        <a:latin typeface="Calibri"/>
                        <a:ea typeface="Calibri"/>
                        <a:cs typeface="Times New Roman"/>
                      </a:endParaRPr>
                    </a:p>
                  </a:txBody>
                  <a:tcPr marL="63619" marR="63619" marT="0" marB="0"/>
                </a:tc>
                <a:extLst>
                  <a:ext uri="{0D108BD9-81ED-4DB2-BD59-A6C34878D82A}">
                    <a16:rowId xmlns:a16="http://schemas.microsoft.com/office/drawing/2014/main" val="10005"/>
                  </a:ext>
                </a:extLst>
              </a:tr>
              <a:tr h="173599">
                <a:tc>
                  <a:txBody>
                    <a:bodyPr/>
                    <a:lstStyle/>
                    <a:p>
                      <a:pPr>
                        <a:lnSpc>
                          <a:spcPct val="115000"/>
                        </a:lnSpc>
                        <a:spcAft>
                          <a:spcPts val="0"/>
                        </a:spcAft>
                      </a:pPr>
                      <a:r>
                        <a:rPr lang="fr-FR" sz="1000">
                          <a:effectLst/>
                        </a:rPr>
                        <a:t>Female</a:t>
                      </a:r>
                      <a:endParaRPr lang="fr-FR" sz="1000">
                        <a:effectLst/>
                        <a:latin typeface="Calibri"/>
                        <a:ea typeface="Calibri"/>
                        <a:cs typeface="Times New Roman"/>
                      </a:endParaRPr>
                    </a:p>
                  </a:txBody>
                  <a:tcPr marL="63619" marR="63619" marT="0" marB="0"/>
                </a:tc>
                <a:tc>
                  <a:txBody>
                    <a:bodyPr/>
                    <a:lstStyle/>
                    <a:p>
                      <a:pPr algn="ctr">
                        <a:lnSpc>
                          <a:spcPct val="115000"/>
                        </a:lnSpc>
                        <a:spcAft>
                          <a:spcPts val="0"/>
                        </a:spcAft>
                      </a:pPr>
                      <a:r>
                        <a:rPr lang="fr-FR" sz="1000">
                          <a:effectLst/>
                        </a:rPr>
                        <a:t>0.0133</a:t>
                      </a:r>
                      <a:endParaRPr lang="fr-FR" sz="1000">
                        <a:effectLst/>
                        <a:latin typeface="Calibri"/>
                        <a:ea typeface="Calibri"/>
                        <a:cs typeface="Times New Roman"/>
                      </a:endParaRPr>
                    </a:p>
                  </a:txBody>
                  <a:tcPr marL="63619" marR="63619" marT="0" marB="0"/>
                </a:tc>
                <a:tc>
                  <a:txBody>
                    <a:bodyPr/>
                    <a:lstStyle/>
                    <a:p>
                      <a:pPr algn="ctr">
                        <a:lnSpc>
                          <a:spcPct val="115000"/>
                        </a:lnSpc>
                        <a:spcAft>
                          <a:spcPts val="0"/>
                        </a:spcAft>
                      </a:pPr>
                      <a:r>
                        <a:rPr lang="fr-FR" sz="1000">
                          <a:effectLst/>
                        </a:rPr>
                        <a:t>0.0289***</a:t>
                      </a:r>
                      <a:endParaRPr lang="fr-FR" sz="1000">
                        <a:effectLst/>
                        <a:latin typeface="Calibri"/>
                        <a:ea typeface="Calibri"/>
                        <a:cs typeface="Times New Roman"/>
                      </a:endParaRPr>
                    </a:p>
                  </a:txBody>
                  <a:tcPr marL="63619" marR="63619" marT="0" marB="0"/>
                </a:tc>
                <a:tc>
                  <a:txBody>
                    <a:bodyPr/>
                    <a:lstStyle/>
                    <a:p>
                      <a:pPr algn="ctr">
                        <a:lnSpc>
                          <a:spcPct val="115000"/>
                        </a:lnSpc>
                        <a:spcAft>
                          <a:spcPts val="0"/>
                        </a:spcAft>
                      </a:pPr>
                      <a:r>
                        <a:rPr lang="fr-FR" sz="1000">
                          <a:effectLst/>
                        </a:rPr>
                        <a:t>0.0219***</a:t>
                      </a:r>
                      <a:endParaRPr lang="fr-FR" sz="1000">
                        <a:effectLst/>
                        <a:latin typeface="Calibri"/>
                        <a:ea typeface="Calibri"/>
                        <a:cs typeface="Times New Roman"/>
                      </a:endParaRPr>
                    </a:p>
                  </a:txBody>
                  <a:tcPr marL="63619" marR="63619" marT="0" marB="0"/>
                </a:tc>
                <a:extLst>
                  <a:ext uri="{0D108BD9-81ED-4DB2-BD59-A6C34878D82A}">
                    <a16:rowId xmlns:a16="http://schemas.microsoft.com/office/drawing/2014/main" val="10006"/>
                  </a:ext>
                </a:extLst>
              </a:tr>
              <a:tr h="173599">
                <a:tc>
                  <a:txBody>
                    <a:bodyPr/>
                    <a:lstStyle/>
                    <a:p>
                      <a:pPr>
                        <a:lnSpc>
                          <a:spcPct val="115000"/>
                        </a:lnSpc>
                        <a:spcAft>
                          <a:spcPts val="0"/>
                        </a:spcAft>
                      </a:pPr>
                      <a:r>
                        <a:rPr lang="fr-FR" sz="1000">
                          <a:effectLst/>
                        </a:rPr>
                        <a:t> </a:t>
                      </a:r>
                      <a:endParaRPr lang="fr-FR" sz="1000">
                        <a:effectLst/>
                        <a:latin typeface="Calibri"/>
                        <a:ea typeface="Calibri"/>
                        <a:cs typeface="Times New Roman"/>
                      </a:endParaRPr>
                    </a:p>
                  </a:txBody>
                  <a:tcPr marL="63619" marR="63619" marT="0" marB="0"/>
                </a:tc>
                <a:tc>
                  <a:txBody>
                    <a:bodyPr/>
                    <a:lstStyle/>
                    <a:p>
                      <a:pPr algn="ctr">
                        <a:lnSpc>
                          <a:spcPct val="115000"/>
                        </a:lnSpc>
                        <a:spcAft>
                          <a:spcPts val="0"/>
                        </a:spcAft>
                      </a:pPr>
                      <a:r>
                        <a:rPr lang="fr-FR" sz="1000">
                          <a:effectLst/>
                        </a:rPr>
                        <a:t>(0.0109)</a:t>
                      </a:r>
                      <a:endParaRPr lang="fr-FR" sz="1000">
                        <a:effectLst/>
                        <a:latin typeface="Calibri"/>
                        <a:ea typeface="Calibri"/>
                        <a:cs typeface="Times New Roman"/>
                      </a:endParaRPr>
                    </a:p>
                  </a:txBody>
                  <a:tcPr marL="63619" marR="63619" marT="0" marB="0"/>
                </a:tc>
                <a:tc>
                  <a:txBody>
                    <a:bodyPr/>
                    <a:lstStyle/>
                    <a:p>
                      <a:pPr algn="ctr">
                        <a:lnSpc>
                          <a:spcPct val="115000"/>
                        </a:lnSpc>
                        <a:spcAft>
                          <a:spcPts val="0"/>
                        </a:spcAft>
                      </a:pPr>
                      <a:r>
                        <a:rPr lang="fr-FR" sz="1000">
                          <a:effectLst/>
                        </a:rPr>
                        <a:t>(0.01157)</a:t>
                      </a:r>
                      <a:endParaRPr lang="fr-FR" sz="1000">
                        <a:effectLst/>
                        <a:latin typeface="Calibri"/>
                        <a:ea typeface="Calibri"/>
                        <a:cs typeface="Times New Roman"/>
                      </a:endParaRPr>
                    </a:p>
                  </a:txBody>
                  <a:tcPr marL="63619" marR="63619" marT="0" marB="0"/>
                </a:tc>
                <a:tc>
                  <a:txBody>
                    <a:bodyPr/>
                    <a:lstStyle/>
                    <a:p>
                      <a:pPr algn="ctr">
                        <a:lnSpc>
                          <a:spcPct val="115000"/>
                        </a:lnSpc>
                        <a:spcAft>
                          <a:spcPts val="0"/>
                        </a:spcAft>
                      </a:pPr>
                      <a:r>
                        <a:rPr lang="fr-FR" sz="1000">
                          <a:effectLst/>
                        </a:rPr>
                        <a:t>(0.0120)</a:t>
                      </a:r>
                      <a:endParaRPr lang="fr-FR" sz="1000">
                        <a:effectLst/>
                        <a:latin typeface="Calibri"/>
                        <a:ea typeface="Calibri"/>
                        <a:cs typeface="Times New Roman"/>
                      </a:endParaRPr>
                    </a:p>
                  </a:txBody>
                  <a:tcPr marL="63619" marR="63619" marT="0" marB="0"/>
                </a:tc>
                <a:extLst>
                  <a:ext uri="{0D108BD9-81ED-4DB2-BD59-A6C34878D82A}">
                    <a16:rowId xmlns:a16="http://schemas.microsoft.com/office/drawing/2014/main" val="10007"/>
                  </a:ext>
                </a:extLst>
              </a:tr>
              <a:tr h="173599">
                <a:tc>
                  <a:txBody>
                    <a:bodyPr/>
                    <a:lstStyle/>
                    <a:p>
                      <a:pPr>
                        <a:lnSpc>
                          <a:spcPct val="115000"/>
                        </a:lnSpc>
                        <a:spcAft>
                          <a:spcPts val="0"/>
                        </a:spcAft>
                      </a:pPr>
                      <a:r>
                        <a:rPr lang="fr-FR" sz="1000">
                          <a:effectLst/>
                        </a:rPr>
                        <a:t>Household size</a:t>
                      </a:r>
                      <a:endParaRPr lang="fr-FR" sz="1000">
                        <a:effectLst/>
                        <a:latin typeface="Calibri"/>
                        <a:ea typeface="Calibri"/>
                        <a:cs typeface="Times New Roman"/>
                      </a:endParaRPr>
                    </a:p>
                  </a:txBody>
                  <a:tcPr marL="63619" marR="63619" marT="0" marB="0"/>
                </a:tc>
                <a:tc>
                  <a:txBody>
                    <a:bodyPr/>
                    <a:lstStyle/>
                    <a:p>
                      <a:pPr algn="ctr">
                        <a:lnSpc>
                          <a:spcPct val="115000"/>
                        </a:lnSpc>
                        <a:spcAft>
                          <a:spcPts val="0"/>
                        </a:spcAft>
                      </a:pPr>
                      <a:r>
                        <a:rPr lang="fr-FR" sz="1000">
                          <a:effectLst/>
                        </a:rPr>
                        <a:t>0.0134***</a:t>
                      </a:r>
                      <a:endParaRPr lang="fr-FR" sz="1000">
                        <a:effectLst/>
                        <a:latin typeface="Calibri"/>
                        <a:ea typeface="Calibri"/>
                        <a:cs typeface="Times New Roman"/>
                      </a:endParaRPr>
                    </a:p>
                  </a:txBody>
                  <a:tcPr marL="63619" marR="63619" marT="0" marB="0"/>
                </a:tc>
                <a:tc>
                  <a:txBody>
                    <a:bodyPr/>
                    <a:lstStyle/>
                    <a:p>
                      <a:pPr algn="ctr">
                        <a:lnSpc>
                          <a:spcPct val="115000"/>
                        </a:lnSpc>
                        <a:spcAft>
                          <a:spcPts val="0"/>
                        </a:spcAft>
                      </a:pPr>
                      <a:r>
                        <a:rPr lang="fr-FR" sz="1000">
                          <a:effectLst/>
                        </a:rPr>
                        <a:t>0.0133***</a:t>
                      </a:r>
                      <a:endParaRPr lang="fr-FR" sz="1000">
                        <a:effectLst/>
                        <a:latin typeface="Calibri"/>
                        <a:ea typeface="Calibri"/>
                        <a:cs typeface="Times New Roman"/>
                      </a:endParaRPr>
                    </a:p>
                  </a:txBody>
                  <a:tcPr marL="63619" marR="63619" marT="0" marB="0"/>
                </a:tc>
                <a:tc>
                  <a:txBody>
                    <a:bodyPr/>
                    <a:lstStyle/>
                    <a:p>
                      <a:pPr algn="ctr">
                        <a:lnSpc>
                          <a:spcPct val="115000"/>
                        </a:lnSpc>
                        <a:spcAft>
                          <a:spcPts val="0"/>
                        </a:spcAft>
                      </a:pPr>
                      <a:r>
                        <a:rPr lang="fr-FR" sz="1000">
                          <a:effectLst/>
                        </a:rPr>
                        <a:t>0.0183***</a:t>
                      </a:r>
                      <a:endParaRPr lang="fr-FR" sz="1000">
                        <a:effectLst/>
                        <a:latin typeface="Calibri"/>
                        <a:ea typeface="Calibri"/>
                        <a:cs typeface="Times New Roman"/>
                      </a:endParaRPr>
                    </a:p>
                  </a:txBody>
                  <a:tcPr marL="63619" marR="63619" marT="0" marB="0"/>
                </a:tc>
                <a:extLst>
                  <a:ext uri="{0D108BD9-81ED-4DB2-BD59-A6C34878D82A}">
                    <a16:rowId xmlns:a16="http://schemas.microsoft.com/office/drawing/2014/main" val="10008"/>
                  </a:ext>
                </a:extLst>
              </a:tr>
              <a:tr h="173599">
                <a:tc>
                  <a:txBody>
                    <a:bodyPr/>
                    <a:lstStyle/>
                    <a:p>
                      <a:pPr>
                        <a:lnSpc>
                          <a:spcPct val="115000"/>
                        </a:lnSpc>
                        <a:spcAft>
                          <a:spcPts val="0"/>
                        </a:spcAft>
                      </a:pPr>
                      <a:r>
                        <a:rPr lang="fr-FR" sz="1000">
                          <a:effectLst/>
                        </a:rPr>
                        <a:t> </a:t>
                      </a:r>
                      <a:endParaRPr lang="fr-FR" sz="1000">
                        <a:effectLst/>
                        <a:latin typeface="Calibri"/>
                        <a:ea typeface="Calibri"/>
                        <a:cs typeface="Times New Roman"/>
                      </a:endParaRPr>
                    </a:p>
                  </a:txBody>
                  <a:tcPr marL="63619" marR="63619" marT="0" marB="0"/>
                </a:tc>
                <a:tc>
                  <a:txBody>
                    <a:bodyPr/>
                    <a:lstStyle/>
                    <a:p>
                      <a:pPr algn="ctr">
                        <a:lnSpc>
                          <a:spcPct val="115000"/>
                        </a:lnSpc>
                        <a:spcAft>
                          <a:spcPts val="0"/>
                        </a:spcAft>
                      </a:pPr>
                      <a:r>
                        <a:rPr lang="fr-FR" sz="1000">
                          <a:effectLst/>
                        </a:rPr>
                        <a:t>(0.0046)</a:t>
                      </a:r>
                      <a:endParaRPr lang="fr-FR" sz="1000">
                        <a:effectLst/>
                        <a:latin typeface="Calibri"/>
                        <a:ea typeface="Calibri"/>
                        <a:cs typeface="Times New Roman"/>
                      </a:endParaRPr>
                    </a:p>
                  </a:txBody>
                  <a:tcPr marL="63619" marR="63619" marT="0" marB="0"/>
                </a:tc>
                <a:tc>
                  <a:txBody>
                    <a:bodyPr/>
                    <a:lstStyle/>
                    <a:p>
                      <a:pPr algn="ctr">
                        <a:lnSpc>
                          <a:spcPct val="115000"/>
                        </a:lnSpc>
                        <a:spcAft>
                          <a:spcPts val="0"/>
                        </a:spcAft>
                      </a:pPr>
                      <a:r>
                        <a:rPr lang="fr-FR" sz="1000">
                          <a:effectLst/>
                        </a:rPr>
                        <a:t>(0.00486)</a:t>
                      </a:r>
                      <a:endParaRPr lang="fr-FR" sz="1000">
                        <a:effectLst/>
                        <a:latin typeface="Calibri"/>
                        <a:ea typeface="Calibri"/>
                        <a:cs typeface="Times New Roman"/>
                      </a:endParaRPr>
                    </a:p>
                  </a:txBody>
                  <a:tcPr marL="63619" marR="63619" marT="0" marB="0"/>
                </a:tc>
                <a:tc>
                  <a:txBody>
                    <a:bodyPr/>
                    <a:lstStyle/>
                    <a:p>
                      <a:pPr algn="ctr">
                        <a:lnSpc>
                          <a:spcPct val="115000"/>
                        </a:lnSpc>
                        <a:spcAft>
                          <a:spcPts val="0"/>
                        </a:spcAft>
                      </a:pPr>
                      <a:r>
                        <a:rPr lang="fr-FR" sz="1000">
                          <a:effectLst/>
                        </a:rPr>
                        <a:t>(0.0050)</a:t>
                      </a:r>
                      <a:endParaRPr lang="fr-FR" sz="1000">
                        <a:effectLst/>
                        <a:latin typeface="Calibri"/>
                        <a:ea typeface="Calibri"/>
                        <a:cs typeface="Times New Roman"/>
                      </a:endParaRPr>
                    </a:p>
                  </a:txBody>
                  <a:tcPr marL="63619" marR="63619" marT="0" marB="0"/>
                </a:tc>
                <a:extLst>
                  <a:ext uri="{0D108BD9-81ED-4DB2-BD59-A6C34878D82A}">
                    <a16:rowId xmlns:a16="http://schemas.microsoft.com/office/drawing/2014/main" val="10009"/>
                  </a:ext>
                </a:extLst>
              </a:tr>
              <a:tr h="173599">
                <a:tc>
                  <a:txBody>
                    <a:bodyPr/>
                    <a:lstStyle/>
                    <a:p>
                      <a:pPr>
                        <a:lnSpc>
                          <a:spcPct val="115000"/>
                        </a:lnSpc>
                        <a:spcAft>
                          <a:spcPts val="0"/>
                        </a:spcAft>
                      </a:pPr>
                      <a:r>
                        <a:rPr lang="fr-FR" sz="1000">
                          <a:effectLst/>
                        </a:rPr>
                        <a:t>Low-income</a:t>
                      </a:r>
                      <a:endParaRPr lang="fr-FR" sz="1000">
                        <a:effectLst/>
                        <a:latin typeface="Calibri"/>
                        <a:ea typeface="Calibri"/>
                        <a:cs typeface="Times New Roman"/>
                      </a:endParaRPr>
                    </a:p>
                  </a:txBody>
                  <a:tcPr marL="63619" marR="63619" marT="0" marB="0"/>
                </a:tc>
                <a:tc>
                  <a:txBody>
                    <a:bodyPr/>
                    <a:lstStyle/>
                    <a:p>
                      <a:pPr algn="ctr">
                        <a:lnSpc>
                          <a:spcPct val="115000"/>
                        </a:lnSpc>
                        <a:spcAft>
                          <a:spcPts val="0"/>
                        </a:spcAft>
                      </a:pPr>
                      <a:r>
                        <a:rPr lang="fr-FR" sz="1000">
                          <a:effectLst/>
                        </a:rPr>
                        <a:t>0.0138***</a:t>
                      </a:r>
                      <a:endParaRPr lang="fr-FR" sz="1000">
                        <a:effectLst/>
                        <a:latin typeface="Calibri"/>
                        <a:ea typeface="Calibri"/>
                        <a:cs typeface="Times New Roman"/>
                      </a:endParaRPr>
                    </a:p>
                  </a:txBody>
                  <a:tcPr marL="63619" marR="63619" marT="0" marB="0"/>
                </a:tc>
                <a:tc>
                  <a:txBody>
                    <a:bodyPr/>
                    <a:lstStyle/>
                    <a:p>
                      <a:pPr algn="ctr">
                        <a:lnSpc>
                          <a:spcPct val="115000"/>
                        </a:lnSpc>
                        <a:spcAft>
                          <a:spcPts val="0"/>
                        </a:spcAft>
                      </a:pPr>
                      <a:r>
                        <a:rPr lang="fr-FR" sz="1000" dirty="0">
                          <a:effectLst/>
                        </a:rPr>
                        <a:t>0.1292</a:t>
                      </a:r>
                      <a:endParaRPr lang="fr-FR" sz="1000" dirty="0">
                        <a:effectLst/>
                        <a:latin typeface="Calibri"/>
                        <a:ea typeface="Calibri"/>
                        <a:cs typeface="Times New Roman"/>
                      </a:endParaRPr>
                    </a:p>
                  </a:txBody>
                  <a:tcPr marL="63619" marR="63619" marT="0" marB="0"/>
                </a:tc>
                <a:tc>
                  <a:txBody>
                    <a:bodyPr/>
                    <a:lstStyle/>
                    <a:p>
                      <a:pPr algn="ctr">
                        <a:lnSpc>
                          <a:spcPct val="115000"/>
                        </a:lnSpc>
                        <a:spcAft>
                          <a:spcPts val="0"/>
                        </a:spcAft>
                      </a:pPr>
                      <a:r>
                        <a:rPr lang="fr-FR" sz="1000" dirty="0">
                          <a:effectLst/>
                        </a:rPr>
                        <a:t>-0.0169*</a:t>
                      </a:r>
                      <a:endParaRPr lang="fr-FR" sz="1000" dirty="0">
                        <a:effectLst/>
                        <a:latin typeface="Calibri"/>
                        <a:ea typeface="Calibri"/>
                        <a:cs typeface="Times New Roman"/>
                      </a:endParaRPr>
                    </a:p>
                  </a:txBody>
                  <a:tcPr marL="63619" marR="63619" marT="0" marB="0"/>
                </a:tc>
                <a:extLst>
                  <a:ext uri="{0D108BD9-81ED-4DB2-BD59-A6C34878D82A}">
                    <a16:rowId xmlns:a16="http://schemas.microsoft.com/office/drawing/2014/main" val="10010"/>
                  </a:ext>
                </a:extLst>
              </a:tr>
              <a:tr h="173599">
                <a:tc>
                  <a:txBody>
                    <a:bodyPr/>
                    <a:lstStyle/>
                    <a:p>
                      <a:pPr>
                        <a:lnSpc>
                          <a:spcPct val="115000"/>
                        </a:lnSpc>
                        <a:spcAft>
                          <a:spcPts val="0"/>
                        </a:spcAft>
                      </a:pPr>
                      <a:r>
                        <a:rPr lang="fr-FR" sz="1000">
                          <a:effectLst/>
                        </a:rPr>
                        <a:t> </a:t>
                      </a:r>
                      <a:endParaRPr lang="fr-FR" sz="1000">
                        <a:effectLst/>
                        <a:latin typeface="Calibri"/>
                        <a:ea typeface="Calibri"/>
                        <a:cs typeface="Times New Roman"/>
                      </a:endParaRPr>
                    </a:p>
                  </a:txBody>
                  <a:tcPr marL="63619" marR="63619" marT="0" marB="0"/>
                </a:tc>
                <a:tc>
                  <a:txBody>
                    <a:bodyPr/>
                    <a:lstStyle/>
                    <a:p>
                      <a:pPr algn="ctr">
                        <a:lnSpc>
                          <a:spcPct val="115000"/>
                        </a:lnSpc>
                        <a:spcAft>
                          <a:spcPts val="0"/>
                        </a:spcAft>
                      </a:pPr>
                      <a:r>
                        <a:rPr lang="fr-FR" sz="1000">
                          <a:effectLst/>
                        </a:rPr>
                        <a:t>(0.0070)</a:t>
                      </a:r>
                      <a:endParaRPr lang="fr-FR" sz="1000">
                        <a:effectLst/>
                        <a:latin typeface="Calibri"/>
                        <a:ea typeface="Calibri"/>
                        <a:cs typeface="Times New Roman"/>
                      </a:endParaRPr>
                    </a:p>
                  </a:txBody>
                  <a:tcPr marL="63619" marR="63619" marT="0" marB="0"/>
                </a:tc>
                <a:tc>
                  <a:txBody>
                    <a:bodyPr/>
                    <a:lstStyle/>
                    <a:p>
                      <a:pPr algn="ctr">
                        <a:lnSpc>
                          <a:spcPct val="115000"/>
                        </a:lnSpc>
                        <a:spcAft>
                          <a:spcPts val="0"/>
                        </a:spcAft>
                      </a:pPr>
                      <a:r>
                        <a:rPr lang="fr-FR" sz="1000">
                          <a:effectLst/>
                        </a:rPr>
                        <a:t>(0.01522)</a:t>
                      </a:r>
                      <a:endParaRPr lang="fr-FR" sz="1000">
                        <a:effectLst/>
                        <a:latin typeface="Calibri"/>
                        <a:ea typeface="Calibri"/>
                        <a:cs typeface="Times New Roman"/>
                      </a:endParaRPr>
                    </a:p>
                  </a:txBody>
                  <a:tcPr marL="63619" marR="63619" marT="0" marB="0"/>
                </a:tc>
                <a:tc>
                  <a:txBody>
                    <a:bodyPr/>
                    <a:lstStyle/>
                    <a:p>
                      <a:pPr algn="ctr">
                        <a:lnSpc>
                          <a:spcPct val="115000"/>
                        </a:lnSpc>
                        <a:spcAft>
                          <a:spcPts val="0"/>
                        </a:spcAft>
                      </a:pPr>
                      <a:r>
                        <a:rPr lang="fr-FR" sz="1000">
                          <a:effectLst/>
                        </a:rPr>
                        <a:t>(0.0160)</a:t>
                      </a:r>
                      <a:endParaRPr lang="fr-FR" sz="1000">
                        <a:effectLst/>
                        <a:latin typeface="Calibri"/>
                        <a:ea typeface="Calibri"/>
                        <a:cs typeface="Times New Roman"/>
                      </a:endParaRPr>
                    </a:p>
                  </a:txBody>
                  <a:tcPr marL="63619" marR="63619" marT="0" marB="0"/>
                </a:tc>
                <a:extLst>
                  <a:ext uri="{0D108BD9-81ED-4DB2-BD59-A6C34878D82A}">
                    <a16:rowId xmlns:a16="http://schemas.microsoft.com/office/drawing/2014/main" val="10011"/>
                  </a:ext>
                </a:extLst>
              </a:tr>
              <a:tr h="173599">
                <a:tc>
                  <a:txBody>
                    <a:bodyPr/>
                    <a:lstStyle/>
                    <a:p>
                      <a:pPr>
                        <a:lnSpc>
                          <a:spcPct val="115000"/>
                        </a:lnSpc>
                        <a:spcAft>
                          <a:spcPts val="0"/>
                        </a:spcAft>
                      </a:pPr>
                      <a:r>
                        <a:rPr lang="fr-FR" sz="1000">
                          <a:effectLst/>
                        </a:rPr>
                        <a:t>High-income</a:t>
                      </a:r>
                      <a:endParaRPr lang="fr-FR" sz="1000">
                        <a:effectLst/>
                        <a:latin typeface="Calibri"/>
                        <a:ea typeface="Calibri"/>
                        <a:cs typeface="Times New Roman"/>
                      </a:endParaRPr>
                    </a:p>
                  </a:txBody>
                  <a:tcPr marL="63619" marR="63619" marT="0" marB="0"/>
                </a:tc>
                <a:tc>
                  <a:txBody>
                    <a:bodyPr/>
                    <a:lstStyle/>
                    <a:p>
                      <a:pPr algn="ctr">
                        <a:lnSpc>
                          <a:spcPct val="115000"/>
                        </a:lnSpc>
                        <a:spcAft>
                          <a:spcPts val="0"/>
                        </a:spcAft>
                      </a:pPr>
                      <a:r>
                        <a:rPr lang="fr-FR" sz="1000">
                          <a:effectLst/>
                        </a:rPr>
                        <a:t>-0.0177***</a:t>
                      </a:r>
                      <a:endParaRPr lang="fr-FR" sz="1000">
                        <a:effectLst/>
                        <a:latin typeface="Calibri"/>
                        <a:ea typeface="Calibri"/>
                        <a:cs typeface="Times New Roman"/>
                      </a:endParaRPr>
                    </a:p>
                  </a:txBody>
                  <a:tcPr marL="63619" marR="63619" marT="0" marB="0"/>
                </a:tc>
                <a:tc>
                  <a:txBody>
                    <a:bodyPr/>
                    <a:lstStyle/>
                    <a:p>
                      <a:pPr algn="ctr">
                        <a:lnSpc>
                          <a:spcPct val="115000"/>
                        </a:lnSpc>
                        <a:spcAft>
                          <a:spcPts val="0"/>
                        </a:spcAft>
                      </a:pPr>
                      <a:r>
                        <a:rPr lang="fr-FR" sz="1000">
                          <a:effectLst/>
                        </a:rPr>
                        <a:t>-0.0385***</a:t>
                      </a:r>
                      <a:endParaRPr lang="fr-FR" sz="1000">
                        <a:effectLst/>
                        <a:latin typeface="Calibri"/>
                        <a:ea typeface="Calibri"/>
                        <a:cs typeface="Times New Roman"/>
                      </a:endParaRPr>
                    </a:p>
                  </a:txBody>
                  <a:tcPr marL="63619" marR="63619" marT="0" marB="0"/>
                </a:tc>
                <a:tc>
                  <a:txBody>
                    <a:bodyPr/>
                    <a:lstStyle/>
                    <a:p>
                      <a:pPr algn="ctr">
                        <a:lnSpc>
                          <a:spcPct val="115000"/>
                        </a:lnSpc>
                        <a:spcAft>
                          <a:spcPts val="0"/>
                        </a:spcAft>
                      </a:pPr>
                      <a:r>
                        <a:rPr lang="fr-FR" sz="1000">
                          <a:effectLst/>
                        </a:rPr>
                        <a:t>-0.0563***</a:t>
                      </a:r>
                      <a:endParaRPr lang="fr-FR" sz="1000">
                        <a:effectLst/>
                        <a:latin typeface="Calibri"/>
                        <a:ea typeface="Calibri"/>
                        <a:cs typeface="Times New Roman"/>
                      </a:endParaRPr>
                    </a:p>
                  </a:txBody>
                  <a:tcPr marL="63619" marR="63619" marT="0" marB="0"/>
                </a:tc>
                <a:extLst>
                  <a:ext uri="{0D108BD9-81ED-4DB2-BD59-A6C34878D82A}">
                    <a16:rowId xmlns:a16="http://schemas.microsoft.com/office/drawing/2014/main" val="10012"/>
                  </a:ext>
                </a:extLst>
              </a:tr>
              <a:tr h="173599">
                <a:tc>
                  <a:txBody>
                    <a:bodyPr/>
                    <a:lstStyle/>
                    <a:p>
                      <a:pPr>
                        <a:lnSpc>
                          <a:spcPct val="115000"/>
                        </a:lnSpc>
                        <a:spcAft>
                          <a:spcPts val="0"/>
                        </a:spcAft>
                      </a:pPr>
                      <a:r>
                        <a:rPr lang="fr-FR" sz="1000">
                          <a:effectLst/>
                        </a:rPr>
                        <a:t> </a:t>
                      </a:r>
                      <a:endParaRPr lang="fr-FR" sz="1000">
                        <a:effectLst/>
                        <a:latin typeface="Calibri"/>
                        <a:ea typeface="Calibri"/>
                        <a:cs typeface="Times New Roman"/>
                      </a:endParaRPr>
                    </a:p>
                  </a:txBody>
                  <a:tcPr marL="63619" marR="63619" marT="0" marB="0"/>
                </a:tc>
                <a:tc>
                  <a:txBody>
                    <a:bodyPr/>
                    <a:lstStyle/>
                    <a:p>
                      <a:pPr algn="ctr">
                        <a:lnSpc>
                          <a:spcPct val="115000"/>
                        </a:lnSpc>
                        <a:spcAft>
                          <a:spcPts val="0"/>
                        </a:spcAft>
                      </a:pPr>
                      <a:r>
                        <a:rPr lang="fr-FR" sz="1000">
                          <a:effectLst/>
                        </a:rPr>
                        <a:t>(0.0155)</a:t>
                      </a:r>
                      <a:endParaRPr lang="fr-FR" sz="1000">
                        <a:effectLst/>
                        <a:latin typeface="Calibri"/>
                        <a:ea typeface="Calibri"/>
                        <a:cs typeface="Times New Roman"/>
                      </a:endParaRPr>
                    </a:p>
                  </a:txBody>
                  <a:tcPr marL="63619" marR="63619" marT="0" marB="0"/>
                </a:tc>
                <a:tc>
                  <a:txBody>
                    <a:bodyPr/>
                    <a:lstStyle/>
                    <a:p>
                      <a:pPr algn="ctr">
                        <a:lnSpc>
                          <a:spcPct val="115000"/>
                        </a:lnSpc>
                        <a:spcAft>
                          <a:spcPts val="0"/>
                        </a:spcAft>
                      </a:pPr>
                      <a:r>
                        <a:rPr lang="fr-FR" sz="1000">
                          <a:effectLst/>
                        </a:rPr>
                        <a:t>(0.00214)</a:t>
                      </a:r>
                      <a:endParaRPr lang="fr-FR" sz="1000">
                        <a:effectLst/>
                        <a:latin typeface="Calibri"/>
                        <a:ea typeface="Calibri"/>
                        <a:cs typeface="Times New Roman"/>
                      </a:endParaRPr>
                    </a:p>
                  </a:txBody>
                  <a:tcPr marL="63619" marR="63619" marT="0" marB="0"/>
                </a:tc>
                <a:tc>
                  <a:txBody>
                    <a:bodyPr/>
                    <a:lstStyle/>
                    <a:p>
                      <a:pPr algn="ctr">
                        <a:lnSpc>
                          <a:spcPct val="115000"/>
                        </a:lnSpc>
                        <a:spcAft>
                          <a:spcPts val="0"/>
                        </a:spcAft>
                      </a:pPr>
                      <a:r>
                        <a:rPr lang="fr-FR" sz="1000">
                          <a:effectLst/>
                        </a:rPr>
                        <a:t>(0.0015)</a:t>
                      </a:r>
                      <a:endParaRPr lang="fr-FR" sz="1000">
                        <a:effectLst/>
                        <a:latin typeface="Calibri"/>
                        <a:ea typeface="Calibri"/>
                        <a:cs typeface="Times New Roman"/>
                      </a:endParaRPr>
                    </a:p>
                  </a:txBody>
                  <a:tcPr marL="63619" marR="63619" marT="0" marB="0"/>
                </a:tc>
                <a:extLst>
                  <a:ext uri="{0D108BD9-81ED-4DB2-BD59-A6C34878D82A}">
                    <a16:rowId xmlns:a16="http://schemas.microsoft.com/office/drawing/2014/main" val="10013"/>
                  </a:ext>
                </a:extLst>
              </a:tr>
              <a:tr h="173599">
                <a:tc>
                  <a:txBody>
                    <a:bodyPr/>
                    <a:lstStyle/>
                    <a:p>
                      <a:pPr>
                        <a:lnSpc>
                          <a:spcPct val="115000"/>
                        </a:lnSpc>
                        <a:spcAft>
                          <a:spcPts val="0"/>
                        </a:spcAft>
                      </a:pPr>
                      <a:r>
                        <a:rPr lang="fr-FR" sz="1000">
                          <a:effectLst/>
                        </a:rPr>
                        <a:t>Employed</a:t>
                      </a:r>
                      <a:endParaRPr lang="fr-FR" sz="1000">
                        <a:effectLst/>
                        <a:latin typeface="Calibri"/>
                        <a:ea typeface="Calibri"/>
                        <a:cs typeface="Times New Roman"/>
                      </a:endParaRPr>
                    </a:p>
                  </a:txBody>
                  <a:tcPr marL="63619" marR="63619" marT="0" marB="0"/>
                </a:tc>
                <a:tc>
                  <a:txBody>
                    <a:bodyPr/>
                    <a:lstStyle/>
                    <a:p>
                      <a:pPr algn="ctr">
                        <a:lnSpc>
                          <a:spcPct val="115000"/>
                        </a:lnSpc>
                        <a:spcAft>
                          <a:spcPts val="0"/>
                        </a:spcAft>
                      </a:pPr>
                      <a:r>
                        <a:rPr lang="fr-FR" sz="1000">
                          <a:effectLst/>
                        </a:rPr>
                        <a:t>0.0605***</a:t>
                      </a:r>
                      <a:endParaRPr lang="fr-FR" sz="1000">
                        <a:effectLst/>
                        <a:latin typeface="Calibri"/>
                        <a:ea typeface="Calibri"/>
                        <a:cs typeface="Times New Roman"/>
                      </a:endParaRPr>
                    </a:p>
                  </a:txBody>
                  <a:tcPr marL="63619" marR="63619" marT="0" marB="0"/>
                </a:tc>
                <a:tc>
                  <a:txBody>
                    <a:bodyPr/>
                    <a:lstStyle/>
                    <a:p>
                      <a:pPr algn="ctr">
                        <a:lnSpc>
                          <a:spcPct val="115000"/>
                        </a:lnSpc>
                        <a:spcAft>
                          <a:spcPts val="0"/>
                        </a:spcAft>
                      </a:pPr>
                      <a:r>
                        <a:rPr lang="fr-FR" sz="1000">
                          <a:effectLst/>
                        </a:rPr>
                        <a:t>0.0134***</a:t>
                      </a:r>
                      <a:endParaRPr lang="fr-FR" sz="1000">
                        <a:effectLst/>
                        <a:latin typeface="Calibri"/>
                        <a:ea typeface="Calibri"/>
                        <a:cs typeface="Times New Roman"/>
                      </a:endParaRPr>
                    </a:p>
                  </a:txBody>
                  <a:tcPr marL="63619" marR="63619" marT="0" marB="0"/>
                </a:tc>
                <a:tc>
                  <a:txBody>
                    <a:bodyPr/>
                    <a:lstStyle/>
                    <a:p>
                      <a:pPr algn="ctr">
                        <a:lnSpc>
                          <a:spcPct val="115000"/>
                        </a:lnSpc>
                        <a:spcAft>
                          <a:spcPts val="0"/>
                        </a:spcAft>
                      </a:pPr>
                      <a:r>
                        <a:rPr lang="fr-FR" sz="1000">
                          <a:effectLst/>
                        </a:rPr>
                        <a:t>0.0131**</a:t>
                      </a:r>
                      <a:endParaRPr lang="fr-FR" sz="1000">
                        <a:effectLst/>
                        <a:latin typeface="Calibri"/>
                        <a:ea typeface="Calibri"/>
                        <a:cs typeface="Times New Roman"/>
                      </a:endParaRPr>
                    </a:p>
                  </a:txBody>
                  <a:tcPr marL="63619" marR="63619" marT="0" marB="0"/>
                </a:tc>
                <a:extLst>
                  <a:ext uri="{0D108BD9-81ED-4DB2-BD59-A6C34878D82A}">
                    <a16:rowId xmlns:a16="http://schemas.microsoft.com/office/drawing/2014/main" val="10014"/>
                  </a:ext>
                </a:extLst>
              </a:tr>
              <a:tr h="173599">
                <a:tc>
                  <a:txBody>
                    <a:bodyPr/>
                    <a:lstStyle/>
                    <a:p>
                      <a:pPr>
                        <a:lnSpc>
                          <a:spcPct val="115000"/>
                        </a:lnSpc>
                        <a:spcAft>
                          <a:spcPts val="0"/>
                        </a:spcAft>
                      </a:pPr>
                      <a:r>
                        <a:rPr lang="fr-FR" sz="1000">
                          <a:effectLst/>
                        </a:rPr>
                        <a:t> </a:t>
                      </a:r>
                      <a:endParaRPr lang="fr-FR" sz="1000">
                        <a:effectLst/>
                        <a:latin typeface="Calibri"/>
                        <a:ea typeface="Calibri"/>
                        <a:cs typeface="Times New Roman"/>
                      </a:endParaRPr>
                    </a:p>
                  </a:txBody>
                  <a:tcPr marL="63619" marR="63619" marT="0" marB="0"/>
                </a:tc>
                <a:tc>
                  <a:txBody>
                    <a:bodyPr/>
                    <a:lstStyle/>
                    <a:p>
                      <a:pPr algn="ctr">
                        <a:lnSpc>
                          <a:spcPct val="115000"/>
                        </a:lnSpc>
                        <a:spcAft>
                          <a:spcPts val="0"/>
                        </a:spcAft>
                      </a:pPr>
                      <a:r>
                        <a:rPr lang="fr-FR" sz="1000">
                          <a:effectLst/>
                        </a:rPr>
                        <a:t>(0.0218)</a:t>
                      </a:r>
                      <a:endParaRPr lang="fr-FR" sz="1000">
                        <a:effectLst/>
                        <a:latin typeface="Calibri"/>
                        <a:ea typeface="Calibri"/>
                        <a:cs typeface="Times New Roman"/>
                      </a:endParaRPr>
                    </a:p>
                  </a:txBody>
                  <a:tcPr marL="63619" marR="63619" marT="0" marB="0"/>
                </a:tc>
                <a:tc>
                  <a:txBody>
                    <a:bodyPr/>
                    <a:lstStyle/>
                    <a:p>
                      <a:pPr algn="ctr">
                        <a:lnSpc>
                          <a:spcPct val="115000"/>
                        </a:lnSpc>
                        <a:spcAft>
                          <a:spcPts val="0"/>
                        </a:spcAft>
                      </a:pPr>
                      <a:r>
                        <a:rPr lang="fr-FR" sz="1000">
                          <a:effectLst/>
                        </a:rPr>
                        <a:t>(0.0213)</a:t>
                      </a:r>
                      <a:endParaRPr lang="fr-FR" sz="1000">
                        <a:effectLst/>
                        <a:latin typeface="Calibri"/>
                        <a:ea typeface="Calibri"/>
                        <a:cs typeface="Times New Roman"/>
                      </a:endParaRPr>
                    </a:p>
                  </a:txBody>
                  <a:tcPr marL="63619" marR="63619" marT="0" marB="0"/>
                </a:tc>
                <a:tc>
                  <a:txBody>
                    <a:bodyPr/>
                    <a:lstStyle/>
                    <a:p>
                      <a:pPr algn="ctr">
                        <a:lnSpc>
                          <a:spcPct val="115000"/>
                        </a:lnSpc>
                        <a:spcAft>
                          <a:spcPts val="0"/>
                        </a:spcAft>
                      </a:pPr>
                      <a:r>
                        <a:rPr lang="fr-FR" sz="1000">
                          <a:effectLst/>
                        </a:rPr>
                        <a:t>(0.0216)</a:t>
                      </a:r>
                      <a:endParaRPr lang="fr-FR" sz="1000">
                        <a:effectLst/>
                        <a:latin typeface="Calibri"/>
                        <a:ea typeface="Calibri"/>
                        <a:cs typeface="Times New Roman"/>
                      </a:endParaRPr>
                    </a:p>
                  </a:txBody>
                  <a:tcPr marL="63619" marR="63619" marT="0" marB="0"/>
                </a:tc>
                <a:extLst>
                  <a:ext uri="{0D108BD9-81ED-4DB2-BD59-A6C34878D82A}">
                    <a16:rowId xmlns:a16="http://schemas.microsoft.com/office/drawing/2014/main" val="10015"/>
                  </a:ext>
                </a:extLst>
              </a:tr>
              <a:tr h="173599">
                <a:tc>
                  <a:txBody>
                    <a:bodyPr/>
                    <a:lstStyle/>
                    <a:p>
                      <a:pPr>
                        <a:lnSpc>
                          <a:spcPct val="115000"/>
                        </a:lnSpc>
                        <a:spcAft>
                          <a:spcPts val="0"/>
                        </a:spcAft>
                      </a:pPr>
                      <a:r>
                        <a:rPr lang="fr-FR" sz="1000">
                          <a:effectLst/>
                        </a:rPr>
                        <a:t>Student</a:t>
                      </a:r>
                      <a:endParaRPr lang="fr-FR" sz="1000">
                        <a:effectLst/>
                        <a:latin typeface="Calibri"/>
                        <a:ea typeface="Calibri"/>
                        <a:cs typeface="Times New Roman"/>
                      </a:endParaRPr>
                    </a:p>
                  </a:txBody>
                  <a:tcPr marL="63619" marR="63619" marT="0" marB="0"/>
                </a:tc>
                <a:tc>
                  <a:txBody>
                    <a:bodyPr/>
                    <a:lstStyle/>
                    <a:p>
                      <a:pPr algn="ctr">
                        <a:lnSpc>
                          <a:spcPct val="115000"/>
                        </a:lnSpc>
                        <a:spcAft>
                          <a:spcPts val="0"/>
                        </a:spcAft>
                      </a:pPr>
                      <a:r>
                        <a:rPr lang="fr-FR" sz="1000">
                          <a:effectLst/>
                        </a:rPr>
                        <a:t>-0.0568***</a:t>
                      </a:r>
                      <a:endParaRPr lang="fr-FR" sz="1000">
                        <a:effectLst/>
                        <a:latin typeface="Calibri"/>
                        <a:ea typeface="Calibri"/>
                        <a:cs typeface="Times New Roman"/>
                      </a:endParaRPr>
                    </a:p>
                  </a:txBody>
                  <a:tcPr marL="63619" marR="63619" marT="0" marB="0"/>
                </a:tc>
                <a:tc>
                  <a:txBody>
                    <a:bodyPr/>
                    <a:lstStyle/>
                    <a:p>
                      <a:pPr algn="ctr">
                        <a:lnSpc>
                          <a:spcPct val="115000"/>
                        </a:lnSpc>
                        <a:spcAft>
                          <a:spcPts val="0"/>
                        </a:spcAft>
                      </a:pPr>
                      <a:r>
                        <a:rPr lang="fr-FR" sz="1000">
                          <a:effectLst/>
                        </a:rPr>
                        <a:t>0.0520</a:t>
                      </a:r>
                      <a:endParaRPr lang="fr-FR" sz="1000">
                        <a:effectLst/>
                        <a:latin typeface="Calibri"/>
                        <a:ea typeface="Calibri"/>
                        <a:cs typeface="Times New Roman"/>
                      </a:endParaRPr>
                    </a:p>
                  </a:txBody>
                  <a:tcPr marL="63619" marR="63619" marT="0" marB="0"/>
                </a:tc>
                <a:tc>
                  <a:txBody>
                    <a:bodyPr/>
                    <a:lstStyle/>
                    <a:p>
                      <a:pPr algn="ctr">
                        <a:lnSpc>
                          <a:spcPct val="115000"/>
                        </a:lnSpc>
                        <a:spcAft>
                          <a:spcPts val="0"/>
                        </a:spcAft>
                      </a:pPr>
                      <a:r>
                        <a:rPr lang="fr-FR" sz="1000">
                          <a:effectLst/>
                        </a:rPr>
                        <a:t>-.0075</a:t>
                      </a:r>
                      <a:endParaRPr lang="fr-FR" sz="1000">
                        <a:effectLst/>
                        <a:latin typeface="Calibri"/>
                        <a:ea typeface="Calibri"/>
                        <a:cs typeface="Times New Roman"/>
                      </a:endParaRPr>
                    </a:p>
                  </a:txBody>
                  <a:tcPr marL="63619" marR="63619" marT="0" marB="0"/>
                </a:tc>
                <a:extLst>
                  <a:ext uri="{0D108BD9-81ED-4DB2-BD59-A6C34878D82A}">
                    <a16:rowId xmlns:a16="http://schemas.microsoft.com/office/drawing/2014/main" val="10016"/>
                  </a:ext>
                </a:extLst>
              </a:tr>
              <a:tr h="173599">
                <a:tc>
                  <a:txBody>
                    <a:bodyPr/>
                    <a:lstStyle/>
                    <a:p>
                      <a:pPr>
                        <a:lnSpc>
                          <a:spcPct val="115000"/>
                        </a:lnSpc>
                        <a:spcAft>
                          <a:spcPts val="0"/>
                        </a:spcAft>
                      </a:pPr>
                      <a:r>
                        <a:rPr lang="fr-FR" sz="1000">
                          <a:effectLst/>
                        </a:rPr>
                        <a:t> </a:t>
                      </a:r>
                      <a:endParaRPr lang="fr-FR" sz="1000">
                        <a:effectLst/>
                        <a:latin typeface="Calibri"/>
                        <a:ea typeface="Calibri"/>
                        <a:cs typeface="Times New Roman"/>
                      </a:endParaRPr>
                    </a:p>
                  </a:txBody>
                  <a:tcPr marL="63619" marR="63619" marT="0" marB="0"/>
                </a:tc>
                <a:tc>
                  <a:txBody>
                    <a:bodyPr/>
                    <a:lstStyle/>
                    <a:p>
                      <a:pPr algn="ctr">
                        <a:lnSpc>
                          <a:spcPct val="115000"/>
                        </a:lnSpc>
                        <a:spcAft>
                          <a:spcPts val="0"/>
                        </a:spcAft>
                      </a:pPr>
                      <a:r>
                        <a:rPr lang="fr-FR" sz="1000">
                          <a:effectLst/>
                        </a:rPr>
                        <a:t>(0.0282)</a:t>
                      </a:r>
                      <a:endParaRPr lang="fr-FR" sz="1000">
                        <a:effectLst/>
                        <a:latin typeface="Calibri"/>
                        <a:ea typeface="Calibri"/>
                        <a:cs typeface="Times New Roman"/>
                      </a:endParaRPr>
                    </a:p>
                  </a:txBody>
                  <a:tcPr marL="63619" marR="63619" marT="0" marB="0"/>
                </a:tc>
                <a:tc>
                  <a:txBody>
                    <a:bodyPr/>
                    <a:lstStyle/>
                    <a:p>
                      <a:pPr algn="ctr">
                        <a:lnSpc>
                          <a:spcPct val="115000"/>
                        </a:lnSpc>
                        <a:spcAft>
                          <a:spcPts val="0"/>
                        </a:spcAft>
                      </a:pPr>
                      <a:r>
                        <a:rPr lang="fr-FR" sz="1000">
                          <a:effectLst/>
                        </a:rPr>
                        <a:t>(0.0279)</a:t>
                      </a:r>
                      <a:endParaRPr lang="fr-FR" sz="1000">
                        <a:effectLst/>
                        <a:latin typeface="Calibri"/>
                        <a:ea typeface="Calibri"/>
                        <a:cs typeface="Times New Roman"/>
                      </a:endParaRPr>
                    </a:p>
                  </a:txBody>
                  <a:tcPr marL="63619" marR="63619" marT="0" marB="0"/>
                </a:tc>
                <a:tc>
                  <a:txBody>
                    <a:bodyPr/>
                    <a:lstStyle/>
                    <a:p>
                      <a:pPr algn="ctr">
                        <a:lnSpc>
                          <a:spcPct val="115000"/>
                        </a:lnSpc>
                        <a:spcAft>
                          <a:spcPts val="0"/>
                        </a:spcAft>
                      </a:pPr>
                      <a:r>
                        <a:rPr lang="fr-FR" sz="1000">
                          <a:effectLst/>
                        </a:rPr>
                        <a:t>(0.0286)</a:t>
                      </a:r>
                      <a:endParaRPr lang="fr-FR" sz="1000">
                        <a:effectLst/>
                        <a:latin typeface="Calibri"/>
                        <a:ea typeface="Calibri"/>
                        <a:cs typeface="Times New Roman"/>
                      </a:endParaRPr>
                    </a:p>
                  </a:txBody>
                  <a:tcPr marL="63619" marR="63619" marT="0" marB="0"/>
                </a:tc>
                <a:extLst>
                  <a:ext uri="{0D108BD9-81ED-4DB2-BD59-A6C34878D82A}">
                    <a16:rowId xmlns:a16="http://schemas.microsoft.com/office/drawing/2014/main" val="10017"/>
                  </a:ext>
                </a:extLst>
              </a:tr>
              <a:tr h="173599">
                <a:tc>
                  <a:txBody>
                    <a:bodyPr/>
                    <a:lstStyle/>
                    <a:p>
                      <a:pPr>
                        <a:lnSpc>
                          <a:spcPct val="115000"/>
                        </a:lnSpc>
                        <a:spcAft>
                          <a:spcPts val="0"/>
                        </a:spcAft>
                      </a:pPr>
                      <a:r>
                        <a:rPr lang="fr-FR" sz="1000">
                          <a:effectLst/>
                        </a:rPr>
                        <a:t>Other inactive</a:t>
                      </a:r>
                      <a:endParaRPr lang="fr-FR" sz="1000">
                        <a:effectLst/>
                        <a:latin typeface="Calibri"/>
                        <a:ea typeface="Calibri"/>
                        <a:cs typeface="Times New Roman"/>
                      </a:endParaRPr>
                    </a:p>
                  </a:txBody>
                  <a:tcPr marL="63619" marR="63619" marT="0" marB="0"/>
                </a:tc>
                <a:tc>
                  <a:txBody>
                    <a:bodyPr/>
                    <a:lstStyle/>
                    <a:p>
                      <a:pPr algn="ctr">
                        <a:lnSpc>
                          <a:spcPct val="115000"/>
                        </a:lnSpc>
                        <a:spcAft>
                          <a:spcPts val="0"/>
                        </a:spcAft>
                      </a:pPr>
                      <a:r>
                        <a:rPr lang="fr-FR" sz="1000">
                          <a:effectLst/>
                        </a:rPr>
                        <a:t>0.0427</a:t>
                      </a:r>
                      <a:endParaRPr lang="fr-FR" sz="1000">
                        <a:effectLst/>
                        <a:latin typeface="Calibri"/>
                        <a:ea typeface="Calibri"/>
                        <a:cs typeface="Times New Roman"/>
                      </a:endParaRPr>
                    </a:p>
                  </a:txBody>
                  <a:tcPr marL="63619" marR="63619" marT="0" marB="0"/>
                </a:tc>
                <a:tc>
                  <a:txBody>
                    <a:bodyPr/>
                    <a:lstStyle/>
                    <a:p>
                      <a:pPr algn="ctr">
                        <a:lnSpc>
                          <a:spcPct val="115000"/>
                        </a:lnSpc>
                        <a:spcAft>
                          <a:spcPts val="0"/>
                        </a:spcAft>
                      </a:pPr>
                      <a:r>
                        <a:rPr lang="fr-FR" sz="1000">
                          <a:effectLst/>
                        </a:rPr>
                        <a:t>-0.0062</a:t>
                      </a:r>
                      <a:endParaRPr lang="fr-FR" sz="1000">
                        <a:effectLst/>
                        <a:latin typeface="Calibri"/>
                        <a:ea typeface="Calibri"/>
                        <a:cs typeface="Times New Roman"/>
                      </a:endParaRPr>
                    </a:p>
                  </a:txBody>
                  <a:tcPr marL="63619" marR="63619" marT="0" marB="0"/>
                </a:tc>
                <a:tc>
                  <a:txBody>
                    <a:bodyPr/>
                    <a:lstStyle/>
                    <a:p>
                      <a:pPr algn="ctr">
                        <a:lnSpc>
                          <a:spcPct val="115000"/>
                        </a:lnSpc>
                        <a:spcAft>
                          <a:spcPts val="0"/>
                        </a:spcAft>
                      </a:pPr>
                      <a:r>
                        <a:rPr lang="fr-FR" sz="1000">
                          <a:effectLst/>
                        </a:rPr>
                        <a:t>-0.0078</a:t>
                      </a:r>
                      <a:endParaRPr lang="fr-FR" sz="1000">
                        <a:effectLst/>
                        <a:latin typeface="Calibri"/>
                        <a:ea typeface="Calibri"/>
                        <a:cs typeface="Times New Roman"/>
                      </a:endParaRPr>
                    </a:p>
                  </a:txBody>
                  <a:tcPr marL="63619" marR="63619" marT="0" marB="0"/>
                </a:tc>
                <a:extLst>
                  <a:ext uri="{0D108BD9-81ED-4DB2-BD59-A6C34878D82A}">
                    <a16:rowId xmlns:a16="http://schemas.microsoft.com/office/drawing/2014/main" val="10018"/>
                  </a:ext>
                </a:extLst>
              </a:tr>
              <a:tr h="173599">
                <a:tc>
                  <a:txBody>
                    <a:bodyPr/>
                    <a:lstStyle/>
                    <a:p>
                      <a:pPr>
                        <a:lnSpc>
                          <a:spcPct val="115000"/>
                        </a:lnSpc>
                        <a:spcAft>
                          <a:spcPts val="0"/>
                        </a:spcAft>
                      </a:pPr>
                      <a:r>
                        <a:rPr lang="fr-FR" sz="1000">
                          <a:effectLst/>
                        </a:rPr>
                        <a:t> </a:t>
                      </a:r>
                      <a:endParaRPr lang="fr-FR" sz="1000">
                        <a:effectLst/>
                        <a:latin typeface="Calibri"/>
                        <a:ea typeface="Calibri"/>
                        <a:cs typeface="Times New Roman"/>
                      </a:endParaRPr>
                    </a:p>
                  </a:txBody>
                  <a:tcPr marL="63619" marR="63619" marT="0" marB="0"/>
                </a:tc>
                <a:tc>
                  <a:txBody>
                    <a:bodyPr/>
                    <a:lstStyle/>
                    <a:p>
                      <a:pPr algn="ctr">
                        <a:lnSpc>
                          <a:spcPct val="115000"/>
                        </a:lnSpc>
                        <a:spcAft>
                          <a:spcPts val="0"/>
                        </a:spcAft>
                      </a:pPr>
                      <a:r>
                        <a:rPr lang="fr-FR" sz="1000">
                          <a:effectLst/>
                        </a:rPr>
                        <a:t>(0.0263)</a:t>
                      </a:r>
                      <a:endParaRPr lang="fr-FR" sz="1000">
                        <a:effectLst/>
                        <a:latin typeface="Calibri"/>
                        <a:ea typeface="Calibri"/>
                        <a:cs typeface="Times New Roman"/>
                      </a:endParaRPr>
                    </a:p>
                  </a:txBody>
                  <a:tcPr marL="63619" marR="63619" marT="0" marB="0"/>
                </a:tc>
                <a:tc>
                  <a:txBody>
                    <a:bodyPr/>
                    <a:lstStyle/>
                    <a:p>
                      <a:pPr algn="ctr">
                        <a:lnSpc>
                          <a:spcPct val="115000"/>
                        </a:lnSpc>
                        <a:spcAft>
                          <a:spcPts val="0"/>
                        </a:spcAft>
                      </a:pPr>
                      <a:r>
                        <a:rPr lang="fr-FR" sz="1000">
                          <a:effectLst/>
                        </a:rPr>
                        <a:t>(0.0265)</a:t>
                      </a:r>
                      <a:endParaRPr lang="fr-FR" sz="1000">
                        <a:effectLst/>
                        <a:latin typeface="Calibri"/>
                        <a:ea typeface="Calibri"/>
                        <a:cs typeface="Times New Roman"/>
                      </a:endParaRPr>
                    </a:p>
                  </a:txBody>
                  <a:tcPr marL="63619" marR="63619" marT="0" marB="0"/>
                </a:tc>
                <a:tc>
                  <a:txBody>
                    <a:bodyPr/>
                    <a:lstStyle/>
                    <a:p>
                      <a:pPr algn="ctr">
                        <a:lnSpc>
                          <a:spcPct val="115000"/>
                        </a:lnSpc>
                        <a:spcAft>
                          <a:spcPts val="0"/>
                        </a:spcAft>
                      </a:pPr>
                      <a:r>
                        <a:rPr lang="fr-FR" sz="1000" dirty="0">
                          <a:effectLst/>
                        </a:rPr>
                        <a:t>(0.0271)</a:t>
                      </a:r>
                      <a:endParaRPr lang="fr-FR" sz="1000" dirty="0">
                        <a:effectLst/>
                        <a:latin typeface="Calibri"/>
                        <a:ea typeface="Calibri"/>
                        <a:cs typeface="Times New Roman"/>
                      </a:endParaRPr>
                    </a:p>
                  </a:txBody>
                  <a:tcPr marL="63619" marR="63619" marT="0" marB="0"/>
                </a:tc>
                <a:extLst>
                  <a:ext uri="{0D108BD9-81ED-4DB2-BD59-A6C34878D82A}">
                    <a16:rowId xmlns:a16="http://schemas.microsoft.com/office/drawing/2014/main" val="10019"/>
                  </a:ext>
                </a:extLst>
              </a:tr>
              <a:tr h="173599">
                <a:tc>
                  <a:txBody>
                    <a:bodyPr/>
                    <a:lstStyle/>
                    <a:p>
                      <a:pPr>
                        <a:lnSpc>
                          <a:spcPct val="115000"/>
                        </a:lnSpc>
                        <a:spcAft>
                          <a:spcPts val="0"/>
                        </a:spcAft>
                      </a:pPr>
                      <a:r>
                        <a:rPr lang="fr-FR" sz="1000">
                          <a:effectLst/>
                        </a:rPr>
                        <a:t>Pensioner</a:t>
                      </a:r>
                      <a:endParaRPr lang="fr-FR" sz="1000">
                        <a:effectLst/>
                        <a:latin typeface="Calibri"/>
                        <a:ea typeface="Calibri"/>
                        <a:cs typeface="Times New Roman"/>
                      </a:endParaRPr>
                    </a:p>
                  </a:txBody>
                  <a:tcPr marL="63619" marR="63619" marT="0" marB="0"/>
                </a:tc>
                <a:tc>
                  <a:txBody>
                    <a:bodyPr/>
                    <a:lstStyle/>
                    <a:p>
                      <a:pPr algn="ctr">
                        <a:lnSpc>
                          <a:spcPct val="115000"/>
                        </a:lnSpc>
                        <a:spcAft>
                          <a:spcPts val="0"/>
                        </a:spcAft>
                      </a:pPr>
                      <a:r>
                        <a:rPr lang="fr-FR" sz="1000">
                          <a:effectLst/>
                        </a:rPr>
                        <a:t>-0.0447**</a:t>
                      </a:r>
                      <a:endParaRPr lang="fr-FR" sz="1000">
                        <a:effectLst/>
                        <a:latin typeface="Calibri"/>
                        <a:ea typeface="Calibri"/>
                        <a:cs typeface="Times New Roman"/>
                      </a:endParaRPr>
                    </a:p>
                  </a:txBody>
                  <a:tcPr marL="63619" marR="63619" marT="0" marB="0"/>
                </a:tc>
                <a:tc>
                  <a:txBody>
                    <a:bodyPr/>
                    <a:lstStyle/>
                    <a:p>
                      <a:pPr algn="ctr">
                        <a:lnSpc>
                          <a:spcPct val="115000"/>
                        </a:lnSpc>
                        <a:spcAft>
                          <a:spcPts val="0"/>
                        </a:spcAft>
                      </a:pPr>
                      <a:r>
                        <a:rPr lang="fr-FR" sz="1000">
                          <a:effectLst/>
                        </a:rPr>
                        <a:t>-0.0049***</a:t>
                      </a:r>
                      <a:endParaRPr lang="fr-FR" sz="1000">
                        <a:effectLst/>
                        <a:latin typeface="Calibri"/>
                        <a:ea typeface="Calibri"/>
                        <a:cs typeface="Times New Roman"/>
                      </a:endParaRPr>
                    </a:p>
                  </a:txBody>
                  <a:tcPr marL="63619" marR="63619" marT="0" marB="0"/>
                </a:tc>
                <a:tc>
                  <a:txBody>
                    <a:bodyPr/>
                    <a:lstStyle/>
                    <a:p>
                      <a:pPr algn="ctr">
                        <a:lnSpc>
                          <a:spcPct val="115000"/>
                        </a:lnSpc>
                        <a:spcAft>
                          <a:spcPts val="0"/>
                        </a:spcAft>
                      </a:pPr>
                      <a:r>
                        <a:rPr lang="fr-FR" sz="1000">
                          <a:effectLst/>
                        </a:rPr>
                        <a:t>-0.0265</a:t>
                      </a:r>
                      <a:endParaRPr lang="fr-FR" sz="1000">
                        <a:effectLst/>
                        <a:latin typeface="Calibri"/>
                        <a:ea typeface="Calibri"/>
                        <a:cs typeface="Times New Roman"/>
                      </a:endParaRPr>
                    </a:p>
                  </a:txBody>
                  <a:tcPr marL="63619" marR="63619" marT="0" marB="0"/>
                </a:tc>
                <a:extLst>
                  <a:ext uri="{0D108BD9-81ED-4DB2-BD59-A6C34878D82A}">
                    <a16:rowId xmlns:a16="http://schemas.microsoft.com/office/drawing/2014/main" val="10020"/>
                  </a:ext>
                </a:extLst>
              </a:tr>
              <a:tr h="173599">
                <a:tc>
                  <a:txBody>
                    <a:bodyPr/>
                    <a:lstStyle/>
                    <a:p>
                      <a:pPr>
                        <a:lnSpc>
                          <a:spcPct val="115000"/>
                        </a:lnSpc>
                        <a:spcAft>
                          <a:spcPts val="0"/>
                        </a:spcAft>
                      </a:pPr>
                      <a:r>
                        <a:rPr lang="fr-FR" sz="1000">
                          <a:effectLst/>
                        </a:rPr>
                        <a:t> </a:t>
                      </a:r>
                      <a:endParaRPr lang="fr-FR" sz="1000">
                        <a:effectLst/>
                        <a:latin typeface="Calibri"/>
                        <a:ea typeface="Calibri"/>
                        <a:cs typeface="Times New Roman"/>
                      </a:endParaRPr>
                    </a:p>
                  </a:txBody>
                  <a:tcPr marL="63619" marR="63619" marT="0" marB="0"/>
                </a:tc>
                <a:tc>
                  <a:txBody>
                    <a:bodyPr/>
                    <a:lstStyle/>
                    <a:p>
                      <a:pPr algn="ctr">
                        <a:lnSpc>
                          <a:spcPct val="115000"/>
                        </a:lnSpc>
                        <a:spcAft>
                          <a:spcPts val="0"/>
                        </a:spcAft>
                      </a:pPr>
                      <a:r>
                        <a:rPr lang="fr-FR" sz="1000">
                          <a:effectLst/>
                        </a:rPr>
                        <a:t>(0.0235)</a:t>
                      </a:r>
                      <a:endParaRPr lang="fr-FR" sz="1000">
                        <a:effectLst/>
                        <a:latin typeface="Calibri"/>
                        <a:ea typeface="Calibri"/>
                        <a:cs typeface="Times New Roman"/>
                      </a:endParaRPr>
                    </a:p>
                  </a:txBody>
                  <a:tcPr marL="63619" marR="63619" marT="0" marB="0"/>
                </a:tc>
                <a:tc>
                  <a:txBody>
                    <a:bodyPr/>
                    <a:lstStyle/>
                    <a:p>
                      <a:pPr algn="ctr">
                        <a:lnSpc>
                          <a:spcPct val="115000"/>
                        </a:lnSpc>
                        <a:spcAft>
                          <a:spcPts val="0"/>
                        </a:spcAft>
                      </a:pPr>
                      <a:r>
                        <a:rPr lang="fr-FR" sz="1000">
                          <a:effectLst/>
                        </a:rPr>
                        <a:t>(0.02328)</a:t>
                      </a:r>
                      <a:endParaRPr lang="fr-FR" sz="1000">
                        <a:effectLst/>
                        <a:latin typeface="Calibri"/>
                        <a:ea typeface="Calibri"/>
                        <a:cs typeface="Times New Roman"/>
                      </a:endParaRPr>
                    </a:p>
                  </a:txBody>
                  <a:tcPr marL="63619" marR="63619" marT="0" marB="0"/>
                </a:tc>
                <a:tc>
                  <a:txBody>
                    <a:bodyPr/>
                    <a:lstStyle/>
                    <a:p>
                      <a:pPr algn="ctr">
                        <a:lnSpc>
                          <a:spcPct val="115000"/>
                        </a:lnSpc>
                        <a:spcAft>
                          <a:spcPts val="0"/>
                        </a:spcAft>
                      </a:pPr>
                      <a:r>
                        <a:rPr lang="fr-FR" sz="1000">
                          <a:effectLst/>
                        </a:rPr>
                        <a:t>0.0239</a:t>
                      </a:r>
                      <a:endParaRPr lang="fr-FR" sz="1000">
                        <a:effectLst/>
                        <a:latin typeface="Calibri"/>
                        <a:ea typeface="Calibri"/>
                        <a:cs typeface="Times New Roman"/>
                      </a:endParaRPr>
                    </a:p>
                  </a:txBody>
                  <a:tcPr marL="63619" marR="63619" marT="0" marB="0"/>
                </a:tc>
                <a:extLst>
                  <a:ext uri="{0D108BD9-81ED-4DB2-BD59-A6C34878D82A}">
                    <a16:rowId xmlns:a16="http://schemas.microsoft.com/office/drawing/2014/main" val="10021"/>
                  </a:ext>
                </a:extLst>
              </a:tr>
              <a:tr h="173599">
                <a:tc>
                  <a:txBody>
                    <a:bodyPr/>
                    <a:lstStyle/>
                    <a:p>
                      <a:pPr>
                        <a:lnSpc>
                          <a:spcPct val="115000"/>
                        </a:lnSpc>
                        <a:spcAft>
                          <a:spcPts val="0"/>
                        </a:spcAft>
                      </a:pPr>
                      <a:r>
                        <a:rPr lang="fr-FR" sz="1000">
                          <a:effectLst/>
                        </a:rPr>
                        <a:t>N</a:t>
                      </a:r>
                      <a:endParaRPr lang="fr-FR" sz="1000">
                        <a:effectLst/>
                        <a:latin typeface="Calibri"/>
                        <a:ea typeface="Calibri"/>
                        <a:cs typeface="Times New Roman"/>
                      </a:endParaRPr>
                    </a:p>
                  </a:txBody>
                  <a:tcPr marL="63619" marR="63619" marT="0" marB="0"/>
                </a:tc>
                <a:tc>
                  <a:txBody>
                    <a:bodyPr/>
                    <a:lstStyle/>
                    <a:p>
                      <a:pPr algn="ctr">
                        <a:lnSpc>
                          <a:spcPct val="115000"/>
                        </a:lnSpc>
                        <a:spcAft>
                          <a:spcPts val="0"/>
                        </a:spcAft>
                      </a:pPr>
                      <a:r>
                        <a:rPr lang="fr-FR" sz="1000">
                          <a:effectLst/>
                        </a:rPr>
                        <a:t>2219</a:t>
                      </a:r>
                      <a:endParaRPr lang="fr-FR" sz="1000">
                        <a:effectLst/>
                        <a:latin typeface="Calibri"/>
                        <a:ea typeface="Calibri"/>
                        <a:cs typeface="Times New Roman"/>
                      </a:endParaRPr>
                    </a:p>
                  </a:txBody>
                  <a:tcPr marL="63619" marR="63619" marT="0" marB="0"/>
                </a:tc>
                <a:tc>
                  <a:txBody>
                    <a:bodyPr/>
                    <a:lstStyle/>
                    <a:p>
                      <a:pPr algn="ctr">
                        <a:lnSpc>
                          <a:spcPct val="115000"/>
                        </a:lnSpc>
                        <a:spcAft>
                          <a:spcPts val="0"/>
                        </a:spcAft>
                      </a:pPr>
                      <a:r>
                        <a:rPr lang="fr-FR" sz="1000">
                          <a:effectLst/>
                        </a:rPr>
                        <a:t>2219</a:t>
                      </a:r>
                      <a:endParaRPr lang="fr-FR" sz="1000">
                        <a:effectLst/>
                        <a:latin typeface="Calibri"/>
                        <a:ea typeface="Calibri"/>
                        <a:cs typeface="Times New Roman"/>
                      </a:endParaRPr>
                    </a:p>
                  </a:txBody>
                  <a:tcPr marL="63619" marR="63619" marT="0" marB="0"/>
                </a:tc>
                <a:tc>
                  <a:txBody>
                    <a:bodyPr/>
                    <a:lstStyle/>
                    <a:p>
                      <a:pPr algn="ctr">
                        <a:lnSpc>
                          <a:spcPct val="115000"/>
                        </a:lnSpc>
                        <a:spcAft>
                          <a:spcPts val="0"/>
                        </a:spcAft>
                      </a:pPr>
                      <a:r>
                        <a:rPr lang="fr-FR" sz="1000">
                          <a:effectLst/>
                        </a:rPr>
                        <a:t>2219</a:t>
                      </a:r>
                      <a:endParaRPr lang="fr-FR" sz="1000">
                        <a:effectLst/>
                        <a:latin typeface="Calibri"/>
                        <a:ea typeface="Calibri"/>
                        <a:cs typeface="Times New Roman"/>
                      </a:endParaRPr>
                    </a:p>
                  </a:txBody>
                  <a:tcPr marL="63619" marR="63619" marT="0" marB="0"/>
                </a:tc>
                <a:extLst>
                  <a:ext uri="{0D108BD9-81ED-4DB2-BD59-A6C34878D82A}">
                    <a16:rowId xmlns:a16="http://schemas.microsoft.com/office/drawing/2014/main" val="10022"/>
                  </a:ext>
                </a:extLst>
              </a:tr>
              <a:tr h="173599">
                <a:tc>
                  <a:txBody>
                    <a:bodyPr/>
                    <a:lstStyle/>
                    <a:p>
                      <a:pPr>
                        <a:lnSpc>
                          <a:spcPct val="115000"/>
                        </a:lnSpc>
                        <a:spcAft>
                          <a:spcPts val="0"/>
                        </a:spcAft>
                      </a:pPr>
                      <a:r>
                        <a:rPr lang="fr-FR" sz="1000">
                          <a:effectLst/>
                        </a:rPr>
                        <a:t>Pseudo R-squared     </a:t>
                      </a:r>
                      <a:endParaRPr lang="fr-FR" sz="1000">
                        <a:effectLst/>
                        <a:latin typeface="Calibri"/>
                        <a:ea typeface="Calibri"/>
                        <a:cs typeface="Times New Roman"/>
                      </a:endParaRPr>
                    </a:p>
                  </a:txBody>
                  <a:tcPr marL="63619" marR="63619" marT="0" marB="0"/>
                </a:tc>
                <a:tc>
                  <a:txBody>
                    <a:bodyPr/>
                    <a:lstStyle/>
                    <a:p>
                      <a:pPr algn="ctr">
                        <a:lnSpc>
                          <a:spcPct val="115000"/>
                        </a:lnSpc>
                        <a:spcAft>
                          <a:spcPts val="0"/>
                        </a:spcAft>
                      </a:pPr>
                      <a:r>
                        <a:rPr lang="fr-FR" sz="1000">
                          <a:effectLst/>
                        </a:rPr>
                        <a:t>0.2457</a:t>
                      </a:r>
                      <a:endParaRPr lang="fr-FR" sz="1000">
                        <a:effectLst/>
                        <a:latin typeface="Calibri"/>
                        <a:ea typeface="Calibri"/>
                        <a:cs typeface="Times New Roman"/>
                      </a:endParaRPr>
                    </a:p>
                  </a:txBody>
                  <a:tcPr marL="63619" marR="63619" marT="0" marB="0"/>
                </a:tc>
                <a:tc>
                  <a:txBody>
                    <a:bodyPr/>
                    <a:lstStyle/>
                    <a:p>
                      <a:pPr algn="ctr">
                        <a:lnSpc>
                          <a:spcPct val="115000"/>
                        </a:lnSpc>
                        <a:spcAft>
                          <a:spcPts val="0"/>
                        </a:spcAft>
                      </a:pPr>
                      <a:r>
                        <a:rPr lang="fr-FR" sz="1000">
                          <a:effectLst/>
                        </a:rPr>
                        <a:t>0.1856</a:t>
                      </a:r>
                      <a:endParaRPr lang="fr-FR" sz="1000">
                        <a:effectLst/>
                        <a:latin typeface="Calibri"/>
                        <a:ea typeface="Calibri"/>
                        <a:cs typeface="Times New Roman"/>
                      </a:endParaRPr>
                    </a:p>
                  </a:txBody>
                  <a:tcPr marL="63619" marR="63619" marT="0" marB="0"/>
                </a:tc>
                <a:tc>
                  <a:txBody>
                    <a:bodyPr/>
                    <a:lstStyle/>
                    <a:p>
                      <a:pPr algn="ctr">
                        <a:lnSpc>
                          <a:spcPct val="115000"/>
                        </a:lnSpc>
                        <a:spcAft>
                          <a:spcPts val="0"/>
                        </a:spcAft>
                      </a:pPr>
                      <a:r>
                        <a:rPr lang="fr-FR" sz="1000" dirty="0">
                          <a:effectLst/>
                        </a:rPr>
                        <a:t>0.1356</a:t>
                      </a:r>
                      <a:endParaRPr lang="fr-FR" sz="1000" dirty="0">
                        <a:effectLst/>
                        <a:latin typeface="Calibri"/>
                        <a:ea typeface="Calibri"/>
                        <a:cs typeface="Times New Roman"/>
                      </a:endParaRPr>
                    </a:p>
                  </a:txBody>
                  <a:tcPr marL="63619" marR="63619" marT="0" marB="0"/>
                </a:tc>
                <a:extLst>
                  <a:ext uri="{0D108BD9-81ED-4DB2-BD59-A6C34878D82A}">
                    <a16:rowId xmlns:a16="http://schemas.microsoft.com/office/drawing/2014/main" val="10023"/>
                  </a:ext>
                </a:extLst>
              </a:tr>
            </a:tbl>
          </a:graphicData>
        </a:graphic>
      </p:graphicFrame>
    </p:spTree>
    <p:extLst>
      <p:ext uri="{BB962C8B-B14F-4D97-AF65-F5344CB8AC3E}">
        <p14:creationId xmlns:p14="http://schemas.microsoft.com/office/powerpoint/2010/main" val="26030348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4400" dirty="0">
                <a:latin typeface="Times New Roman" panose="02020603050405020304" pitchFamily="18" charset="0"/>
                <a:cs typeface="Times New Roman" panose="02020603050405020304" pitchFamily="18" charset="0"/>
              </a:rPr>
              <a:t>Synthèse des résultats et interprétations</a:t>
            </a:r>
            <a:endParaRPr lang="fr-FR" dirty="0"/>
          </a:p>
        </p:txBody>
      </p:sp>
      <p:sp>
        <p:nvSpPr>
          <p:cNvPr id="3" name="Espace réservé du contenu 2"/>
          <p:cNvSpPr>
            <a:spLocks noGrp="1"/>
          </p:cNvSpPr>
          <p:nvPr>
            <p:ph idx="1"/>
          </p:nvPr>
        </p:nvSpPr>
        <p:spPr>
          <a:xfrm>
            <a:off x="1914144" y="1455420"/>
            <a:ext cx="9997440" cy="4800600"/>
          </a:xfrm>
        </p:spPr>
        <p:txBody>
          <a:bodyPr>
            <a:normAutofit fontScale="85000" lnSpcReduction="10000"/>
          </a:bodyPr>
          <a:lstStyle/>
          <a:p>
            <a:pPr algn="just"/>
            <a:r>
              <a:rPr lang="fr-FR" sz="2000" dirty="0">
                <a:latin typeface="Times New Roman" panose="02020603050405020304" pitchFamily="18" charset="0"/>
                <a:cs typeface="Times New Roman" panose="02020603050405020304" pitchFamily="18" charset="0"/>
              </a:rPr>
              <a:t>Nous faisons 2 observations:</a:t>
            </a:r>
          </a:p>
          <a:p>
            <a:pPr algn="just"/>
            <a:r>
              <a:rPr lang="fr-FR" sz="2000" dirty="0">
                <a:latin typeface="Times New Roman" panose="02020603050405020304" pitchFamily="18" charset="0"/>
                <a:cs typeface="Times New Roman" panose="02020603050405020304" pitchFamily="18" charset="0"/>
              </a:rPr>
              <a:t>Premièrement, la plupart des effets marginaux sont d’une ampleur à peu près  proche pour les trois polluants et seuls quelques-uns d’entre eux ont des directions opposées. Cela est logique étant donné la forte corrélation entre le fait d’être un grand émetteur de </a:t>
            </a:r>
            <a:r>
              <a:rPr lang="fr-FR" sz="2000" dirty="0" err="1">
                <a:latin typeface="Times New Roman" panose="02020603050405020304" pitchFamily="18" charset="0"/>
                <a:cs typeface="Times New Roman" panose="02020603050405020304" pitchFamily="18" charset="0"/>
              </a:rPr>
              <a:t>NOx</a:t>
            </a:r>
            <a:r>
              <a:rPr lang="fr-FR" sz="2000" dirty="0">
                <a:latin typeface="Times New Roman" panose="02020603050405020304" pitchFamily="18" charset="0"/>
                <a:cs typeface="Times New Roman" panose="02020603050405020304" pitchFamily="18" charset="0"/>
              </a:rPr>
              <a:t> , PM2.5 et de CO2.</a:t>
            </a:r>
          </a:p>
          <a:p>
            <a:pPr algn="just"/>
            <a:endParaRPr lang="fr-FR" sz="2000" dirty="0">
              <a:latin typeface="Times New Roman" panose="02020603050405020304" pitchFamily="18" charset="0"/>
              <a:cs typeface="Times New Roman" panose="02020603050405020304" pitchFamily="18" charset="0"/>
            </a:endParaRPr>
          </a:p>
          <a:p>
            <a:pPr algn="just"/>
            <a:r>
              <a:rPr lang="fr-FR" sz="2000" dirty="0">
                <a:latin typeface="Times New Roman" panose="02020603050405020304" pitchFamily="18" charset="0"/>
                <a:cs typeface="Times New Roman" panose="02020603050405020304" pitchFamily="18" charset="0"/>
              </a:rPr>
              <a:t>Notre deuxième observation concerne le type de caractéristique associée aux émissions les plus élevées. </a:t>
            </a:r>
          </a:p>
          <a:p>
            <a:pPr algn="just"/>
            <a:r>
              <a:rPr lang="fr-FR" sz="2000" dirty="0">
                <a:latin typeface="Times New Roman" panose="02020603050405020304" pitchFamily="18" charset="0"/>
                <a:cs typeface="Times New Roman" panose="02020603050405020304" pitchFamily="18" charset="0"/>
              </a:rPr>
              <a:t>Vivre dans les zones à faible densité, avoir un emploi, être une femme et avoir une taille de ménage élevée sont associés à une probabilité plus élevée d’être l’un des principaux émetteurs. </a:t>
            </a:r>
          </a:p>
          <a:p>
            <a:pPr algn="just"/>
            <a:endParaRPr lang="fr-FR" sz="2000" dirty="0">
              <a:latin typeface="Times New Roman" panose="02020603050405020304" pitchFamily="18" charset="0"/>
              <a:cs typeface="Times New Roman" panose="02020603050405020304" pitchFamily="18" charset="0"/>
            </a:endParaRPr>
          </a:p>
          <a:p>
            <a:pPr algn="just"/>
            <a:r>
              <a:rPr lang="fr-FR" sz="2000" dirty="0">
                <a:latin typeface="Times New Roman" panose="02020603050405020304" pitchFamily="18" charset="0"/>
                <a:cs typeface="Times New Roman" panose="02020603050405020304" pitchFamily="18" charset="0"/>
              </a:rPr>
              <a:t>Vivre dans une zone à forte densité, avoir un revenu élevé, être un homme, inactif sont associés à une probabilité plus faible d’être l’un des principaux émetteurs. </a:t>
            </a:r>
          </a:p>
          <a:p>
            <a:pPr algn="just"/>
            <a:endParaRPr lang="fr-FR" sz="2000" dirty="0">
              <a:latin typeface="Times New Roman" panose="02020603050405020304" pitchFamily="18" charset="0"/>
              <a:cs typeface="Times New Roman" panose="02020603050405020304" pitchFamily="18" charset="0"/>
            </a:endParaRPr>
          </a:p>
          <a:p>
            <a:pPr algn="just"/>
            <a:r>
              <a:rPr lang="fr-FR" sz="2000" dirty="0">
                <a:latin typeface="Times New Roman" panose="02020603050405020304" pitchFamily="18" charset="0"/>
                <a:cs typeface="Times New Roman" panose="02020603050405020304" pitchFamily="18" charset="0"/>
              </a:rPr>
              <a:t>La corrélation négative entre les revenus élevé et les polluants peut s’expliquer par le fait que les ménages plus riches ont la capacité de s’acheter des voitures moins polluantes</a:t>
            </a:r>
          </a:p>
          <a:p>
            <a:pPr algn="just"/>
            <a:r>
              <a:rPr lang="fr-FR" sz="2000" dirty="0">
                <a:latin typeface="Times New Roman" panose="02020603050405020304" pitchFamily="18" charset="0"/>
                <a:cs typeface="Times New Roman" panose="02020603050405020304" pitchFamily="18" charset="0"/>
              </a:rPr>
              <a:t>Le fait d’appartenir à la catégorie des personnes à faible revenu est associé à des émissions élevées pour le </a:t>
            </a:r>
            <a:r>
              <a:rPr lang="fr-FR" sz="2000" dirty="0" err="1">
                <a:latin typeface="Times New Roman" panose="02020603050405020304" pitchFamily="18" charset="0"/>
                <a:cs typeface="Times New Roman" panose="02020603050405020304" pitchFamily="18" charset="0"/>
              </a:rPr>
              <a:t>Nox</a:t>
            </a:r>
            <a:r>
              <a:rPr lang="fr-FR" sz="2000" dirty="0">
                <a:latin typeface="Times New Roman" panose="02020603050405020304" pitchFamily="18" charset="0"/>
                <a:cs typeface="Times New Roman" panose="02020603050405020304" pitchFamily="18" charset="0"/>
              </a:rPr>
              <a:t>: les voitures des ménages les plus pauvres sont plus anciennes, un attribut positivement corrélé aux intensité d’émission (</a:t>
            </a:r>
            <a:r>
              <a:rPr lang="fr-FR" sz="2000" dirty="0" err="1">
                <a:latin typeface="Times New Roman" panose="02020603050405020304" pitchFamily="18" charset="0"/>
                <a:cs typeface="Times New Roman" panose="02020603050405020304" pitchFamily="18" charset="0"/>
              </a:rPr>
              <a:t>leroutier</a:t>
            </a:r>
            <a:r>
              <a:rPr lang="fr-FR" sz="2000" dirty="0">
                <a:latin typeface="Times New Roman" panose="02020603050405020304" pitchFamily="18" charset="0"/>
                <a:cs typeface="Times New Roman" panose="02020603050405020304" pitchFamily="18" charset="0"/>
              </a:rPr>
              <a:t>, et Quirion,2022)</a:t>
            </a:r>
          </a:p>
        </p:txBody>
      </p:sp>
    </p:spTree>
    <p:extLst>
      <p:ext uri="{BB962C8B-B14F-4D97-AF65-F5344CB8AC3E}">
        <p14:creationId xmlns:p14="http://schemas.microsoft.com/office/powerpoint/2010/main" val="41615882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4000" dirty="0">
                <a:latin typeface="Times New Roman" panose="02020603050405020304" pitchFamily="18" charset="0"/>
                <a:cs typeface="Times New Roman" panose="02020603050405020304" pitchFamily="18" charset="0"/>
              </a:rPr>
              <a:t>Description des données et Méthodologie</a:t>
            </a:r>
          </a:p>
        </p:txBody>
      </p:sp>
      <p:sp>
        <p:nvSpPr>
          <p:cNvPr id="3" name="Espace réservé du contenu 2"/>
          <p:cNvSpPr>
            <a:spLocks noGrp="1"/>
          </p:cNvSpPr>
          <p:nvPr>
            <p:ph idx="1"/>
          </p:nvPr>
        </p:nvSpPr>
        <p:spPr/>
        <p:txBody>
          <a:bodyPr>
            <a:normAutofit/>
          </a:bodyPr>
          <a:lstStyle/>
          <a:p>
            <a:r>
              <a:rPr lang="fr-FR" sz="2400" dirty="0">
                <a:latin typeface="Times New Roman" panose="02020603050405020304" pitchFamily="18" charset="0"/>
                <a:cs typeface="Times New Roman" panose="02020603050405020304" pitchFamily="18" charset="0"/>
              </a:rPr>
              <a:t>Les données utilisées dans cette étude sont issues du projet Mobs (Mobilité des achats en ligne)financé par ANR .</a:t>
            </a:r>
          </a:p>
          <a:p>
            <a:r>
              <a:rPr lang="fr-FR" sz="2400" dirty="0">
                <a:latin typeface="Times New Roman" panose="02020603050405020304" pitchFamily="18" charset="0"/>
                <a:cs typeface="Times New Roman" panose="02020603050405020304" pitchFamily="18" charset="0"/>
              </a:rPr>
              <a:t>La méthodologie d’enquête a été développée par LAET</a:t>
            </a:r>
          </a:p>
          <a:p>
            <a:endParaRPr lang="fr-FR" sz="2400" dirty="0">
              <a:latin typeface="Times New Roman" panose="02020603050405020304" pitchFamily="18" charset="0"/>
              <a:cs typeface="Times New Roman" panose="02020603050405020304" pitchFamily="18" charset="0"/>
            </a:endParaRPr>
          </a:p>
          <a:p>
            <a:r>
              <a:rPr lang="fr-FR" sz="2400" dirty="0">
                <a:latin typeface="Times New Roman" panose="02020603050405020304" pitchFamily="18" charset="0"/>
                <a:cs typeface="Times New Roman" panose="02020603050405020304" pitchFamily="18" charset="0"/>
              </a:rPr>
              <a:t>Le projet vise à examiner à l’aide d’un questionnaire en ligne les impacts socio-économiques et environnementaux des pratiques de déplacement liés aux achats de biens effectués en ligne.</a:t>
            </a:r>
          </a:p>
          <a:p>
            <a:endParaRPr lang="fr-FR" sz="2400" dirty="0">
              <a:latin typeface="Times New Roman" panose="02020603050405020304" pitchFamily="18" charset="0"/>
              <a:cs typeface="Times New Roman" panose="02020603050405020304" pitchFamily="18" charset="0"/>
            </a:endParaRPr>
          </a:p>
          <a:p>
            <a:r>
              <a:rPr lang="fr-FR" sz="2400" dirty="0">
                <a:latin typeface="Times New Roman" panose="02020603050405020304" pitchFamily="18" charset="0"/>
                <a:cs typeface="Times New Roman" panose="02020603050405020304" pitchFamily="18" charset="0"/>
              </a:rPr>
              <a:t>Les données ont été recueillies en 3 vagues: la première vague en 2023 et les deux autres vagues en 2024,</a:t>
            </a:r>
          </a:p>
        </p:txBody>
      </p:sp>
    </p:spTree>
    <p:extLst>
      <p:ext uri="{BB962C8B-B14F-4D97-AF65-F5344CB8AC3E}">
        <p14:creationId xmlns:p14="http://schemas.microsoft.com/office/powerpoint/2010/main" val="9356285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4400" dirty="0">
                <a:latin typeface="Times New Roman" panose="02020603050405020304" pitchFamily="18" charset="0"/>
                <a:cs typeface="Times New Roman" panose="02020603050405020304" pitchFamily="18" charset="0"/>
              </a:rPr>
              <a:t>Synthèse des résultats et interprétations</a:t>
            </a:r>
            <a:endParaRPr lang="fr-FR" dirty="0"/>
          </a:p>
        </p:txBody>
      </p:sp>
      <p:sp>
        <p:nvSpPr>
          <p:cNvPr id="3" name="Espace réservé du contenu 2"/>
          <p:cNvSpPr>
            <a:spLocks noGrp="1"/>
          </p:cNvSpPr>
          <p:nvPr>
            <p:ph idx="1"/>
          </p:nvPr>
        </p:nvSpPr>
        <p:spPr/>
        <p:txBody>
          <a:bodyPr>
            <a:normAutofit/>
          </a:bodyPr>
          <a:lstStyle/>
          <a:p>
            <a:r>
              <a:rPr lang="fr-FR" sz="2000" u="sng" dirty="0">
                <a:latin typeface="Times New Roman" panose="02020603050405020304" pitchFamily="18" charset="0"/>
                <a:cs typeface="Times New Roman" panose="02020603050405020304" pitchFamily="18" charset="0"/>
              </a:rPr>
              <a:t>D’autres régressions sont en cours</a:t>
            </a:r>
          </a:p>
          <a:p>
            <a:r>
              <a:rPr lang="fr-FR" sz="2000" dirty="0">
                <a:latin typeface="Times New Roman" panose="02020603050405020304" pitchFamily="18" charset="0"/>
                <a:cs typeface="Times New Roman" panose="02020603050405020304" pitchFamily="18" charset="0"/>
              </a:rPr>
              <a:t>Dans la seconde partie, nous chercherons à comprendre le rôle de la distance, du choix modal et de l’intensité des émissions dans la médiation de l’association entre caractéristiques individuelles et les émissions. </a:t>
            </a:r>
          </a:p>
          <a:p>
            <a:endParaRPr lang="fr-FR" sz="2000" dirty="0">
              <a:latin typeface="Times New Roman" panose="02020603050405020304" pitchFamily="18" charset="0"/>
              <a:cs typeface="Times New Roman" panose="02020603050405020304" pitchFamily="18" charset="0"/>
            </a:endParaRPr>
          </a:p>
          <a:p>
            <a:r>
              <a:rPr lang="fr-FR" sz="2000" dirty="0">
                <a:latin typeface="Times New Roman" panose="02020603050405020304" pitchFamily="18" charset="0"/>
                <a:cs typeface="Times New Roman" panose="02020603050405020304" pitchFamily="18" charset="0"/>
              </a:rPr>
              <a:t>Nous effectuerons des régressions distinctes pour examiner la relation entre caractéristique individuelles, la distance, le choix modale (tel qu’appréhendé par la probabilité d’utiliser une voiture au moins une fois au cours des 30 derniers jours) et l’intensité des émissions (telle qu’appréhendé par l’intensité moyenne des émissions des trajets en voiture effectués au cours des 30 derniers jours)</a:t>
            </a:r>
          </a:p>
          <a:p>
            <a:endParaRPr lang="fr-FR" dirty="0"/>
          </a:p>
        </p:txBody>
      </p:sp>
    </p:spTree>
    <p:extLst>
      <p:ext uri="{BB962C8B-B14F-4D97-AF65-F5344CB8AC3E}">
        <p14:creationId xmlns:p14="http://schemas.microsoft.com/office/powerpoint/2010/main" val="23285612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5800" y="2541063"/>
            <a:ext cx="10515600" cy="1325563"/>
          </a:xfrm>
        </p:spPr>
        <p:txBody>
          <a:bodyPr/>
          <a:lstStyle/>
          <a:p>
            <a:pPr algn="ctr"/>
            <a:r>
              <a:rPr lang="fr-FR" dirty="0">
                <a:latin typeface="Times New Roman" panose="02020603050405020304" pitchFamily="18" charset="0"/>
                <a:cs typeface="Times New Roman" panose="02020603050405020304" pitchFamily="18" charset="0"/>
              </a:rPr>
              <a:t>Merci pour votre attention!</a:t>
            </a:r>
          </a:p>
        </p:txBody>
      </p:sp>
    </p:spTree>
    <p:extLst>
      <p:ext uri="{BB962C8B-B14F-4D97-AF65-F5344CB8AC3E}">
        <p14:creationId xmlns:p14="http://schemas.microsoft.com/office/powerpoint/2010/main" val="5690038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sz="4000" dirty="0">
                <a:latin typeface="Times New Roman" panose="02020603050405020304" pitchFamily="18" charset="0"/>
                <a:cs typeface="Times New Roman" panose="02020603050405020304" pitchFamily="18" charset="0"/>
              </a:rPr>
              <a:t>Synthèse des résultats et interprétations</a:t>
            </a:r>
            <a:endParaRPr lang="fr-FR" dirty="0"/>
          </a:p>
        </p:txBody>
      </p:sp>
      <mc:AlternateContent xmlns:mc="http://schemas.openxmlformats.org/markup-compatibility/2006" xmlns:a14="http://schemas.microsoft.com/office/drawing/2010/main">
        <mc:Choice Requires="a14">
          <p:sp>
            <p:nvSpPr>
              <p:cNvPr id="3" name="Espace réservé du contenu 2"/>
              <p:cNvSpPr>
                <a:spLocks noGrp="1"/>
              </p:cNvSpPr>
              <p:nvPr>
                <p:ph idx="1"/>
              </p:nvPr>
            </p:nvSpPr>
            <p:spPr/>
            <p:txBody>
              <a:bodyPr>
                <a:normAutofit fontScale="85000" lnSpcReduction="10000"/>
              </a:bodyPr>
              <a:lstStyle/>
              <a:p>
                <a14:m>
                  <m:oMath xmlns:m="http://schemas.openxmlformats.org/officeDocument/2006/math">
                    <m:r>
                      <a:rPr lang="fr-FR" i="1">
                        <a:latin typeface="Cambria Math"/>
                      </a:rPr>
                      <m:t>𝜌</m:t>
                    </m:r>
                    <m:r>
                      <a:rPr lang="fr-FR" i="1">
                        <a:latin typeface="Cambria Math"/>
                      </a:rPr>
                      <m:t> </m:t>
                    </m:r>
                    <m:r>
                      <a:rPr lang="fr-FR" i="1">
                        <a:latin typeface="Cambria Math"/>
                      </a:rPr>
                      <m:t>𝑑𝑖𝑠𝑡𝑎𝑛𝑐𝑒</m:t>
                    </m:r>
                    <m:r>
                      <a:rPr lang="fr-FR" i="1">
                        <a:latin typeface="Cambria Math"/>
                      </a:rPr>
                      <m:t>,</m:t>
                    </m:r>
                    <m:r>
                      <a:rPr lang="fr-FR" i="1">
                        <a:latin typeface="Cambria Math"/>
                      </a:rPr>
                      <m:t>𝑖𝑛𝑡𝑒𝑛𝑠𝑖𝑡</m:t>
                    </m:r>
                    <m:r>
                      <a:rPr lang="fr-FR" i="1">
                        <a:latin typeface="Cambria Math"/>
                      </a:rPr>
                      <m:t>é </m:t>
                    </m:r>
                    <m:sSup>
                      <m:sSupPr>
                        <m:ctrlPr>
                          <a:rPr lang="fr-FR" i="1">
                            <a:latin typeface="Cambria Math" panose="02040503050406030204" pitchFamily="18" charset="0"/>
                          </a:rPr>
                        </m:ctrlPr>
                      </m:sSupPr>
                      <m:e>
                        <m:r>
                          <a:rPr lang="fr-FR" i="1">
                            <a:latin typeface="Cambria Math"/>
                          </a:rPr>
                          <m:t>𝑑</m:t>
                        </m:r>
                      </m:e>
                      <m:sup>
                        <m:r>
                          <a:rPr lang="fr-FR" i="1">
                            <a:latin typeface="Cambria Math"/>
                          </a:rPr>
                          <m:t>′</m:t>
                        </m:r>
                      </m:sup>
                    </m:sSup>
                    <m:r>
                      <a:rPr lang="fr-FR" i="1">
                        <a:latin typeface="Cambria Math"/>
                      </a:rPr>
                      <m:t>𝑒𝑚𝑖𝑠𝑠𝑖𝑜𝑛</m:t>
                    </m:r>
                    <m:r>
                      <a:rPr lang="fr-FR" i="1">
                        <a:latin typeface="Cambria Math"/>
                      </a:rPr>
                      <m:t> </m:t>
                    </m:r>
                    <m:r>
                      <a:rPr lang="fr-FR" i="1">
                        <a:latin typeface="Cambria Math"/>
                      </a:rPr>
                      <m:t>𝑁𝑂𝑥</m:t>
                    </m:r>
                    <m:r>
                      <a:rPr lang="fr-FR" i="1">
                        <a:latin typeface="Cambria Math"/>
                      </a:rPr>
                      <m:t>=0.06</m:t>
                    </m:r>
                  </m:oMath>
                </a14:m>
                <a:r>
                  <a:rPr lang="fr-FR" dirty="0"/>
                  <a:t>,</a:t>
                </a:r>
                <a14:m>
                  <m:oMath xmlns:m="http://schemas.openxmlformats.org/officeDocument/2006/math">
                    <m:r>
                      <a:rPr lang="fr-FR" i="1">
                        <a:latin typeface="Cambria Math"/>
                      </a:rPr>
                      <m:t> </m:t>
                    </m:r>
                    <m:r>
                      <a:rPr lang="fr-FR" i="1">
                        <a:latin typeface="Cambria Math"/>
                      </a:rPr>
                      <m:t>𝜌</m:t>
                    </m:r>
                    <m:r>
                      <a:rPr lang="fr-FR" i="1">
                        <a:latin typeface="Cambria Math"/>
                      </a:rPr>
                      <m:t> </m:t>
                    </m:r>
                    <m:r>
                      <a:rPr lang="fr-FR" i="1">
                        <a:latin typeface="Cambria Math"/>
                      </a:rPr>
                      <m:t>𝑑𝑖𝑠𝑡𝑎𝑛𝑐𝑒</m:t>
                    </m:r>
                    <m:r>
                      <a:rPr lang="fr-FR" i="1">
                        <a:latin typeface="Cambria Math"/>
                      </a:rPr>
                      <m:t>,</m:t>
                    </m:r>
                    <m:r>
                      <a:rPr lang="fr-FR" i="1">
                        <a:latin typeface="Cambria Math"/>
                      </a:rPr>
                      <m:t>𝑖𝑛𝑡𝑒𝑛𝑠𝑖𝑡</m:t>
                    </m:r>
                    <m:r>
                      <a:rPr lang="fr-FR" i="1">
                        <a:latin typeface="Cambria Math"/>
                      </a:rPr>
                      <m:t>é </m:t>
                    </m:r>
                    <m:sSup>
                      <m:sSupPr>
                        <m:ctrlPr>
                          <a:rPr lang="fr-FR" i="1">
                            <a:latin typeface="Cambria Math" panose="02040503050406030204" pitchFamily="18" charset="0"/>
                          </a:rPr>
                        </m:ctrlPr>
                      </m:sSupPr>
                      <m:e>
                        <m:r>
                          <a:rPr lang="fr-FR" i="1">
                            <a:latin typeface="Cambria Math"/>
                          </a:rPr>
                          <m:t>𝑑</m:t>
                        </m:r>
                      </m:e>
                      <m:sup>
                        <m:r>
                          <a:rPr lang="fr-FR" i="1">
                            <a:latin typeface="Cambria Math"/>
                          </a:rPr>
                          <m:t>′</m:t>
                        </m:r>
                      </m:sup>
                    </m:sSup>
                    <m:r>
                      <a:rPr lang="fr-FR" i="1">
                        <a:latin typeface="Cambria Math"/>
                      </a:rPr>
                      <m:t>𝑒𝑚𝑖𝑠𝑠𝑖𝑜𝑛𝑃𝑀</m:t>
                    </m:r>
                    <m:r>
                      <a:rPr lang="fr-FR" i="1">
                        <a:latin typeface="Cambria Math"/>
                      </a:rPr>
                      <m:t>2.5=0.06</m:t>
                    </m:r>
                  </m:oMath>
                </a14:m>
                <a:r>
                  <a:rPr lang="fr-FR" dirty="0"/>
                  <a:t> , </a:t>
                </a:r>
                <a14:m>
                  <m:oMath xmlns:m="http://schemas.openxmlformats.org/officeDocument/2006/math">
                    <m:r>
                      <a:rPr lang="fr-FR" i="1">
                        <a:latin typeface="Cambria Math"/>
                      </a:rPr>
                      <m:t>𝜌</m:t>
                    </m:r>
                    <m:r>
                      <a:rPr lang="fr-FR" i="1">
                        <a:latin typeface="Cambria Math"/>
                      </a:rPr>
                      <m:t> </m:t>
                    </m:r>
                    <m:r>
                      <a:rPr lang="fr-FR" i="1">
                        <a:latin typeface="Cambria Math"/>
                      </a:rPr>
                      <m:t>𝑑𝑖𝑠𝑡𝑎𝑛𝑐𝑒</m:t>
                    </m:r>
                    <m:r>
                      <a:rPr lang="fr-FR" i="1">
                        <a:latin typeface="Cambria Math"/>
                      </a:rPr>
                      <m:t>,</m:t>
                    </m:r>
                    <m:r>
                      <a:rPr lang="fr-FR" i="1">
                        <a:latin typeface="Cambria Math"/>
                      </a:rPr>
                      <m:t>𝑖𝑛𝑡𝑒𝑛𝑠𝑖𝑡</m:t>
                    </m:r>
                    <m:r>
                      <a:rPr lang="fr-FR" i="1">
                        <a:latin typeface="Cambria Math"/>
                      </a:rPr>
                      <m:t>é </m:t>
                    </m:r>
                    <m:sSup>
                      <m:sSupPr>
                        <m:ctrlPr>
                          <a:rPr lang="fr-FR" i="1">
                            <a:latin typeface="Cambria Math" panose="02040503050406030204" pitchFamily="18" charset="0"/>
                          </a:rPr>
                        </m:ctrlPr>
                      </m:sSupPr>
                      <m:e>
                        <m:r>
                          <a:rPr lang="fr-FR" i="1">
                            <a:latin typeface="Cambria Math"/>
                          </a:rPr>
                          <m:t>𝑑</m:t>
                        </m:r>
                      </m:e>
                      <m:sup>
                        <m:r>
                          <a:rPr lang="fr-FR" i="1">
                            <a:latin typeface="Cambria Math"/>
                          </a:rPr>
                          <m:t>′</m:t>
                        </m:r>
                      </m:sup>
                    </m:sSup>
                    <m:r>
                      <a:rPr lang="fr-FR" i="1">
                        <a:latin typeface="Cambria Math"/>
                      </a:rPr>
                      <m:t>𝑒𝑚𝑖𝑠𝑠𝑖𝑜𝑛</m:t>
                    </m:r>
                    <m:r>
                      <a:rPr lang="fr-FR" i="1">
                        <a:latin typeface="Cambria Math"/>
                      </a:rPr>
                      <m:t> </m:t>
                    </m:r>
                    <m:r>
                      <a:rPr lang="fr-FR" i="1">
                        <a:latin typeface="Cambria Math"/>
                      </a:rPr>
                      <m:t>𝐶𝑂</m:t>
                    </m:r>
                    <m:r>
                      <a:rPr lang="fr-FR" i="1">
                        <a:latin typeface="Cambria Math"/>
                      </a:rPr>
                      <m:t>2=−0.006</m:t>
                    </m:r>
                  </m:oMath>
                </a14:m>
                <a:r>
                  <a:rPr lang="fr-FR" dirty="0"/>
                  <a:t> ,</a:t>
                </a:r>
                <a14:m>
                  <m:oMath xmlns:m="http://schemas.openxmlformats.org/officeDocument/2006/math">
                    <m:r>
                      <a:rPr lang="fr-FR" i="1">
                        <a:latin typeface="Cambria Math"/>
                      </a:rPr>
                      <m:t>𝜌</m:t>
                    </m:r>
                    <m:r>
                      <a:rPr lang="fr-FR" i="1">
                        <a:latin typeface="Cambria Math"/>
                      </a:rPr>
                      <m:t> </m:t>
                    </m:r>
                    <m:r>
                      <a:rPr lang="fr-FR" i="1">
                        <a:latin typeface="Cambria Math"/>
                      </a:rPr>
                      <m:t>𝑝𝑎𝑟𝑡</m:t>
                    </m:r>
                    <m:r>
                      <a:rPr lang="fr-FR" i="1">
                        <a:latin typeface="Cambria Math"/>
                      </a:rPr>
                      <m:t> </m:t>
                    </m:r>
                    <m:r>
                      <a:rPr lang="fr-FR" i="1">
                        <a:latin typeface="Cambria Math"/>
                      </a:rPr>
                      <m:t>𝑚𝑜𝑑𝑎𝑙𝑒</m:t>
                    </m:r>
                    <m:r>
                      <a:rPr lang="fr-FR" i="1">
                        <a:latin typeface="Cambria Math"/>
                      </a:rPr>
                      <m:t> </m:t>
                    </m:r>
                    <m:r>
                      <a:rPr lang="fr-FR" i="1">
                        <a:latin typeface="Cambria Math"/>
                      </a:rPr>
                      <m:t>𝑑𝑒</m:t>
                    </m:r>
                    <m:r>
                      <a:rPr lang="fr-FR" i="1">
                        <a:latin typeface="Cambria Math"/>
                      </a:rPr>
                      <m:t> </m:t>
                    </m:r>
                    <m:r>
                      <a:rPr lang="fr-FR" i="1">
                        <a:latin typeface="Cambria Math"/>
                      </a:rPr>
                      <m:t>𝑙𝑎</m:t>
                    </m:r>
                    <m:r>
                      <a:rPr lang="fr-FR" i="1">
                        <a:latin typeface="Cambria Math"/>
                      </a:rPr>
                      <m:t> </m:t>
                    </m:r>
                    <m:r>
                      <a:rPr lang="fr-FR" i="1">
                        <a:latin typeface="Cambria Math"/>
                      </a:rPr>
                      <m:t>𝑣𝑜𝑖𝑡𝑢𝑟𝑒</m:t>
                    </m:r>
                    <m:r>
                      <a:rPr lang="fr-FR" i="1">
                        <a:latin typeface="Cambria Math"/>
                      </a:rPr>
                      <m:t>,</m:t>
                    </m:r>
                    <m:r>
                      <a:rPr lang="fr-FR" i="1">
                        <a:latin typeface="Cambria Math"/>
                      </a:rPr>
                      <m:t>𝑖𝑛𝑡𝑒𝑛𝑠𝑖𝑡</m:t>
                    </m:r>
                    <m:r>
                      <a:rPr lang="fr-FR" i="1">
                        <a:latin typeface="Cambria Math"/>
                      </a:rPr>
                      <m:t>é </m:t>
                    </m:r>
                    <m:r>
                      <a:rPr lang="fr-FR" i="1">
                        <a:latin typeface="Cambria Math"/>
                      </a:rPr>
                      <m:t>𝑑𝑒𝑠</m:t>
                    </m:r>
                    <m:r>
                      <a:rPr lang="fr-FR" i="1">
                        <a:latin typeface="Cambria Math"/>
                      </a:rPr>
                      <m:t> </m:t>
                    </m:r>
                    <m:r>
                      <a:rPr lang="fr-FR" i="1">
                        <a:latin typeface="Cambria Math"/>
                      </a:rPr>
                      <m:t>𝑒𝑚𝑖𝑠𝑠𝑖𝑜𝑛</m:t>
                    </m:r>
                    <m:r>
                      <a:rPr lang="fr-FR" i="1">
                        <a:latin typeface="Cambria Math"/>
                      </a:rPr>
                      <m:t> </m:t>
                    </m:r>
                    <m:r>
                      <a:rPr lang="fr-FR" i="1">
                        <a:latin typeface="Cambria Math"/>
                      </a:rPr>
                      <m:t>𝑁𝑂𝑥</m:t>
                    </m:r>
                    <m:r>
                      <a:rPr lang="fr-FR" i="1">
                        <a:latin typeface="Cambria Math"/>
                      </a:rPr>
                      <m:t>=0.05</m:t>
                    </m:r>
                  </m:oMath>
                </a14:m>
                <a:r>
                  <a:rPr lang="fr-FR" dirty="0"/>
                  <a:t> , </a:t>
                </a:r>
                <a14:m>
                  <m:oMath xmlns:m="http://schemas.openxmlformats.org/officeDocument/2006/math">
                    <m:r>
                      <a:rPr lang="fr-FR" i="1">
                        <a:latin typeface="Cambria Math"/>
                      </a:rPr>
                      <m:t>𝜌</m:t>
                    </m:r>
                    <m:r>
                      <a:rPr lang="fr-FR" i="1">
                        <a:latin typeface="Cambria Math"/>
                      </a:rPr>
                      <m:t> </m:t>
                    </m:r>
                    <m:r>
                      <a:rPr lang="fr-FR" i="1">
                        <a:latin typeface="Cambria Math"/>
                      </a:rPr>
                      <m:t>𝑝𝑎𝑟𝑡</m:t>
                    </m:r>
                    <m:r>
                      <a:rPr lang="fr-FR" i="1">
                        <a:latin typeface="Cambria Math"/>
                      </a:rPr>
                      <m:t> </m:t>
                    </m:r>
                    <m:r>
                      <a:rPr lang="fr-FR" i="1">
                        <a:latin typeface="Cambria Math"/>
                      </a:rPr>
                      <m:t>𝑚𝑜𝑑𝑎𝑙𝑒</m:t>
                    </m:r>
                    <m:r>
                      <a:rPr lang="fr-FR" i="1">
                        <a:latin typeface="Cambria Math"/>
                      </a:rPr>
                      <m:t> </m:t>
                    </m:r>
                    <m:r>
                      <a:rPr lang="fr-FR" i="1">
                        <a:latin typeface="Cambria Math"/>
                      </a:rPr>
                      <m:t>𝑑𝑒</m:t>
                    </m:r>
                    <m:r>
                      <a:rPr lang="fr-FR" i="1">
                        <a:latin typeface="Cambria Math"/>
                      </a:rPr>
                      <m:t> </m:t>
                    </m:r>
                    <m:r>
                      <a:rPr lang="fr-FR" i="1">
                        <a:latin typeface="Cambria Math"/>
                      </a:rPr>
                      <m:t>𝑙𝑎</m:t>
                    </m:r>
                    <m:r>
                      <a:rPr lang="fr-FR" i="1">
                        <a:latin typeface="Cambria Math"/>
                      </a:rPr>
                      <m:t> </m:t>
                    </m:r>
                    <m:r>
                      <a:rPr lang="fr-FR" i="1">
                        <a:latin typeface="Cambria Math"/>
                      </a:rPr>
                      <m:t>𝑣𝑜𝑖𝑡𝑢𝑟𝑒</m:t>
                    </m:r>
                    <m:r>
                      <a:rPr lang="fr-FR" i="1">
                        <a:latin typeface="Cambria Math"/>
                      </a:rPr>
                      <m:t>,</m:t>
                    </m:r>
                    <m:r>
                      <a:rPr lang="fr-FR" i="1">
                        <a:latin typeface="Cambria Math"/>
                      </a:rPr>
                      <m:t>𝑖𝑛𝑡𝑒𝑛𝑠𝑖𝑡</m:t>
                    </m:r>
                    <m:r>
                      <a:rPr lang="fr-FR" i="1">
                        <a:latin typeface="Cambria Math"/>
                      </a:rPr>
                      <m:t>é </m:t>
                    </m:r>
                    <m:r>
                      <a:rPr lang="fr-FR" i="1">
                        <a:latin typeface="Cambria Math"/>
                      </a:rPr>
                      <m:t>𝑑𝑒𝑠</m:t>
                    </m:r>
                    <m:r>
                      <a:rPr lang="fr-FR" i="1">
                        <a:latin typeface="Cambria Math"/>
                      </a:rPr>
                      <m:t> </m:t>
                    </m:r>
                    <m:r>
                      <a:rPr lang="fr-FR" i="1">
                        <a:latin typeface="Cambria Math"/>
                      </a:rPr>
                      <m:t>𝑒𝑚𝑖𝑠𝑠𝑖𝑜𝑛</m:t>
                    </m:r>
                    <m:r>
                      <a:rPr lang="fr-FR" i="1">
                        <a:latin typeface="Cambria Math"/>
                      </a:rPr>
                      <m:t> </m:t>
                    </m:r>
                    <m:r>
                      <a:rPr lang="fr-FR" i="1">
                        <a:latin typeface="Cambria Math"/>
                      </a:rPr>
                      <m:t>𝑃𝑀</m:t>
                    </m:r>
                    <m:r>
                      <a:rPr lang="fr-FR" i="1">
                        <a:latin typeface="Cambria Math"/>
                      </a:rPr>
                      <m:t>2.5=0.05</m:t>
                    </m:r>
                  </m:oMath>
                </a14:m>
                <a:r>
                  <a:rPr lang="fr-FR" dirty="0"/>
                  <a:t>, </a:t>
                </a:r>
                <a14:m>
                  <m:oMath xmlns:m="http://schemas.openxmlformats.org/officeDocument/2006/math">
                    <m:r>
                      <a:rPr lang="fr-FR" i="1">
                        <a:latin typeface="Cambria Math"/>
                      </a:rPr>
                      <m:t>𝜌</m:t>
                    </m:r>
                    <m:r>
                      <a:rPr lang="fr-FR" i="1">
                        <a:latin typeface="Cambria Math"/>
                      </a:rPr>
                      <m:t> </m:t>
                    </m:r>
                    <m:r>
                      <a:rPr lang="fr-FR" i="1">
                        <a:latin typeface="Cambria Math"/>
                      </a:rPr>
                      <m:t>𝑝𝑎𝑟𝑡</m:t>
                    </m:r>
                    <m:r>
                      <a:rPr lang="fr-FR" i="1">
                        <a:latin typeface="Cambria Math"/>
                      </a:rPr>
                      <m:t> </m:t>
                    </m:r>
                    <m:r>
                      <a:rPr lang="fr-FR" i="1">
                        <a:latin typeface="Cambria Math"/>
                      </a:rPr>
                      <m:t>𝑚𝑜𝑑𝑎𝑙𝑒</m:t>
                    </m:r>
                    <m:r>
                      <a:rPr lang="fr-FR" i="1">
                        <a:latin typeface="Cambria Math"/>
                      </a:rPr>
                      <m:t> </m:t>
                    </m:r>
                    <m:r>
                      <a:rPr lang="fr-FR" i="1">
                        <a:latin typeface="Cambria Math"/>
                      </a:rPr>
                      <m:t>𝑑𝑒</m:t>
                    </m:r>
                    <m:r>
                      <a:rPr lang="fr-FR" i="1">
                        <a:latin typeface="Cambria Math"/>
                      </a:rPr>
                      <m:t> </m:t>
                    </m:r>
                    <m:r>
                      <a:rPr lang="fr-FR" i="1">
                        <a:latin typeface="Cambria Math"/>
                      </a:rPr>
                      <m:t>𝑙𝑎</m:t>
                    </m:r>
                    <m:r>
                      <a:rPr lang="fr-FR" i="1">
                        <a:latin typeface="Cambria Math"/>
                      </a:rPr>
                      <m:t> </m:t>
                    </m:r>
                    <m:r>
                      <a:rPr lang="fr-FR" i="1">
                        <a:latin typeface="Cambria Math"/>
                      </a:rPr>
                      <m:t>𝑣𝑜𝑖𝑡𝑢𝑟𝑒</m:t>
                    </m:r>
                    <m:r>
                      <a:rPr lang="fr-FR" i="1">
                        <a:latin typeface="Cambria Math"/>
                      </a:rPr>
                      <m:t>,</m:t>
                    </m:r>
                    <m:r>
                      <a:rPr lang="fr-FR" i="1">
                        <a:latin typeface="Cambria Math"/>
                      </a:rPr>
                      <m:t>𝑖𝑛𝑡𝑒𝑛𝑠𝑖𝑡</m:t>
                    </m:r>
                    <m:r>
                      <a:rPr lang="fr-FR" i="1">
                        <a:latin typeface="Cambria Math"/>
                      </a:rPr>
                      <m:t>é </m:t>
                    </m:r>
                    <m:r>
                      <a:rPr lang="fr-FR" i="1">
                        <a:latin typeface="Cambria Math"/>
                      </a:rPr>
                      <m:t>𝑑𝑒𝑠</m:t>
                    </m:r>
                    <m:r>
                      <a:rPr lang="fr-FR" i="1">
                        <a:latin typeface="Cambria Math"/>
                      </a:rPr>
                      <m:t> </m:t>
                    </m:r>
                    <m:r>
                      <a:rPr lang="fr-FR" i="1">
                        <a:latin typeface="Cambria Math"/>
                      </a:rPr>
                      <m:t>𝑒𝑚𝑖𝑠𝑠𝑖𝑜𝑛</m:t>
                    </m:r>
                    <m:r>
                      <a:rPr lang="fr-FR" i="1">
                        <a:latin typeface="Cambria Math"/>
                      </a:rPr>
                      <m:t> </m:t>
                    </m:r>
                    <m:r>
                      <a:rPr lang="fr-FR" i="1">
                        <a:latin typeface="Cambria Math"/>
                      </a:rPr>
                      <m:t>𝐶𝑂</m:t>
                    </m:r>
                    <m:r>
                      <a:rPr lang="fr-FR" i="1">
                        <a:latin typeface="Cambria Math"/>
                      </a:rPr>
                      <m:t>2=−0.06</m:t>
                    </m:r>
                  </m:oMath>
                </a14:m>
                <a:r>
                  <a:rPr lang="fr-FR" dirty="0"/>
                  <a:t>, Taxi </a:t>
                </a:r>
                <a:r>
                  <a:rPr lang="fr-FR" b="1" dirty="0"/>
                  <a:t>:</a:t>
                </a:r>
                <a14:m>
                  <m:oMath xmlns:m="http://schemas.openxmlformats.org/officeDocument/2006/math">
                    <m:r>
                      <a:rPr lang="fr-FR" i="1">
                        <a:latin typeface="Cambria Math"/>
                      </a:rPr>
                      <m:t>𝜌</m:t>
                    </m:r>
                    <m:r>
                      <a:rPr lang="fr-FR" i="1">
                        <a:latin typeface="Cambria Math"/>
                      </a:rPr>
                      <m:t> </m:t>
                    </m:r>
                    <m:r>
                      <a:rPr lang="fr-FR" i="1">
                        <a:latin typeface="Cambria Math"/>
                      </a:rPr>
                      <m:t>𝑑𝑖𝑠𝑡𝑎𝑛𝑐𝑒</m:t>
                    </m:r>
                    <m:r>
                      <a:rPr lang="fr-FR" i="1">
                        <a:latin typeface="Cambria Math"/>
                      </a:rPr>
                      <m:t>,</m:t>
                    </m:r>
                    <m:r>
                      <a:rPr lang="fr-FR" i="1">
                        <a:latin typeface="Cambria Math"/>
                      </a:rPr>
                      <m:t>𝑖𝑛𝑡𝑒𝑛𝑠𝑖𝑡</m:t>
                    </m:r>
                    <m:r>
                      <a:rPr lang="fr-FR" i="1">
                        <a:latin typeface="Cambria Math"/>
                      </a:rPr>
                      <m:t>é </m:t>
                    </m:r>
                    <m:sSup>
                      <m:sSupPr>
                        <m:ctrlPr>
                          <a:rPr lang="fr-FR" i="1">
                            <a:latin typeface="Cambria Math" panose="02040503050406030204" pitchFamily="18" charset="0"/>
                          </a:rPr>
                        </m:ctrlPr>
                      </m:sSupPr>
                      <m:e>
                        <m:r>
                          <a:rPr lang="fr-FR" i="1">
                            <a:latin typeface="Cambria Math"/>
                          </a:rPr>
                          <m:t>𝑑</m:t>
                        </m:r>
                      </m:e>
                      <m:sup>
                        <m:r>
                          <a:rPr lang="fr-FR" i="1">
                            <a:latin typeface="Cambria Math"/>
                          </a:rPr>
                          <m:t>′</m:t>
                        </m:r>
                      </m:sup>
                    </m:sSup>
                    <m:r>
                      <a:rPr lang="fr-FR" i="1">
                        <a:latin typeface="Cambria Math"/>
                      </a:rPr>
                      <m:t>𝑒𝑚𝑖𝑠𝑠𝑖𝑜𝑛</m:t>
                    </m:r>
                    <m:r>
                      <a:rPr lang="fr-FR" i="1">
                        <a:latin typeface="Cambria Math"/>
                      </a:rPr>
                      <m:t> </m:t>
                    </m:r>
                    <m:r>
                      <a:rPr lang="fr-FR" i="1">
                        <a:latin typeface="Cambria Math"/>
                      </a:rPr>
                      <m:t>𝑁𝑂𝑥</m:t>
                    </m:r>
                    <m:r>
                      <a:rPr lang="fr-FR" i="1">
                        <a:latin typeface="Cambria Math"/>
                      </a:rPr>
                      <m:t>=0.02</m:t>
                    </m:r>
                  </m:oMath>
                </a14:m>
                <a:r>
                  <a:rPr lang="fr-FR" dirty="0"/>
                  <a:t> , </a:t>
                </a:r>
                <a14:m>
                  <m:oMath xmlns:m="http://schemas.openxmlformats.org/officeDocument/2006/math">
                    <m:r>
                      <a:rPr lang="fr-FR" i="1">
                        <a:latin typeface="Cambria Math"/>
                      </a:rPr>
                      <m:t>𝜌</m:t>
                    </m:r>
                    <m:r>
                      <a:rPr lang="fr-FR" i="1">
                        <a:latin typeface="Cambria Math"/>
                      </a:rPr>
                      <m:t> </m:t>
                    </m:r>
                    <m:r>
                      <a:rPr lang="fr-FR" i="1">
                        <a:latin typeface="Cambria Math"/>
                      </a:rPr>
                      <m:t>𝑑𝑖𝑠𝑡𝑎𝑛𝑐𝑒</m:t>
                    </m:r>
                    <m:r>
                      <a:rPr lang="fr-FR" i="1">
                        <a:latin typeface="Cambria Math"/>
                      </a:rPr>
                      <m:t>,</m:t>
                    </m:r>
                    <m:r>
                      <a:rPr lang="fr-FR" i="1">
                        <a:latin typeface="Cambria Math"/>
                      </a:rPr>
                      <m:t>𝑖𝑛𝑡𝑒𝑛𝑠𝑖𝑡</m:t>
                    </m:r>
                    <m:r>
                      <a:rPr lang="fr-FR" i="1">
                        <a:latin typeface="Cambria Math"/>
                      </a:rPr>
                      <m:t>é </m:t>
                    </m:r>
                    <m:sSup>
                      <m:sSupPr>
                        <m:ctrlPr>
                          <a:rPr lang="fr-FR" i="1">
                            <a:latin typeface="Cambria Math" panose="02040503050406030204" pitchFamily="18" charset="0"/>
                          </a:rPr>
                        </m:ctrlPr>
                      </m:sSupPr>
                      <m:e>
                        <m:r>
                          <a:rPr lang="fr-FR" i="1">
                            <a:latin typeface="Cambria Math"/>
                          </a:rPr>
                          <m:t>𝑑</m:t>
                        </m:r>
                      </m:e>
                      <m:sup>
                        <m:r>
                          <a:rPr lang="fr-FR" i="1">
                            <a:latin typeface="Cambria Math"/>
                          </a:rPr>
                          <m:t>′</m:t>
                        </m:r>
                      </m:sup>
                    </m:sSup>
                    <m:r>
                      <a:rPr lang="fr-FR" i="1">
                        <a:latin typeface="Cambria Math"/>
                      </a:rPr>
                      <m:t>𝑒𝑚𝑖𝑠𝑠𝑖𝑜𝑛</m:t>
                    </m:r>
                    <m:r>
                      <a:rPr lang="fr-FR" i="1">
                        <a:latin typeface="Cambria Math"/>
                      </a:rPr>
                      <m:t> </m:t>
                    </m:r>
                    <m:r>
                      <a:rPr lang="fr-FR" i="1">
                        <a:latin typeface="Cambria Math"/>
                      </a:rPr>
                      <m:t>𝐶𝑂</m:t>
                    </m:r>
                    <m:r>
                      <a:rPr lang="fr-FR" i="1">
                        <a:latin typeface="Cambria Math"/>
                      </a:rPr>
                      <m:t>2=−0.01</m:t>
                    </m:r>
                  </m:oMath>
                </a14:m>
                <a:endParaRPr lang="fr-FR" dirty="0"/>
              </a:p>
            </p:txBody>
          </p:sp>
        </mc:Choice>
        <mc:Fallback xmlns="">
          <p:sp>
            <p:nvSpPr>
              <p:cNvPr id="3" name="Espace réservé du contenu 2"/>
              <p:cNvSpPr>
                <a:spLocks noGrp="1" noRot="1" noChangeAspect="1" noMove="1" noResize="1" noEditPoints="1" noAdjustHandles="1" noChangeArrowheads="1" noChangeShapeType="1" noTextEdit="1"/>
              </p:cNvSpPr>
              <p:nvPr>
                <p:ph idx="1"/>
              </p:nvPr>
            </p:nvSpPr>
            <p:spPr>
              <a:blipFill rotWithShape="1">
                <a:blip r:embed="rId2"/>
                <a:stretch>
                  <a:fillRect/>
                </a:stretch>
              </a:blipFill>
            </p:spPr>
            <p:txBody>
              <a:bodyPr/>
              <a:lstStyle/>
              <a:p>
                <a:r>
                  <a:rPr lang="fr-FR">
                    <a:noFill/>
                  </a:rPr>
                  <a:t> </a:t>
                </a:r>
              </a:p>
            </p:txBody>
          </p:sp>
        </mc:Fallback>
      </mc:AlternateContent>
    </p:spTree>
    <p:extLst>
      <p:ext uri="{BB962C8B-B14F-4D97-AF65-F5344CB8AC3E}">
        <p14:creationId xmlns:p14="http://schemas.microsoft.com/office/powerpoint/2010/main" val="41954312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Annexe</a:t>
            </a:r>
          </a:p>
        </p:txBody>
      </p:sp>
      <p:sp>
        <p:nvSpPr>
          <p:cNvPr id="3" name="Espace réservé du contenu 2"/>
          <p:cNvSpPr>
            <a:spLocks noGrp="1"/>
          </p:cNvSpPr>
          <p:nvPr>
            <p:ph idx="1"/>
          </p:nvPr>
        </p:nvSpPr>
        <p:spPr/>
        <p:txBody>
          <a:bodyPr/>
          <a:lstStyle/>
          <a:p>
            <a:r>
              <a:rPr lang="fr-FR" b="1" dirty="0"/>
              <a:t>Tableau 6 : Composantes de Kaya élargies par quintile d’émissions de CO2</a:t>
            </a:r>
            <a:endParaRPr lang="fr-FR" dirty="0"/>
          </a:p>
          <a:p>
            <a:endParaRPr lang="fr-FR" dirty="0"/>
          </a:p>
        </p:txBody>
      </p:sp>
      <mc:AlternateContent xmlns:mc="http://schemas.openxmlformats.org/markup-compatibility/2006" xmlns:a14="http://schemas.microsoft.com/office/drawing/2010/main">
        <mc:Choice Requires="a14">
          <p:graphicFrame>
            <p:nvGraphicFramePr>
              <p:cNvPr id="4" name="Tableau 3"/>
              <p:cNvGraphicFramePr>
                <a:graphicFrameLocks noGrp="1"/>
              </p:cNvGraphicFramePr>
              <p:nvPr/>
            </p:nvGraphicFramePr>
            <p:xfrm>
              <a:off x="2810195" y="2739517"/>
              <a:ext cx="6571616" cy="2427034"/>
            </p:xfrm>
            <a:graphic>
              <a:graphicData uri="http://schemas.openxmlformats.org/drawingml/2006/table">
                <a:tbl>
                  <a:tblPr firstRow="1" firstCol="1" bandRow="1">
                    <a:tableStyleId>{5C22544A-7EE6-4342-B048-85BDC9FD1C3A}</a:tableStyleId>
                  </a:tblPr>
                  <a:tblGrid>
                    <a:gridCol w="408940">
                      <a:extLst>
                        <a:ext uri="{9D8B030D-6E8A-4147-A177-3AD203B41FA5}">
                          <a16:colId xmlns:a16="http://schemas.microsoft.com/office/drawing/2014/main" val="20000"/>
                        </a:ext>
                      </a:extLst>
                    </a:gridCol>
                    <a:gridCol w="661035">
                      <a:extLst>
                        <a:ext uri="{9D8B030D-6E8A-4147-A177-3AD203B41FA5}">
                          <a16:colId xmlns:a16="http://schemas.microsoft.com/office/drawing/2014/main" val="20001"/>
                        </a:ext>
                      </a:extLst>
                    </a:gridCol>
                    <a:gridCol w="700405">
                      <a:extLst>
                        <a:ext uri="{9D8B030D-6E8A-4147-A177-3AD203B41FA5}">
                          <a16:colId xmlns:a16="http://schemas.microsoft.com/office/drawing/2014/main" val="20002"/>
                        </a:ext>
                      </a:extLst>
                    </a:gridCol>
                    <a:gridCol w="602615">
                      <a:extLst>
                        <a:ext uri="{9D8B030D-6E8A-4147-A177-3AD203B41FA5}">
                          <a16:colId xmlns:a16="http://schemas.microsoft.com/office/drawing/2014/main" val="20003"/>
                        </a:ext>
                      </a:extLst>
                    </a:gridCol>
                    <a:gridCol w="647065">
                      <a:extLst>
                        <a:ext uri="{9D8B030D-6E8A-4147-A177-3AD203B41FA5}">
                          <a16:colId xmlns:a16="http://schemas.microsoft.com/office/drawing/2014/main" val="20004"/>
                        </a:ext>
                      </a:extLst>
                    </a:gridCol>
                    <a:gridCol w="645160">
                      <a:extLst>
                        <a:ext uri="{9D8B030D-6E8A-4147-A177-3AD203B41FA5}">
                          <a16:colId xmlns:a16="http://schemas.microsoft.com/office/drawing/2014/main" val="20005"/>
                        </a:ext>
                      </a:extLst>
                    </a:gridCol>
                    <a:gridCol w="548640">
                      <a:extLst>
                        <a:ext uri="{9D8B030D-6E8A-4147-A177-3AD203B41FA5}">
                          <a16:colId xmlns:a16="http://schemas.microsoft.com/office/drawing/2014/main" val="20006"/>
                        </a:ext>
                      </a:extLst>
                    </a:gridCol>
                    <a:gridCol w="521335">
                      <a:extLst>
                        <a:ext uri="{9D8B030D-6E8A-4147-A177-3AD203B41FA5}">
                          <a16:colId xmlns:a16="http://schemas.microsoft.com/office/drawing/2014/main" val="20007"/>
                        </a:ext>
                      </a:extLst>
                    </a:gridCol>
                    <a:gridCol w="628651">
                      <a:extLst>
                        <a:ext uri="{9D8B030D-6E8A-4147-A177-3AD203B41FA5}">
                          <a16:colId xmlns:a16="http://schemas.microsoft.com/office/drawing/2014/main" val="20008"/>
                        </a:ext>
                      </a:extLst>
                    </a:gridCol>
                    <a:gridCol w="591185">
                      <a:extLst>
                        <a:ext uri="{9D8B030D-6E8A-4147-A177-3AD203B41FA5}">
                          <a16:colId xmlns:a16="http://schemas.microsoft.com/office/drawing/2014/main" val="20009"/>
                        </a:ext>
                      </a:extLst>
                    </a:gridCol>
                    <a:gridCol w="616585">
                      <a:extLst>
                        <a:ext uri="{9D8B030D-6E8A-4147-A177-3AD203B41FA5}">
                          <a16:colId xmlns:a16="http://schemas.microsoft.com/office/drawing/2014/main" val="20010"/>
                        </a:ext>
                      </a:extLst>
                    </a:gridCol>
                  </a:tblGrid>
                  <a:tr h="0">
                    <a:tc gridSpan="2">
                      <a:txBody>
                        <a:bodyPr/>
                        <a:lstStyle/>
                        <a:p>
                          <a:pPr>
                            <a:lnSpc>
                              <a:spcPct val="115000"/>
                            </a:lnSpc>
                            <a:spcAft>
                              <a:spcPts val="0"/>
                            </a:spcAft>
                          </a:pPr>
                          <a:r>
                            <a:rPr lang="fr-FR" sz="1100">
                              <a:effectLst/>
                            </a:rPr>
                            <a:t>CO2(g/km)</a:t>
                          </a:r>
                          <a:endParaRPr lang="fr-FR" sz="1100">
                            <a:effectLst/>
                            <a:latin typeface="Calibri"/>
                            <a:ea typeface="Calibri"/>
                            <a:cs typeface="Times New Roman"/>
                          </a:endParaRPr>
                        </a:p>
                      </a:txBody>
                      <a:tcPr marL="68580" marR="68580" marT="0" marB="0"/>
                    </a:tc>
                    <a:tc hMerge="1">
                      <a:txBody>
                        <a:bodyPr/>
                        <a:lstStyle/>
                        <a:p>
                          <a:endParaRPr lang="fr-FR"/>
                        </a:p>
                      </a:txBody>
                      <a:tcPr/>
                    </a:tc>
                    <a:tc>
                      <a:txBody>
                        <a:bodyPr/>
                        <a:lstStyle/>
                        <a:p>
                          <a:pPr>
                            <a:lnSpc>
                              <a:spcPct val="115000"/>
                            </a:lnSpc>
                            <a:spcAft>
                              <a:spcPts val="0"/>
                            </a:spcAft>
                          </a:pPr>
                          <a:r>
                            <a:rPr lang="fr-FR" sz="1100">
                              <a:effectLst/>
                            </a:rPr>
                            <a:t>Dist.(km)</a:t>
                          </a:r>
                          <a:endParaRPr lang="fr-FR" sz="1100">
                            <a:effectLst/>
                            <a:latin typeface="Calibri"/>
                            <a:ea typeface="Calibri"/>
                            <a:cs typeface="Times New Roman"/>
                          </a:endParaRPr>
                        </a:p>
                      </a:txBody>
                      <a:tcPr marL="68580" marR="68580" marT="0" marB="0"/>
                    </a:tc>
                    <a:tc gridSpan="3">
                      <a:txBody>
                        <a:bodyPr/>
                        <a:lstStyle/>
                        <a:p>
                          <a:pPr>
                            <a:lnSpc>
                              <a:spcPct val="115000"/>
                            </a:lnSpc>
                            <a:spcAft>
                              <a:spcPts val="0"/>
                            </a:spcAft>
                          </a:pPr>
                          <a:r>
                            <a:rPr lang="fr-FR" sz="1100">
                              <a:effectLst/>
                            </a:rPr>
                            <a:t>Modal share(%)</a:t>
                          </a:r>
                          <a:endParaRPr lang="fr-FR" sz="1100">
                            <a:effectLst/>
                            <a:latin typeface="Calibri"/>
                            <a:ea typeface="Calibri"/>
                            <a:cs typeface="Times New Roman"/>
                          </a:endParaRPr>
                        </a:p>
                      </a:txBody>
                      <a:tcPr marL="68580" marR="68580" marT="0" marB="0"/>
                    </a:tc>
                    <a:tc hMerge="1">
                      <a:txBody>
                        <a:bodyPr/>
                        <a:lstStyle/>
                        <a:p>
                          <a:endParaRPr lang="fr-FR"/>
                        </a:p>
                      </a:txBody>
                      <a:tcPr/>
                    </a:tc>
                    <a:tc hMerge="1">
                      <a:txBody>
                        <a:bodyPr/>
                        <a:lstStyle/>
                        <a:p>
                          <a:endParaRPr lang="fr-FR"/>
                        </a:p>
                      </a:txBody>
                      <a:tcPr/>
                    </a:tc>
                    <a:tc>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gridSpan="3">
                      <a:txBody>
                        <a:bodyPr/>
                        <a:lstStyle/>
                        <a:p>
                          <a:pPr>
                            <a:lnSpc>
                              <a:spcPct val="115000"/>
                            </a:lnSpc>
                            <a:spcAft>
                              <a:spcPts val="0"/>
                            </a:spcAft>
                          </a:pPr>
                          <a:r>
                            <a:rPr lang="fr-FR" sz="1100">
                              <a:effectLst/>
                            </a:rPr>
                            <a:t>Emiss. Intensity (mg/km)</a:t>
                          </a:r>
                        </a:p>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0000"/>
                      </a:ext>
                    </a:extLst>
                  </a:tr>
                  <a:tr h="0">
                    <a:tc gridSpan="2">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hMerge="1">
                      <a:txBody>
                        <a:bodyPr/>
                        <a:lstStyle/>
                        <a:p>
                          <a:endParaRPr lang="fr-FR"/>
                        </a:p>
                      </a:txBody>
                      <a:tcPr/>
                    </a:tc>
                    <a:tc>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Two wheeler</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Trpec</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Taxi</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Car</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Two wheeler</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Trpec</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Taxi</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Car</a:t>
                          </a:r>
                          <a:endParaRPr lang="fr-FR" sz="1100">
                            <a:effectLst/>
                            <a:latin typeface="Calibri"/>
                            <a:ea typeface="Calibri"/>
                            <a:cs typeface="Times New Roman"/>
                          </a:endParaRPr>
                        </a:p>
                      </a:txBody>
                      <a:tcPr marL="68580" marR="68580" marT="0" marB="0"/>
                    </a:tc>
                    <a:extLst>
                      <a:ext uri="{0D108BD9-81ED-4DB2-BD59-A6C34878D82A}">
                        <a16:rowId xmlns:a16="http://schemas.microsoft.com/office/drawing/2014/main" val="10001"/>
                      </a:ext>
                    </a:extLst>
                  </a:tr>
                  <a:tr h="0">
                    <a:tc>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14:m>
                            <m:oMathPara xmlns:m="http://schemas.openxmlformats.org/officeDocument/2006/math">
                              <m:oMathParaPr>
                                <m:jc m:val="centerGroup"/>
                              </m:oMathParaPr>
                              <m:oMath xmlns:m="http://schemas.openxmlformats.org/officeDocument/2006/math">
                                <m:sSub>
                                  <m:sSubPr>
                                    <m:ctrlPr>
                                      <a:rPr lang="fr-FR" sz="1100" i="1">
                                        <a:effectLst/>
                                        <a:latin typeface="Cambria Math" panose="02040503050406030204" pitchFamily="18" charset="0"/>
                                      </a:rPr>
                                    </m:ctrlPr>
                                  </m:sSubPr>
                                  <m:e>
                                    <m:r>
                                      <a:rPr lang="fr-FR" sz="1100">
                                        <a:effectLst/>
                                        <a:latin typeface="Cambria Math"/>
                                      </a:rPr>
                                      <m:t>𝑬</m:t>
                                    </m:r>
                                  </m:e>
                                  <m:sub>
                                    <m:r>
                                      <a:rPr lang="fr-FR" sz="1100">
                                        <a:effectLst/>
                                        <a:latin typeface="Cambria Math"/>
                                      </a:rPr>
                                      <m:t>𝑵𝑶𝑿</m:t>
                                    </m:r>
                                    <m:r>
                                      <a:rPr lang="fr-FR" sz="1100">
                                        <a:effectLst/>
                                        <a:latin typeface="Cambria Math"/>
                                      </a:rPr>
                                      <m:t>,</m:t>
                                    </m:r>
                                    <m:r>
                                      <a:rPr lang="fr-FR" sz="1100">
                                        <a:effectLst/>
                                        <a:latin typeface="Cambria Math"/>
                                      </a:rPr>
                                      <m:t>𝑸𝒌</m:t>
                                    </m:r>
                                  </m:sub>
                                </m:sSub>
                              </m:oMath>
                            </m:oMathPara>
                          </a14:m>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14:m>
                            <m:oMathPara xmlns:m="http://schemas.openxmlformats.org/officeDocument/2006/math">
                              <m:oMathParaPr>
                                <m:jc m:val="centerGroup"/>
                              </m:oMathParaPr>
                              <m:oMath xmlns:m="http://schemas.openxmlformats.org/officeDocument/2006/math">
                                <m:sSub>
                                  <m:sSubPr>
                                    <m:ctrlPr>
                                      <a:rPr lang="fr-FR" sz="1100" i="1">
                                        <a:effectLst/>
                                        <a:latin typeface="Cambria Math" panose="02040503050406030204" pitchFamily="18" charset="0"/>
                                      </a:rPr>
                                    </m:ctrlPr>
                                  </m:sSubPr>
                                  <m:e>
                                    <m:r>
                                      <a:rPr lang="fr-FR" sz="1100">
                                        <a:effectLst/>
                                        <a:latin typeface="Cambria Math"/>
                                      </a:rPr>
                                      <m:t>𝑫</m:t>
                                    </m:r>
                                  </m:e>
                                  <m:sub>
                                    <m:r>
                                      <a:rPr lang="fr-FR" sz="1100">
                                        <a:effectLst/>
                                        <a:latin typeface="Cambria Math"/>
                                      </a:rPr>
                                      <m:t>𝑸𝒌</m:t>
                                    </m:r>
                                  </m:sub>
                                </m:sSub>
                              </m:oMath>
                            </m:oMathPara>
                          </a14:m>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14:m>
                            <m:oMathPara xmlns:m="http://schemas.openxmlformats.org/officeDocument/2006/math">
                              <m:oMathParaPr>
                                <m:jc m:val="centerGroup"/>
                              </m:oMathParaPr>
                              <m:oMath xmlns:m="http://schemas.openxmlformats.org/officeDocument/2006/math">
                                <m:sSub>
                                  <m:sSubPr>
                                    <m:ctrlPr>
                                      <a:rPr lang="fr-FR" sz="1100" i="1">
                                        <a:effectLst/>
                                        <a:latin typeface="Cambria Math" panose="02040503050406030204" pitchFamily="18" charset="0"/>
                                      </a:rPr>
                                    </m:ctrlPr>
                                  </m:sSubPr>
                                  <m:e>
                                    <m:r>
                                      <a:rPr lang="fr-FR" sz="1100">
                                        <a:effectLst/>
                                        <a:latin typeface="Cambria Math"/>
                                      </a:rPr>
                                      <m:t>𝑺</m:t>
                                    </m:r>
                                  </m:e>
                                  <m:sub>
                                    <m:r>
                                      <a:rPr lang="fr-FR" sz="1100">
                                        <a:effectLst/>
                                        <a:latin typeface="Cambria Math"/>
                                      </a:rPr>
                                      <m:t>𝒕𝒘</m:t>
                                    </m:r>
                                    <m:r>
                                      <a:rPr lang="fr-FR" sz="1100">
                                        <a:effectLst/>
                                        <a:latin typeface="Cambria Math"/>
                                      </a:rPr>
                                      <m:t>,</m:t>
                                    </m:r>
                                    <m:r>
                                      <a:rPr lang="fr-FR" sz="1100">
                                        <a:effectLst/>
                                        <a:latin typeface="Cambria Math"/>
                                      </a:rPr>
                                      <m:t>𝑸𝒌</m:t>
                                    </m:r>
                                  </m:sub>
                                </m:sSub>
                              </m:oMath>
                            </m:oMathPara>
                          </a14:m>
                          <a:endParaRPr lang="fr-FR" sz="1100">
                            <a:effectLst/>
                          </a:endParaRPr>
                        </a:p>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14:m>
                            <m:oMathPara xmlns:m="http://schemas.openxmlformats.org/officeDocument/2006/math">
                              <m:oMathParaPr>
                                <m:jc m:val="centerGroup"/>
                              </m:oMathParaPr>
                              <m:oMath xmlns:m="http://schemas.openxmlformats.org/officeDocument/2006/math">
                                <m:sSub>
                                  <m:sSubPr>
                                    <m:ctrlPr>
                                      <a:rPr lang="fr-FR" sz="1100" i="1">
                                        <a:effectLst/>
                                        <a:latin typeface="Cambria Math" panose="02040503050406030204" pitchFamily="18" charset="0"/>
                                      </a:rPr>
                                    </m:ctrlPr>
                                  </m:sSubPr>
                                  <m:e>
                                    <m:r>
                                      <a:rPr lang="fr-FR" sz="1100">
                                        <a:effectLst/>
                                        <a:latin typeface="Cambria Math"/>
                                      </a:rPr>
                                      <m:t>𝑺</m:t>
                                    </m:r>
                                  </m:e>
                                  <m:sub>
                                    <m:r>
                                      <a:rPr lang="fr-FR" sz="1100">
                                        <a:effectLst/>
                                        <a:latin typeface="Cambria Math"/>
                                      </a:rPr>
                                      <m:t>,</m:t>
                                    </m:r>
                                    <m:r>
                                      <a:rPr lang="fr-FR" sz="1100">
                                        <a:effectLst/>
                                        <a:latin typeface="Cambria Math"/>
                                      </a:rPr>
                                      <m:t>𝒕𝒓𝒑𝒆𝒄𝑸𝒌</m:t>
                                    </m:r>
                                  </m:sub>
                                </m:sSub>
                              </m:oMath>
                            </m:oMathPara>
                          </a14:m>
                          <a:endParaRPr lang="fr-FR" sz="1100">
                            <a:effectLst/>
                          </a:endParaRPr>
                        </a:p>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14:m>
                            <m:oMathPara xmlns:m="http://schemas.openxmlformats.org/officeDocument/2006/math">
                              <m:oMathParaPr>
                                <m:jc m:val="centerGroup"/>
                              </m:oMathParaPr>
                              <m:oMath xmlns:m="http://schemas.openxmlformats.org/officeDocument/2006/math">
                                <m:sSub>
                                  <m:sSubPr>
                                    <m:ctrlPr>
                                      <a:rPr lang="fr-FR" sz="1100" i="1">
                                        <a:effectLst/>
                                        <a:latin typeface="Cambria Math" panose="02040503050406030204" pitchFamily="18" charset="0"/>
                                      </a:rPr>
                                    </m:ctrlPr>
                                  </m:sSubPr>
                                  <m:e>
                                    <m:r>
                                      <a:rPr lang="fr-FR" sz="1100">
                                        <a:effectLst/>
                                        <a:latin typeface="Cambria Math"/>
                                      </a:rPr>
                                      <m:t>𝑺</m:t>
                                    </m:r>
                                  </m:e>
                                  <m:sub>
                                    <m:r>
                                      <a:rPr lang="fr-FR" sz="1100">
                                        <a:effectLst/>
                                        <a:latin typeface="Cambria Math"/>
                                      </a:rPr>
                                      <m:t>𝒕𝒂𝒙𝒊</m:t>
                                    </m:r>
                                    <m:r>
                                      <a:rPr lang="fr-FR" sz="1100">
                                        <a:effectLst/>
                                        <a:latin typeface="Cambria Math"/>
                                      </a:rPr>
                                      <m:t>,</m:t>
                                    </m:r>
                                    <m:r>
                                      <a:rPr lang="fr-FR" sz="1100">
                                        <a:effectLst/>
                                        <a:latin typeface="Cambria Math"/>
                                      </a:rPr>
                                      <m:t>𝑸𝒌</m:t>
                                    </m:r>
                                  </m:sub>
                                </m:sSub>
                              </m:oMath>
                            </m:oMathPara>
                          </a14:m>
                          <a:endParaRPr lang="fr-FR" sz="1100">
                            <a:effectLst/>
                          </a:endParaRPr>
                        </a:p>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14:m>
                            <m:oMathPara xmlns:m="http://schemas.openxmlformats.org/officeDocument/2006/math">
                              <m:oMathParaPr>
                                <m:jc m:val="centerGroup"/>
                              </m:oMathParaPr>
                              <m:oMath xmlns:m="http://schemas.openxmlformats.org/officeDocument/2006/math">
                                <m:sSub>
                                  <m:sSubPr>
                                    <m:ctrlPr>
                                      <a:rPr lang="fr-FR" sz="1100" i="1">
                                        <a:effectLst/>
                                        <a:latin typeface="Cambria Math" panose="02040503050406030204" pitchFamily="18" charset="0"/>
                                      </a:rPr>
                                    </m:ctrlPr>
                                  </m:sSubPr>
                                  <m:e>
                                    <m:r>
                                      <a:rPr lang="fr-FR" sz="1100">
                                        <a:effectLst/>
                                        <a:latin typeface="Cambria Math"/>
                                      </a:rPr>
                                      <m:t>𝑺</m:t>
                                    </m:r>
                                  </m:e>
                                  <m:sub>
                                    <m:r>
                                      <a:rPr lang="fr-FR" sz="1100">
                                        <a:effectLst/>
                                        <a:latin typeface="Cambria Math"/>
                                      </a:rPr>
                                      <m:t>𝒄𝒂𝒓</m:t>
                                    </m:r>
                                    <m:r>
                                      <a:rPr lang="fr-FR" sz="1100">
                                        <a:effectLst/>
                                        <a:latin typeface="Cambria Math"/>
                                      </a:rPr>
                                      <m:t>,</m:t>
                                    </m:r>
                                    <m:r>
                                      <a:rPr lang="fr-FR" sz="1100">
                                        <a:effectLst/>
                                        <a:latin typeface="Cambria Math"/>
                                      </a:rPr>
                                      <m:t>𝑸𝒌</m:t>
                                    </m:r>
                                  </m:sub>
                                </m:sSub>
                              </m:oMath>
                            </m:oMathPara>
                          </a14:m>
                          <a:endParaRPr lang="fr-FR" sz="1100">
                            <a:effectLst/>
                          </a:endParaRPr>
                        </a:p>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14:m>
                            <m:oMathPara xmlns:m="http://schemas.openxmlformats.org/officeDocument/2006/math">
                              <m:oMathParaPr>
                                <m:jc m:val="centerGroup"/>
                              </m:oMathParaPr>
                              <m:oMath xmlns:m="http://schemas.openxmlformats.org/officeDocument/2006/math">
                                <m:sSub>
                                  <m:sSubPr>
                                    <m:ctrlPr>
                                      <a:rPr lang="fr-FR" sz="1100" i="1">
                                        <a:effectLst/>
                                        <a:latin typeface="Cambria Math" panose="02040503050406030204" pitchFamily="18" charset="0"/>
                                      </a:rPr>
                                    </m:ctrlPr>
                                  </m:sSubPr>
                                  <m:e>
                                    <m:r>
                                      <a:rPr lang="fr-FR" sz="1100">
                                        <a:effectLst/>
                                        <a:latin typeface="Cambria Math"/>
                                      </a:rPr>
                                      <m:t>𝑰</m:t>
                                    </m:r>
                                  </m:e>
                                  <m:sub>
                                    <m:r>
                                      <a:rPr lang="fr-FR" sz="1100">
                                        <a:effectLst/>
                                        <a:latin typeface="Cambria Math"/>
                                      </a:rPr>
                                      <m:t>𝒕𝒘</m:t>
                                    </m:r>
                                    <m:r>
                                      <a:rPr lang="fr-FR" sz="1100">
                                        <a:effectLst/>
                                        <a:latin typeface="Cambria Math"/>
                                      </a:rPr>
                                      <m:t>,</m:t>
                                    </m:r>
                                    <m:r>
                                      <a:rPr lang="fr-FR" sz="1100">
                                        <a:effectLst/>
                                        <a:latin typeface="Cambria Math"/>
                                      </a:rPr>
                                      <m:t>𝑸𝒌</m:t>
                                    </m:r>
                                  </m:sub>
                                </m:sSub>
                              </m:oMath>
                            </m:oMathPara>
                          </a14:m>
                          <a:endParaRPr lang="fr-FR" sz="1100">
                            <a:effectLst/>
                          </a:endParaRPr>
                        </a:p>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14:m>
                            <m:oMathPara xmlns:m="http://schemas.openxmlformats.org/officeDocument/2006/math">
                              <m:oMathParaPr>
                                <m:jc m:val="centerGroup"/>
                              </m:oMathParaPr>
                              <m:oMath xmlns:m="http://schemas.openxmlformats.org/officeDocument/2006/math">
                                <m:sSub>
                                  <m:sSubPr>
                                    <m:ctrlPr>
                                      <a:rPr lang="fr-FR" sz="1100" i="1">
                                        <a:effectLst/>
                                        <a:latin typeface="Cambria Math" panose="02040503050406030204" pitchFamily="18" charset="0"/>
                                      </a:rPr>
                                    </m:ctrlPr>
                                  </m:sSubPr>
                                  <m:e>
                                    <m:r>
                                      <a:rPr lang="fr-FR" sz="1100">
                                        <a:effectLst/>
                                        <a:latin typeface="Cambria Math"/>
                                      </a:rPr>
                                      <m:t>𝑰</m:t>
                                    </m:r>
                                  </m:e>
                                  <m:sub>
                                    <m:r>
                                      <a:rPr lang="fr-FR" sz="1100">
                                        <a:effectLst/>
                                        <a:latin typeface="Cambria Math"/>
                                      </a:rPr>
                                      <m:t>𝒕𝒓𝒑𝒆𝒄</m:t>
                                    </m:r>
                                    <m:r>
                                      <a:rPr lang="fr-FR" sz="1100">
                                        <a:effectLst/>
                                        <a:latin typeface="Cambria Math"/>
                                      </a:rPr>
                                      <m:t>,</m:t>
                                    </m:r>
                                    <m:r>
                                      <a:rPr lang="fr-FR" sz="1100">
                                        <a:effectLst/>
                                        <a:latin typeface="Cambria Math"/>
                                      </a:rPr>
                                      <m:t>𝑸𝒌</m:t>
                                    </m:r>
                                  </m:sub>
                                </m:sSub>
                              </m:oMath>
                            </m:oMathPara>
                          </a14:m>
                          <a:endParaRPr lang="fr-FR" sz="1100">
                            <a:effectLst/>
                          </a:endParaRPr>
                        </a:p>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14:m>
                            <m:oMathPara xmlns:m="http://schemas.openxmlformats.org/officeDocument/2006/math">
                              <m:oMathParaPr>
                                <m:jc m:val="centerGroup"/>
                              </m:oMathParaPr>
                              <m:oMath xmlns:m="http://schemas.openxmlformats.org/officeDocument/2006/math">
                                <m:sSub>
                                  <m:sSubPr>
                                    <m:ctrlPr>
                                      <a:rPr lang="fr-FR" sz="1100" i="1">
                                        <a:effectLst/>
                                        <a:latin typeface="Cambria Math" panose="02040503050406030204" pitchFamily="18" charset="0"/>
                                      </a:rPr>
                                    </m:ctrlPr>
                                  </m:sSubPr>
                                  <m:e>
                                    <m:r>
                                      <a:rPr lang="fr-FR" sz="1100">
                                        <a:effectLst/>
                                        <a:latin typeface="Cambria Math"/>
                                      </a:rPr>
                                      <m:t>𝑰</m:t>
                                    </m:r>
                                  </m:e>
                                  <m:sub>
                                    <m:r>
                                      <a:rPr lang="fr-FR" sz="1100">
                                        <a:effectLst/>
                                        <a:latin typeface="Cambria Math"/>
                                      </a:rPr>
                                      <m:t>𝒕𝒂𝒙𝒊</m:t>
                                    </m:r>
                                    <m:r>
                                      <a:rPr lang="fr-FR" sz="1100">
                                        <a:effectLst/>
                                        <a:latin typeface="Cambria Math"/>
                                      </a:rPr>
                                      <m:t>,</m:t>
                                    </m:r>
                                    <m:r>
                                      <a:rPr lang="fr-FR" sz="1100">
                                        <a:effectLst/>
                                        <a:latin typeface="Cambria Math"/>
                                      </a:rPr>
                                      <m:t>𝑸𝒌</m:t>
                                    </m:r>
                                  </m:sub>
                                </m:sSub>
                              </m:oMath>
                            </m:oMathPara>
                          </a14:m>
                          <a:endParaRPr lang="fr-FR" sz="1100">
                            <a:effectLst/>
                          </a:endParaRPr>
                        </a:p>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14:m>
                            <m:oMathPara xmlns:m="http://schemas.openxmlformats.org/officeDocument/2006/math">
                              <m:oMathParaPr>
                                <m:jc m:val="centerGroup"/>
                              </m:oMathParaPr>
                              <m:oMath xmlns:m="http://schemas.openxmlformats.org/officeDocument/2006/math">
                                <m:sSub>
                                  <m:sSubPr>
                                    <m:ctrlPr>
                                      <a:rPr lang="fr-FR" sz="1100" i="1">
                                        <a:effectLst/>
                                        <a:latin typeface="Cambria Math" panose="02040503050406030204" pitchFamily="18" charset="0"/>
                                      </a:rPr>
                                    </m:ctrlPr>
                                  </m:sSubPr>
                                  <m:e>
                                    <m:r>
                                      <a:rPr lang="fr-FR" sz="1100">
                                        <a:effectLst/>
                                        <a:latin typeface="Cambria Math"/>
                                      </a:rPr>
                                      <m:t>𝑰</m:t>
                                    </m:r>
                                  </m:e>
                                  <m:sub>
                                    <m:r>
                                      <a:rPr lang="fr-FR" sz="1100">
                                        <a:effectLst/>
                                        <a:latin typeface="Cambria Math"/>
                                      </a:rPr>
                                      <m:t>𝒄𝒂𝒓</m:t>
                                    </m:r>
                                    <m:r>
                                      <a:rPr lang="fr-FR" sz="1100">
                                        <a:effectLst/>
                                        <a:latin typeface="Cambria Math"/>
                                      </a:rPr>
                                      <m:t>,</m:t>
                                    </m:r>
                                    <m:r>
                                      <a:rPr lang="fr-FR" sz="1100">
                                        <a:effectLst/>
                                        <a:latin typeface="Cambria Math"/>
                                      </a:rPr>
                                      <m:t>𝑸𝒌</m:t>
                                    </m:r>
                                  </m:sub>
                                </m:sSub>
                              </m:oMath>
                            </m:oMathPara>
                          </a14:m>
                          <a:endParaRPr lang="fr-FR" sz="1100">
                            <a:effectLst/>
                          </a:endParaRPr>
                        </a:p>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extLst>
                      <a:ext uri="{0D108BD9-81ED-4DB2-BD59-A6C34878D82A}">
                        <a16:rowId xmlns:a16="http://schemas.microsoft.com/office/drawing/2014/main" val="10002"/>
                      </a:ext>
                    </a:extLst>
                  </a:tr>
                  <a:tr h="0">
                    <a:tc>
                      <a:txBody>
                        <a:bodyPr/>
                        <a:lstStyle/>
                        <a:p>
                          <a:pPr>
                            <a:lnSpc>
                              <a:spcPct val="115000"/>
                            </a:lnSpc>
                            <a:spcAft>
                              <a:spcPts val="0"/>
                            </a:spcAft>
                          </a:pPr>
                          <a:r>
                            <a:rPr lang="fr-FR" sz="1100">
                              <a:effectLst/>
                            </a:rPr>
                            <a:t>Q1</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900,97</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17.14</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0.003</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0.213</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0.009</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0.081</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1.3</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41.6</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438.19</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219.47</a:t>
                          </a:r>
                          <a:endParaRPr lang="fr-FR" sz="1100">
                            <a:effectLst/>
                            <a:latin typeface="Calibri"/>
                            <a:ea typeface="Calibri"/>
                            <a:cs typeface="Times New Roman"/>
                          </a:endParaRPr>
                        </a:p>
                      </a:txBody>
                      <a:tcPr marL="68580" marR="68580" marT="0" marB="0"/>
                    </a:tc>
                    <a:extLst>
                      <a:ext uri="{0D108BD9-81ED-4DB2-BD59-A6C34878D82A}">
                        <a16:rowId xmlns:a16="http://schemas.microsoft.com/office/drawing/2014/main" val="10003"/>
                      </a:ext>
                    </a:extLst>
                  </a:tr>
                  <a:tr h="0">
                    <a:tc>
                      <a:txBody>
                        <a:bodyPr/>
                        <a:lstStyle/>
                        <a:p>
                          <a:pPr>
                            <a:lnSpc>
                              <a:spcPct val="115000"/>
                            </a:lnSpc>
                            <a:spcAft>
                              <a:spcPts val="0"/>
                            </a:spcAft>
                          </a:pPr>
                          <a:r>
                            <a:rPr lang="fr-FR" sz="1100">
                              <a:effectLst/>
                            </a:rPr>
                            <a:t>Q2</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6628,79</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34.45</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0.104</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0.06</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0.028</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0.807</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2.51</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41.6</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439.35</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219.53</a:t>
                          </a:r>
                          <a:endParaRPr lang="fr-FR" sz="1100">
                            <a:effectLst/>
                            <a:latin typeface="Calibri"/>
                            <a:ea typeface="Calibri"/>
                            <a:cs typeface="Times New Roman"/>
                          </a:endParaRPr>
                        </a:p>
                      </a:txBody>
                      <a:tcPr marL="68580" marR="68580" marT="0" marB="0"/>
                    </a:tc>
                    <a:extLst>
                      <a:ext uri="{0D108BD9-81ED-4DB2-BD59-A6C34878D82A}">
                        <a16:rowId xmlns:a16="http://schemas.microsoft.com/office/drawing/2014/main" val="10004"/>
                      </a:ext>
                    </a:extLst>
                  </a:tr>
                  <a:tr h="0">
                    <a:tc>
                      <a:txBody>
                        <a:bodyPr/>
                        <a:lstStyle/>
                        <a:p>
                          <a:pPr>
                            <a:lnSpc>
                              <a:spcPct val="115000"/>
                            </a:lnSpc>
                            <a:spcAft>
                              <a:spcPts val="0"/>
                            </a:spcAft>
                          </a:pPr>
                          <a:r>
                            <a:rPr lang="fr-FR" sz="1100">
                              <a:effectLst/>
                            </a:rPr>
                            <a:t>Q3</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9040,1</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42.25</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0.043</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0.031</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0.044</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0.881</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2</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41.6</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439.24</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219.20</a:t>
                          </a:r>
                          <a:endParaRPr lang="fr-FR" sz="1100">
                            <a:effectLst/>
                            <a:latin typeface="Calibri"/>
                            <a:ea typeface="Calibri"/>
                            <a:cs typeface="Times New Roman"/>
                          </a:endParaRPr>
                        </a:p>
                      </a:txBody>
                      <a:tcPr marL="68580" marR="68580" marT="0" marB="0"/>
                    </a:tc>
                    <a:extLst>
                      <a:ext uri="{0D108BD9-81ED-4DB2-BD59-A6C34878D82A}">
                        <a16:rowId xmlns:a16="http://schemas.microsoft.com/office/drawing/2014/main" val="10005"/>
                      </a:ext>
                    </a:extLst>
                  </a:tr>
                  <a:tr h="0">
                    <a:tc>
                      <a:txBody>
                        <a:bodyPr/>
                        <a:lstStyle/>
                        <a:p>
                          <a:pPr>
                            <a:lnSpc>
                              <a:spcPct val="115000"/>
                            </a:lnSpc>
                            <a:spcAft>
                              <a:spcPts val="0"/>
                            </a:spcAft>
                          </a:pPr>
                          <a:r>
                            <a:rPr lang="fr-FR" sz="1100">
                              <a:effectLst/>
                            </a:rPr>
                            <a:t>Q4</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18812,13</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84.35</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0.025</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0.019</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0.062</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0.895</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1.6</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41.6</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438.27</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218.05</a:t>
                          </a:r>
                          <a:endParaRPr lang="fr-FR" sz="1100">
                            <a:effectLst/>
                            <a:latin typeface="Calibri"/>
                            <a:ea typeface="Calibri"/>
                            <a:cs typeface="Times New Roman"/>
                          </a:endParaRPr>
                        </a:p>
                      </a:txBody>
                      <a:tcPr marL="68580" marR="68580" marT="0" marB="0"/>
                    </a:tc>
                    <a:extLst>
                      <a:ext uri="{0D108BD9-81ED-4DB2-BD59-A6C34878D82A}">
                        <a16:rowId xmlns:a16="http://schemas.microsoft.com/office/drawing/2014/main" val="10006"/>
                      </a:ext>
                    </a:extLst>
                  </a:tr>
                  <a:tr h="0">
                    <a:tc>
                      <a:txBody>
                        <a:bodyPr/>
                        <a:lstStyle/>
                        <a:p>
                          <a:pPr>
                            <a:lnSpc>
                              <a:spcPct val="115000"/>
                            </a:lnSpc>
                            <a:spcAft>
                              <a:spcPts val="0"/>
                            </a:spcAft>
                          </a:pPr>
                          <a:r>
                            <a:rPr lang="fr-FR" sz="1100">
                              <a:effectLst/>
                            </a:rPr>
                            <a:t>Q5Q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61787</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249.41</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0.024</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0.010</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0.171</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0.795</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6</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41.6</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435.05</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dirty="0">
                              <a:effectLst/>
                            </a:rPr>
                            <a:t>217.45</a:t>
                          </a:r>
                          <a:endParaRPr lang="fr-FR" sz="1100" dirty="0">
                            <a:effectLst/>
                            <a:latin typeface="Calibri"/>
                            <a:ea typeface="Calibri"/>
                            <a:cs typeface="Times New Roman"/>
                          </a:endParaRPr>
                        </a:p>
                      </a:txBody>
                      <a:tcPr marL="68580" marR="68580" marT="0" marB="0"/>
                    </a:tc>
                    <a:extLst>
                      <a:ext uri="{0D108BD9-81ED-4DB2-BD59-A6C34878D82A}">
                        <a16:rowId xmlns:a16="http://schemas.microsoft.com/office/drawing/2014/main" val="10007"/>
                      </a:ext>
                    </a:extLst>
                  </a:tr>
                </a:tbl>
              </a:graphicData>
            </a:graphic>
          </p:graphicFrame>
        </mc:Choice>
        <mc:Fallback xmlns="">
          <p:graphicFrame>
            <p:nvGraphicFramePr>
              <p:cNvPr id="4" name="Tableau 3"/>
              <p:cNvGraphicFramePr>
                <a:graphicFrameLocks noGrp="1"/>
              </p:cNvGraphicFramePr>
              <p:nvPr/>
            </p:nvGraphicFramePr>
            <p:xfrm>
              <a:off x="2810192" y="2739517"/>
              <a:ext cx="6571615" cy="2433130"/>
            </p:xfrm>
            <a:graphic>
              <a:graphicData uri="http://schemas.openxmlformats.org/drawingml/2006/table">
                <a:tbl>
                  <a:tblPr firstRow="1" firstCol="1" bandRow="1">
                    <a:tableStyleId>{5C22544A-7EE6-4342-B048-85BDC9FD1C3A}</a:tableStyleId>
                  </a:tblPr>
                  <a:tblGrid>
                    <a:gridCol w="408940"/>
                    <a:gridCol w="661035"/>
                    <a:gridCol w="700405"/>
                    <a:gridCol w="602615"/>
                    <a:gridCol w="647065"/>
                    <a:gridCol w="645160"/>
                    <a:gridCol w="548640"/>
                    <a:gridCol w="521335"/>
                    <a:gridCol w="628650"/>
                    <a:gridCol w="591185"/>
                    <a:gridCol w="616585"/>
                  </a:tblGrid>
                  <a:tr h="374269">
                    <a:tc gridSpan="2">
                      <a:txBody>
                        <a:bodyPr/>
                        <a:lstStyle/>
                        <a:p>
                          <a:pPr>
                            <a:lnSpc>
                              <a:spcPct val="115000"/>
                            </a:lnSpc>
                            <a:spcAft>
                              <a:spcPts val="0"/>
                            </a:spcAft>
                          </a:pPr>
                          <a:r>
                            <a:rPr lang="fr-FR" sz="1100">
                              <a:effectLst/>
                            </a:rPr>
                            <a:t>CO2(g/km)</a:t>
                          </a:r>
                          <a:endParaRPr lang="fr-FR" sz="1100">
                            <a:effectLst/>
                            <a:latin typeface="Calibri"/>
                            <a:ea typeface="Calibri"/>
                            <a:cs typeface="Times New Roman"/>
                          </a:endParaRPr>
                        </a:p>
                      </a:txBody>
                      <a:tcPr marL="68580" marR="68580" marT="0" marB="0"/>
                    </a:tc>
                    <a:tc hMerge="1">
                      <a:txBody>
                        <a:bodyPr/>
                        <a:lstStyle/>
                        <a:p>
                          <a:endParaRPr lang="fr-FR"/>
                        </a:p>
                      </a:txBody>
                      <a:tcPr/>
                    </a:tc>
                    <a:tc>
                      <a:txBody>
                        <a:bodyPr/>
                        <a:lstStyle/>
                        <a:p>
                          <a:pPr>
                            <a:lnSpc>
                              <a:spcPct val="115000"/>
                            </a:lnSpc>
                            <a:spcAft>
                              <a:spcPts val="0"/>
                            </a:spcAft>
                          </a:pPr>
                          <a:r>
                            <a:rPr lang="fr-FR" sz="1100">
                              <a:effectLst/>
                            </a:rPr>
                            <a:t>Dist.(km)</a:t>
                          </a:r>
                          <a:endParaRPr lang="fr-FR" sz="1100">
                            <a:effectLst/>
                            <a:latin typeface="Calibri"/>
                            <a:ea typeface="Calibri"/>
                            <a:cs typeface="Times New Roman"/>
                          </a:endParaRPr>
                        </a:p>
                      </a:txBody>
                      <a:tcPr marL="68580" marR="68580" marT="0" marB="0"/>
                    </a:tc>
                    <a:tc gridSpan="3">
                      <a:txBody>
                        <a:bodyPr/>
                        <a:lstStyle/>
                        <a:p>
                          <a:pPr>
                            <a:lnSpc>
                              <a:spcPct val="115000"/>
                            </a:lnSpc>
                            <a:spcAft>
                              <a:spcPts val="0"/>
                            </a:spcAft>
                          </a:pPr>
                          <a:r>
                            <a:rPr lang="fr-FR" sz="1100">
                              <a:effectLst/>
                            </a:rPr>
                            <a:t>Modal share(%)</a:t>
                          </a:r>
                          <a:endParaRPr lang="fr-FR" sz="1100">
                            <a:effectLst/>
                            <a:latin typeface="Calibri"/>
                            <a:ea typeface="Calibri"/>
                            <a:cs typeface="Times New Roman"/>
                          </a:endParaRPr>
                        </a:p>
                      </a:txBody>
                      <a:tcPr marL="68580" marR="68580" marT="0" marB="0"/>
                    </a:tc>
                    <a:tc hMerge="1">
                      <a:txBody>
                        <a:bodyPr/>
                        <a:lstStyle/>
                        <a:p>
                          <a:endParaRPr lang="fr-FR"/>
                        </a:p>
                      </a:txBody>
                      <a:tcPr/>
                    </a:tc>
                    <a:tc hMerge="1">
                      <a:txBody>
                        <a:bodyPr/>
                        <a:lstStyle/>
                        <a:p>
                          <a:endParaRPr lang="fr-FR"/>
                        </a:p>
                      </a:txBody>
                      <a:tcPr/>
                    </a:tc>
                    <a:tc>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gridSpan="3">
                      <a:txBody>
                        <a:bodyPr/>
                        <a:lstStyle/>
                        <a:p>
                          <a:pPr>
                            <a:lnSpc>
                              <a:spcPct val="115000"/>
                            </a:lnSpc>
                            <a:spcAft>
                              <a:spcPts val="0"/>
                            </a:spcAft>
                          </a:pPr>
                          <a:r>
                            <a:rPr lang="fr-FR" sz="1100">
                              <a:effectLst/>
                            </a:rPr>
                            <a:t>Emiss. Intensity (mg/km)</a:t>
                          </a:r>
                        </a:p>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hMerge="1">
                      <a:txBody>
                        <a:bodyPr/>
                        <a:lstStyle/>
                        <a:p>
                          <a:endParaRPr lang="fr-FR"/>
                        </a:p>
                      </a:txBody>
                      <a:tcPr/>
                    </a:tc>
                    <a:tc hMerge="1">
                      <a:txBody>
                        <a:bodyPr/>
                        <a:lstStyle/>
                        <a:p>
                          <a:endParaRPr lang="fr-FR"/>
                        </a:p>
                      </a:txBody>
                      <a:tcPr/>
                    </a:tc>
                  </a:tr>
                  <a:tr h="567055">
                    <a:tc gridSpan="2">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hMerge="1">
                      <a:txBody>
                        <a:bodyPr/>
                        <a:lstStyle/>
                        <a:p>
                          <a:endParaRPr lang="fr-FR"/>
                        </a:p>
                      </a:txBody>
                      <a:tcPr/>
                    </a:tc>
                    <a:tc>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Two wheeler</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Trpec</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Taxi</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Car</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Two wheeler</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Trpec</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Taxi</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Car</a:t>
                          </a:r>
                          <a:endParaRPr lang="fr-FR" sz="1100">
                            <a:effectLst/>
                            <a:latin typeface="Calibri"/>
                            <a:ea typeface="Calibri"/>
                            <a:cs typeface="Times New Roman"/>
                          </a:endParaRPr>
                        </a:p>
                      </a:txBody>
                      <a:tcPr marL="68580" marR="68580" marT="0" marB="0"/>
                    </a:tc>
                  </a:tr>
                  <a:tr h="391605">
                    <a:tc>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endParaRPr lang="fr-FR"/>
                        </a:p>
                      </a:txBody>
                      <a:tcPr marL="68580" marR="68580" marT="0" marB="0">
                        <a:blipFill rotWithShape="1">
                          <a:blip r:embed="rId2"/>
                          <a:stretch>
                            <a:fillRect l="-62385" t="-250000" r="-828440" b="-304688"/>
                          </a:stretch>
                        </a:blipFill>
                      </a:tcPr>
                    </a:tc>
                    <a:tc>
                      <a:txBody>
                        <a:bodyPr/>
                        <a:lstStyle/>
                        <a:p>
                          <a:endParaRPr lang="fr-FR"/>
                        </a:p>
                      </a:txBody>
                      <a:tcPr marL="68580" marR="68580" marT="0" marB="0">
                        <a:blipFill rotWithShape="1">
                          <a:blip r:embed="rId2"/>
                          <a:stretch>
                            <a:fillRect l="-155263" t="-250000" r="-692105" b="-304688"/>
                          </a:stretch>
                        </a:blipFill>
                      </a:tcPr>
                    </a:tc>
                    <a:tc>
                      <a:txBody>
                        <a:bodyPr/>
                        <a:lstStyle/>
                        <a:p>
                          <a:endParaRPr lang="fr-FR"/>
                        </a:p>
                      </a:txBody>
                      <a:tcPr marL="68580" marR="68580" marT="0" marB="0">
                        <a:blipFill rotWithShape="1">
                          <a:blip r:embed="rId2"/>
                          <a:stretch>
                            <a:fillRect l="-293939" t="-250000" r="-696970" b="-304688"/>
                          </a:stretch>
                        </a:blipFill>
                      </a:tcPr>
                    </a:tc>
                    <a:tc>
                      <a:txBody>
                        <a:bodyPr/>
                        <a:lstStyle/>
                        <a:p>
                          <a:endParaRPr lang="fr-FR"/>
                        </a:p>
                      </a:txBody>
                      <a:tcPr marL="68580" marR="68580" marT="0" marB="0">
                        <a:blipFill rotWithShape="1">
                          <a:blip r:embed="rId2"/>
                          <a:stretch>
                            <a:fillRect l="-367925" t="-250000" r="-550943" b="-304688"/>
                          </a:stretch>
                        </a:blipFill>
                      </a:tcPr>
                    </a:tc>
                    <a:tc>
                      <a:txBody>
                        <a:bodyPr/>
                        <a:lstStyle/>
                        <a:p>
                          <a:endParaRPr lang="fr-FR"/>
                        </a:p>
                      </a:txBody>
                      <a:tcPr marL="68580" marR="68580" marT="0" marB="0">
                        <a:blipFill rotWithShape="1">
                          <a:blip r:embed="rId2"/>
                          <a:stretch>
                            <a:fillRect l="-467925" t="-250000" r="-450943" b="-304688"/>
                          </a:stretch>
                        </a:blipFill>
                      </a:tcPr>
                    </a:tc>
                    <a:tc>
                      <a:txBody>
                        <a:bodyPr/>
                        <a:lstStyle/>
                        <a:p>
                          <a:endParaRPr lang="fr-FR"/>
                        </a:p>
                      </a:txBody>
                      <a:tcPr marL="68580" marR="68580" marT="0" marB="0">
                        <a:blipFill rotWithShape="1">
                          <a:blip r:embed="rId2"/>
                          <a:stretch>
                            <a:fillRect l="-668889" t="-250000" r="-431111" b="-304688"/>
                          </a:stretch>
                        </a:blipFill>
                      </a:tcPr>
                    </a:tc>
                    <a:tc>
                      <a:txBody>
                        <a:bodyPr/>
                        <a:lstStyle/>
                        <a:p>
                          <a:endParaRPr lang="fr-FR"/>
                        </a:p>
                      </a:txBody>
                      <a:tcPr marL="68580" marR="68580" marT="0" marB="0">
                        <a:blipFill rotWithShape="1">
                          <a:blip r:embed="rId2"/>
                          <a:stretch>
                            <a:fillRect l="-804651" t="-250000" r="-351163" b="-304688"/>
                          </a:stretch>
                        </a:blipFill>
                      </a:tcPr>
                    </a:tc>
                    <a:tc>
                      <a:txBody>
                        <a:bodyPr/>
                        <a:lstStyle/>
                        <a:p>
                          <a:endParaRPr lang="fr-FR"/>
                        </a:p>
                      </a:txBody>
                      <a:tcPr marL="68580" marR="68580" marT="0" marB="0">
                        <a:blipFill rotWithShape="1">
                          <a:blip r:embed="rId2"/>
                          <a:stretch>
                            <a:fillRect l="-755340" t="-250000" r="-193204" b="-304688"/>
                          </a:stretch>
                        </a:blipFill>
                      </a:tcPr>
                    </a:tc>
                    <a:tc>
                      <a:txBody>
                        <a:bodyPr/>
                        <a:lstStyle/>
                        <a:p>
                          <a:endParaRPr lang="fr-FR"/>
                        </a:p>
                      </a:txBody>
                      <a:tcPr marL="68580" marR="68580" marT="0" marB="0">
                        <a:blipFill rotWithShape="1">
                          <a:blip r:embed="rId2"/>
                          <a:stretch>
                            <a:fillRect l="-908247" t="-250000" r="-105155" b="-304688"/>
                          </a:stretch>
                        </a:blipFill>
                      </a:tcPr>
                    </a:tc>
                    <a:tc>
                      <a:txBody>
                        <a:bodyPr/>
                        <a:lstStyle/>
                        <a:p>
                          <a:endParaRPr lang="fr-FR"/>
                        </a:p>
                      </a:txBody>
                      <a:tcPr marL="68580" marR="68580" marT="0" marB="0">
                        <a:blipFill rotWithShape="1">
                          <a:blip r:embed="rId2"/>
                          <a:stretch>
                            <a:fillRect l="-968317" t="-250000" r="-990" b="-304688"/>
                          </a:stretch>
                        </a:blipFill>
                      </a:tcPr>
                    </a:tc>
                  </a:tr>
                  <a:tr h="181483">
                    <a:tc>
                      <a:txBody>
                        <a:bodyPr/>
                        <a:lstStyle/>
                        <a:p>
                          <a:pPr>
                            <a:lnSpc>
                              <a:spcPct val="115000"/>
                            </a:lnSpc>
                            <a:spcAft>
                              <a:spcPts val="0"/>
                            </a:spcAft>
                          </a:pPr>
                          <a:r>
                            <a:rPr lang="fr-FR" sz="1100">
                              <a:effectLst/>
                            </a:rPr>
                            <a:t>Q1</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900,97</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17.14</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0.003</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0.213</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0.009</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0.081</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1.3</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41.6</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438.19</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219.47</a:t>
                          </a:r>
                          <a:endParaRPr lang="fr-FR" sz="1100">
                            <a:effectLst/>
                            <a:latin typeface="Calibri"/>
                            <a:ea typeface="Calibri"/>
                            <a:cs typeface="Times New Roman"/>
                          </a:endParaRPr>
                        </a:p>
                      </a:txBody>
                      <a:tcPr marL="68580" marR="68580" marT="0" marB="0"/>
                    </a:tc>
                  </a:tr>
                  <a:tr h="181483">
                    <a:tc>
                      <a:txBody>
                        <a:bodyPr/>
                        <a:lstStyle/>
                        <a:p>
                          <a:pPr>
                            <a:lnSpc>
                              <a:spcPct val="115000"/>
                            </a:lnSpc>
                            <a:spcAft>
                              <a:spcPts val="0"/>
                            </a:spcAft>
                          </a:pPr>
                          <a:r>
                            <a:rPr lang="fr-FR" sz="1100">
                              <a:effectLst/>
                            </a:rPr>
                            <a:t>Q2</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6628,79</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34.45</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0.104</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0.06</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0.028</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0.807</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2.51</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41.6</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439.35</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219.53</a:t>
                          </a:r>
                          <a:endParaRPr lang="fr-FR" sz="1100">
                            <a:effectLst/>
                            <a:latin typeface="Calibri"/>
                            <a:ea typeface="Calibri"/>
                            <a:cs typeface="Times New Roman"/>
                          </a:endParaRPr>
                        </a:p>
                      </a:txBody>
                      <a:tcPr marL="68580" marR="68580" marT="0" marB="0"/>
                    </a:tc>
                  </a:tr>
                  <a:tr h="181483">
                    <a:tc>
                      <a:txBody>
                        <a:bodyPr/>
                        <a:lstStyle/>
                        <a:p>
                          <a:pPr>
                            <a:lnSpc>
                              <a:spcPct val="115000"/>
                            </a:lnSpc>
                            <a:spcAft>
                              <a:spcPts val="0"/>
                            </a:spcAft>
                          </a:pPr>
                          <a:r>
                            <a:rPr lang="fr-FR" sz="1100">
                              <a:effectLst/>
                            </a:rPr>
                            <a:t>Q3</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9040,1</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42.25</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0.043</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0.031</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0.044</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0.881</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2</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41.6</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439.24</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219.20</a:t>
                          </a:r>
                          <a:endParaRPr lang="fr-FR" sz="1100">
                            <a:effectLst/>
                            <a:latin typeface="Calibri"/>
                            <a:ea typeface="Calibri"/>
                            <a:cs typeface="Times New Roman"/>
                          </a:endParaRPr>
                        </a:p>
                      </a:txBody>
                      <a:tcPr marL="68580" marR="68580" marT="0" marB="0"/>
                    </a:tc>
                  </a:tr>
                  <a:tr h="374269">
                    <a:tc>
                      <a:txBody>
                        <a:bodyPr/>
                        <a:lstStyle/>
                        <a:p>
                          <a:pPr>
                            <a:lnSpc>
                              <a:spcPct val="115000"/>
                            </a:lnSpc>
                            <a:spcAft>
                              <a:spcPts val="0"/>
                            </a:spcAft>
                          </a:pPr>
                          <a:r>
                            <a:rPr lang="fr-FR" sz="1100">
                              <a:effectLst/>
                            </a:rPr>
                            <a:t>Q4</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18812,13</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84.35</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0.025</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0.019</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0.062</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0.895</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1.6</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41.6</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438.27</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218.05</a:t>
                          </a:r>
                          <a:endParaRPr lang="fr-FR" sz="1100">
                            <a:effectLst/>
                            <a:latin typeface="Calibri"/>
                            <a:ea typeface="Calibri"/>
                            <a:cs typeface="Times New Roman"/>
                          </a:endParaRPr>
                        </a:p>
                      </a:txBody>
                      <a:tcPr marL="68580" marR="68580" marT="0" marB="0"/>
                    </a:tc>
                  </a:tr>
                  <a:tr h="181483">
                    <a:tc>
                      <a:txBody>
                        <a:bodyPr/>
                        <a:lstStyle/>
                        <a:p>
                          <a:pPr>
                            <a:lnSpc>
                              <a:spcPct val="115000"/>
                            </a:lnSpc>
                            <a:spcAft>
                              <a:spcPts val="0"/>
                            </a:spcAft>
                          </a:pPr>
                          <a:r>
                            <a:rPr lang="fr-FR" sz="1100">
                              <a:effectLst/>
                            </a:rPr>
                            <a:t>Q5Q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61787</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249.41</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0.024</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0.010</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0.171</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0.795</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6</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41.6</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435.05</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dirty="0">
                              <a:effectLst/>
                            </a:rPr>
                            <a:t>217.45</a:t>
                          </a:r>
                          <a:endParaRPr lang="fr-FR" sz="1100" dirty="0">
                            <a:effectLst/>
                            <a:latin typeface="Calibri"/>
                            <a:ea typeface="Calibri"/>
                            <a:cs typeface="Times New Roman"/>
                          </a:endParaRPr>
                        </a:p>
                      </a:txBody>
                      <a:tcPr marL="68580" marR="68580" marT="0" marB="0"/>
                    </a:tc>
                  </a:tr>
                </a:tbl>
              </a:graphicData>
            </a:graphic>
          </p:graphicFrame>
        </mc:Fallback>
      </mc:AlternateContent>
    </p:spTree>
    <p:extLst>
      <p:ext uri="{BB962C8B-B14F-4D97-AF65-F5344CB8AC3E}">
        <p14:creationId xmlns:p14="http://schemas.microsoft.com/office/powerpoint/2010/main" val="8059013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Annexe</a:t>
            </a:r>
          </a:p>
        </p:txBody>
      </p:sp>
      <p:sp>
        <p:nvSpPr>
          <p:cNvPr id="3" name="Espace réservé du contenu 2"/>
          <p:cNvSpPr>
            <a:spLocks noGrp="1"/>
          </p:cNvSpPr>
          <p:nvPr>
            <p:ph idx="1"/>
          </p:nvPr>
        </p:nvSpPr>
        <p:spPr/>
        <p:txBody>
          <a:bodyPr/>
          <a:lstStyle/>
          <a:p>
            <a:r>
              <a:rPr lang="fr-FR" b="1" dirty="0"/>
              <a:t>Tableau 8 : Composantes de Kaya élargies par quintile d’émissions de PM2.5</a:t>
            </a:r>
            <a:endParaRPr lang="fr-FR" dirty="0"/>
          </a:p>
          <a:p>
            <a:endParaRPr lang="fr-FR" dirty="0"/>
          </a:p>
        </p:txBody>
      </p:sp>
      <mc:AlternateContent xmlns:mc="http://schemas.openxmlformats.org/markup-compatibility/2006" xmlns:a14="http://schemas.microsoft.com/office/drawing/2010/main">
        <mc:Choice Requires="a14">
          <p:graphicFrame>
            <p:nvGraphicFramePr>
              <p:cNvPr id="4" name="Tableau 3"/>
              <p:cNvGraphicFramePr>
                <a:graphicFrameLocks noGrp="1"/>
              </p:cNvGraphicFramePr>
              <p:nvPr>
                <p:extLst>
                  <p:ext uri="{D42A27DB-BD31-4B8C-83A1-F6EECF244321}">
                    <p14:modId xmlns:p14="http://schemas.microsoft.com/office/powerpoint/2010/main" val="3930633175"/>
                  </p:ext>
                </p:extLst>
              </p:nvPr>
            </p:nvGraphicFramePr>
            <p:xfrm>
              <a:off x="2328336" y="2835915"/>
              <a:ext cx="7056016" cy="3360073"/>
            </p:xfrm>
            <a:graphic>
              <a:graphicData uri="http://schemas.openxmlformats.org/drawingml/2006/table">
                <a:tbl>
                  <a:tblPr firstRow="1" firstCol="1" bandRow="1">
                    <a:tableStyleId>{5C22544A-7EE6-4342-B048-85BDC9FD1C3A}</a:tableStyleId>
                  </a:tblPr>
                  <a:tblGrid>
                    <a:gridCol w="438744">
                      <a:extLst>
                        <a:ext uri="{9D8B030D-6E8A-4147-A177-3AD203B41FA5}">
                          <a16:colId xmlns:a16="http://schemas.microsoft.com/office/drawing/2014/main" val="20000"/>
                        </a:ext>
                      </a:extLst>
                    </a:gridCol>
                    <a:gridCol w="760308">
                      <a:extLst>
                        <a:ext uri="{9D8B030D-6E8A-4147-A177-3AD203B41FA5}">
                          <a16:colId xmlns:a16="http://schemas.microsoft.com/office/drawing/2014/main" val="20001"/>
                        </a:ext>
                      </a:extLst>
                    </a:gridCol>
                    <a:gridCol w="751452">
                      <a:extLst>
                        <a:ext uri="{9D8B030D-6E8A-4147-A177-3AD203B41FA5}">
                          <a16:colId xmlns:a16="http://schemas.microsoft.com/office/drawing/2014/main" val="20002"/>
                        </a:ext>
                      </a:extLst>
                    </a:gridCol>
                    <a:gridCol w="646535">
                      <a:extLst>
                        <a:ext uri="{9D8B030D-6E8A-4147-A177-3AD203B41FA5}">
                          <a16:colId xmlns:a16="http://schemas.microsoft.com/office/drawing/2014/main" val="20003"/>
                        </a:ext>
                      </a:extLst>
                    </a:gridCol>
                    <a:gridCol w="694224">
                      <a:extLst>
                        <a:ext uri="{9D8B030D-6E8A-4147-A177-3AD203B41FA5}">
                          <a16:colId xmlns:a16="http://schemas.microsoft.com/office/drawing/2014/main" val="20004"/>
                        </a:ext>
                      </a:extLst>
                    </a:gridCol>
                    <a:gridCol w="624052">
                      <a:extLst>
                        <a:ext uri="{9D8B030D-6E8A-4147-A177-3AD203B41FA5}">
                          <a16:colId xmlns:a16="http://schemas.microsoft.com/office/drawing/2014/main" val="20005"/>
                        </a:ext>
                      </a:extLst>
                    </a:gridCol>
                    <a:gridCol w="588627">
                      <a:extLst>
                        <a:ext uri="{9D8B030D-6E8A-4147-A177-3AD203B41FA5}">
                          <a16:colId xmlns:a16="http://schemas.microsoft.com/office/drawing/2014/main" val="20006"/>
                        </a:ext>
                      </a:extLst>
                    </a:gridCol>
                    <a:gridCol w="646535">
                      <a:extLst>
                        <a:ext uri="{9D8B030D-6E8A-4147-A177-3AD203B41FA5}">
                          <a16:colId xmlns:a16="http://schemas.microsoft.com/office/drawing/2014/main" val="20007"/>
                        </a:ext>
                      </a:extLst>
                    </a:gridCol>
                    <a:gridCol w="674467">
                      <a:extLst>
                        <a:ext uri="{9D8B030D-6E8A-4147-A177-3AD203B41FA5}">
                          <a16:colId xmlns:a16="http://schemas.microsoft.com/office/drawing/2014/main" val="20008"/>
                        </a:ext>
                      </a:extLst>
                    </a:gridCol>
                    <a:gridCol w="634271">
                      <a:extLst>
                        <a:ext uri="{9D8B030D-6E8A-4147-A177-3AD203B41FA5}">
                          <a16:colId xmlns:a16="http://schemas.microsoft.com/office/drawing/2014/main" val="20009"/>
                        </a:ext>
                      </a:extLst>
                    </a:gridCol>
                    <a:gridCol w="596801">
                      <a:extLst>
                        <a:ext uri="{9D8B030D-6E8A-4147-A177-3AD203B41FA5}">
                          <a16:colId xmlns:a16="http://schemas.microsoft.com/office/drawing/2014/main" val="20010"/>
                        </a:ext>
                      </a:extLst>
                    </a:gridCol>
                  </a:tblGrid>
                  <a:tr h="599000">
                    <a:tc gridSpan="2">
                      <a:txBody>
                        <a:bodyPr/>
                        <a:lstStyle/>
                        <a:p>
                          <a:pPr>
                            <a:lnSpc>
                              <a:spcPct val="115000"/>
                            </a:lnSpc>
                            <a:spcAft>
                              <a:spcPts val="0"/>
                            </a:spcAft>
                          </a:pPr>
                          <a:r>
                            <a:rPr lang="fr-FR" sz="1100">
                              <a:effectLst/>
                            </a:rPr>
                            <a:t>PM2.5 (mg/km)</a:t>
                          </a:r>
                          <a:endParaRPr lang="fr-FR" sz="1100">
                            <a:effectLst/>
                            <a:latin typeface="Calibri"/>
                            <a:ea typeface="Calibri"/>
                            <a:cs typeface="Times New Roman"/>
                          </a:endParaRPr>
                        </a:p>
                      </a:txBody>
                      <a:tcPr marL="68580" marR="68580" marT="0" marB="0"/>
                    </a:tc>
                    <a:tc hMerge="1">
                      <a:txBody>
                        <a:bodyPr/>
                        <a:lstStyle/>
                        <a:p>
                          <a:endParaRPr lang="fr-FR"/>
                        </a:p>
                      </a:txBody>
                      <a:tcPr/>
                    </a:tc>
                    <a:tc>
                      <a:txBody>
                        <a:bodyPr/>
                        <a:lstStyle/>
                        <a:p>
                          <a:pPr>
                            <a:lnSpc>
                              <a:spcPct val="115000"/>
                            </a:lnSpc>
                            <a:spcAft>
                              <a:spcPts val="0"/>
                            </a:spcAft>
                          </a:pPr>
                          <a:r>
                            <a:rPr lang="fr-FR" sz="1100">
                              <a:effectLst/>
                            </a:rPr>
                            <a:t>Dist.(km)</a:t>
                          </a:r>
                          <a:endParaRPr lang="fr-FR" sz="1100">
                            <a:effectLst/>
                            <a:latin typeface="Calibri"/>
                            <a:ea typeface="Calibri"/>
                            <a:cs typeface="Times New Roman"/>
                          </a:endParaRPr>
                        </a:p>
                      </a:txBody>
                      <a:tcPr marL="68580" marR="68580" marT="0" marB="0"/>
                    </a:tc>
                    <a:tc gridSpan="3">
                      <a:txBody>
                        <a:bodyPr/>
                        <a:lstStyle/>
                        <a:p>
                          <a:pPr>
                            <a:lnSpc>
                              <a:spcPct val="115000"/>
                            </a:lnSpc>
                            <a:spcAft>
                              <a:spcPts val="0"/>
                            </a:spcAft>
                          </a:pPr>
                          <a:r>
                            <a:rPr lang="fr-FR" sz="1100">
                              <a:effectLst/>
                            </a:rPr>
                            <a:t>Modal share(%)</a:t>
                          </a:r>
                          <a:endParaRPr lang="fr-FR" sz="1100">
                            <a:effectLst/>
                            <a:latin typeface="Calibri"/>
                            <a:ea typeface="Calibri"/>
                            <a:cs typeface="Times New Roman"/>
                          </a:endParaRPr>
                        </a:p>
                      </a:txBody>
                      <a:tcPr marL="68580" marR="68580" marT="0" marB="0"/>
                    </a:tc>
                    <a:tc hMerge="1">
                      <a:txBody>
                        <a:bodyPr/>
                        <a:lstStyle/>
                        <a:p>
                          <a:endParaRPr lang="fr-FR"/>
                        </a:p>
                      </a:txBody>
                      <a:tcPr/>
                    </a:tc>
                    <a:tc hMerge="1">
                      <a:txBody>
                        <a:bodyPr/>
                        <a:lstStyle/>
                        <a:p>
                          <a:endParaRPr lang="fr-FR"/>
                        </a:p>
                      </a:txBody>
                      <a:tcPr/>
                    </a:tc>
                    <a:tc>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gridSpan="3">
                      <a:txBody>
                        <a:bodyPr/>
                        <a:lstStyle/>
                        <a:p>
                          <a:pPr>
                            <a:lnSpc>
                              <a:spcPct val="115000"/>
                            </a:lnSpc>
                            <a:spcAft>
                              <a:spcPts val="0"/>
                            </a:spcAft>
                          </a:pPr>
                          <a:r>
                            <a:rPr lang="fr-FR" sz="1100">
                              <a:effectLst/>
                            </a:rPr>
                            <a:t>Emiss. Intensity (mg/km)</a:t>
                          </a:r>
                        </a:p>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0000"/>
                      </a:ext>
                    </a:extLst>
                  </a:tr>
                  <a:tr h="599000">
                    <a:tc gridSpan="2">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hMerge="1">
                      <a:txBody>
                        <a:bodyPr/>
                        <a:lstStyle/>
                        <a:p>
                          <a:endParaRPr lang="fr-FR"/>
                        </a:p>
                      </a:txBody>
                      <a:tcPr/>
                    </a:tc>
                    <a:tc>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Two wheeler</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Trpec</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Taxi</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Car</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Two wheeler</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Trpec</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Taxi</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Car</a:t>
                          </a:r>
                          <a:endParaRPr lang="fr-FR" sz="1100">
                            <a:effectLst/>
                            <a:latin typeface="Calibri"/>
                            <a:ea typeface="Calibri"/>
                            <a:cs typeface="Times New Roman"/>
                          </a:endParaRPr>
                        </a:p>
                      </a:txBody>
                      <a:tcPr marL="68580" marR="68580" marT="0" marB="0"/>
                    </a:tc>
                    <a:extLst>
                      <a:ext uri="{0D108BD9-81ED-4DB2-BD59-A6C34878D82A}">
                        <a16:rowId xmlns:a16="http://schemas.microsoft.com/office/drawing/2014/main" val="10001"/>
                      </a:ext>
                    </a:extLst>
                  </a:tr>
                  <a:tr h="626746">
                    <a:tc>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14:m>
                            <m:oMathPara xmlns:m="http://schemas.openxmlformats.org/officeDocument/2006/math">
                              <m:oMathParaPr>
                                <m:jc m:val="centerGroup"/>
                              </m:oMathParaPr>
                              <m:oMath xmlns:m="http://schemas.openxmlformats.org/officeDocument/2006/math">
                                <m:sSub>
                                  <m:sSubPr>
                                    <m:ctrlPr>
                                      <a:rPr lang="fr-FR" sz="1100" i="1">
                                        <a:effectLst/>
                                        <a:latin typeface="Cambria Math" panose="02040503050406030204" pitchFamily="18" charset="0"/>
                                      </a:rPr>
                                    </m:ctrlPr>
                                  </m:sSubPr>
                                  <m:e>
                                    <m:r>
                                      <a:rPr lang="fr-FR" sz="1100">
                                        <a:effectLst/>
                                        <a:latin typeface="Cambria Math"/>
                                      </a:rPr>
                                      <m:t>𝑬</m:t>
                                    </m:r>
                                  </m:e>
                                  <m:sub>
                                    <m:r>
                                      <a:rPr lang="fr-FR" sz="1100">
                                        <a:effectLst/>
                                        <a:latin typeface="Cambria Math"/>
                                      </a:rPr>
                                      <m:t>𝐏𝐌𝟐</m:t>
                                    </m:r>
                                    <m:r>
                                      <a:rPr lang="fr-FR" sz="1100">
                                        <a:effectLst/>
                                        <a:latin typeface="Cambria Math"/>
                                      </a:rPr>
                                      <m:t>.</m:t>
                                    </m:r>
                                    <m:r>
                                      <a:rPr lang="fr-FR" sz="1100">
                                        <a:effectLst/>
                                        <a:latin typeface="Cambria Math"/>
                                      </a:rPr>
                                      <m:t>𝟓</m:t>
                                    </m:r>
                                    <m:r>
                                      <a:rPr lang="fr-FR" sz="1100">
                                        <a:effectLst/>
                                        <a:latin typeface="Cambria Math"/>
                                      </a:rPr>
                                      <m:t> ,</m:t>
                                    </m:r>
                                    <m:r>
                                      <a:rPr lang="fr-FR" sz="1100">
                                        <a:effectLst/>
                                        <a:latin typeface="Cambria Math"/>
                                      </a:rPr>
                                      <m:t>𝑸𝒌</m:t>
                                    </m:r>
                                  </m:sub>
                                </m:sSub>
                              </m:oMath>
                            </m:oMathPara>
                          </a14:m>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14:m>
                            <m:oMathPara xmlns:m="http://schemas.openxmlformats.org/officeDocument/2006/math">
                              <m:oMathParaPr>
                                <m:jc m:val="centerGroup"/>
                              </m:oMathParaPr>
                              <m:oMath xmlns:m="http://schemas.openxmlformats.org/officeDocument/2006/math">
                                <m:sSub>
                                  <m:sSubPr>
                                    <m:ctrlPr>
                                      <a:rPr lang="fr-FR" sz="1100" i="1">
                                        <a:effectLst/>
                                        <a:latin typeface="Cambria Math" panose="02040503050406030204" pitchFamily="18" charset="0"/>
                                      </a:rPr>
                                    </m:ctrlPr>
                                  </m:sSubPr>
                                  <m:e>
                                    <m:r>
                                      <a:rPr lang="fr-FR" sz="1100">
                                        <a:effectLst/>
                                        <a:latin typeface="Cambria Math"/>
                                      </a:rPr>
                                      <m:t>𝑫</m:t>
                                    </m:r>
                                  </m:e>
                                  <m:sub>
                                    <m:r>
                                      <a:rPr lang="fr-FR" sz="1100">
                                        <a:effectLst/>
                                        <a:latin typeface="Cambria Math"/>
                                      </a:rPr>
                                      <m:t>𝑸𝒌</m:t>
                                    </m:r>
                                  </m:sub>
                                </m:sSub>
                              </m:oMath>
                            </m:oMathPara>
                          </a14:m>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14:m>
                            <m:oMathPara xmlns:m="http://schemas.openxmlformats.org/officeDocument/2006/math">
                              <m:oMathParaPr>
                                <m:jc m:val="centerGroup"/>
                              </m:oMathParaPr>
                              <m:oMath xmlns:m="http://schemas.openxmlformats.org/officeDocument/2006/math">
                                <m:sSub>
                                  <m:sSubPr>
                                    <m:ctrlPr>
                                      <a:rPr lang="fr-FR" sz="1100" i="1">
                                        <a:effectLst/>
                                        <a:latin typeface="Cambria Math" panose="02040503050406030204" pitchFamily="18" charset="0"/>
                                      </a:rPr>
                                    </m:ctrlPr>
                                  </m:sSubPr>
                                  <m:e>
                                    <m:r>
                                      <a:rPr lang="fr-FR" sz="1100">
                                        <a:effectLst/>
                                        <a:latin typeface="Cambria Math"/>
                                      </a:rPr>
                                      <m:t>𝑺</m:t>
                                    </m:r>
                                  </m:e>
                                  <m:sub>
                                    <m:r>
                                      <a:rPr lang="fr-FR" sz="1100">
                                        <a:effectLst/>
                                        <a:latin typeface="Cambria Math"/>
                                      </a:rPr>
                                      <m:t>𝒕𝒘</m:t>
                                    </m:r>
                                    <m:r>
                                      <a:rPr lang="fr-FR" sz="1100">
                                        <a:effectLst/>
                                        <a:latin typeface="Cambria Math"/>
                                      </a:rPr>
                                      <m:t>,</m:t>
                                    </m:r>
                                    <m:r>
                                      <a:rPr lang="fr-FR" sz="1100">
                                        <a:effectLst/>
                                        <a:latin typeface="Cambria Math"/>
                                      </a:rPr>
                                      <m:t>𝑸𝒌</m:t>
                                    </m:r>
                                  </m:sub>
                                </m:sSub>
                              </m:oMath>
                            </m:oMathPara>
                          </a14:m>
                          <a:endParaRPr lang="fr-FR" sz="1100">
                            <a:effectLst/>
                          </a:endParaRPr>
                        </a:p>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14:m>
                            <m:oMathPara xmlns:m="http://schemas.openxmlformats.org/officeDocument/2006/math">
                              <m:oMathParaPr>
                                <m:jc m:val="centerGroup"/>
                              </m:oMathParaPr>
                              <m:oMath xmlns:m="http://schemas.openxmlformats.org/officeDocument/2006/math">
                                <m:sSub>
                                  <m:sSubPr>
                                    <m:ctrlPr>
                                      <a:rPr lang="fr-FR" sz="1100" i="1">
                                        <a:effectLst/>
                                        <a:latin typeface="Cambria Math" panose="02040503050406030204" pitchFamily="18" charset="0"/>
                                      </a:rPr>
                                    </m:ctrlPr>
                                  </m:sSubPr>
                                  <m:e>
                                    <m:r>
                                      <a:rPr lang="fr-FR" sz="1100">
                                        <a:effectLst/>
                                        <a:latin typeface="Cambria Math"/>
                                      </a:rPr>
                                      <m:t>𝑺</m:t>
                                    </m:r>
                                  </m:e>
                                  <m:sub>
                                    <m:r>
                                      <a:rPr lang="fr-FR" sz="1100">
                                        <a:effectLst/>
                                        <a:latin typeface="Cambria Math"/>
                                      </a:rPr>
                                      <m:t>,</m:t>
                                    </m:r>
                                    <m:r>
                                      <a:rPr lang="fr-FR" sz="1100">
                                        <a:effectLst/>
                                        <a:latin typeface="Cambria Math"/>
                                      </a:rPr>
                                      <m:t>𝒕𝒓𝒑𝒆𝒄𝑸𝒌</m:t>
                                    </m:r>
                                  </m:sub>
                                </m:sSub>
                              </m:oMath>
                            </m:oMathPara>
                          </a14:m>
                          <a:endParaRPr lang="fr-FR" sz="1100">
                            <a:effectLst/>
                          </a:endParaRPr>
                        </a:p>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14:m>
                            <m:oMathPara xmlns:m="http://schemas.openxmlformats.org/officeDocument/2006/math">
                              <m:oMathParaPr>
                                <m:jc m:val="centerGroup"/>
                              </m:oMathParaPr>
                              <m:oMath xmlns:m="http://schemas.openxmlformats.org/officeDocument/2006/math">
                                <m:sSub>
                                  <m:sSubPr>
                                    <m:ctrlPr>
                                      <a:rPr lang="fr-FR" sz="1100" i="1">
                                        <a:effectLst/>
                                        <a:latin typeface="Cambria Math" panose="02040503050406030204" pitchFamily="18" charset="0"/>
                                      </a:rPr>
                                    </m:ctrlPr>
                                  </m:sSubPr>
                                  <m:e>
                                    <m:r>
                                      <a:rPr lang="fr-FR" sz="1100">
                                        <a:effectLst/>
                                        <a:latin typeface="Cambria Math"/>
                                      </a:rPr>
                                      <m:t>𝑺</m:t>
                                    </m:r>
                                  </m:e>
                                  <m:sub>
                                    <m:r>
                                      <a:rPr lang="fr-FR" sz="1100">
                                        <a:effectLst/>
                                        <a:latin typeface="Cambria Math"/>
                                      </a:rPr>
                                      <m:t>𝒕𝒂𝒙𝒊</m:t>
                                    </m:r>
                                    <m:r>
                                      <a:rPr lang="fr-FR" sz="1100">
                                        <a:effectLst/>
                                        <a:latin typeface="Cambria Math"/>
                                      </a:rPr>
                                      <m:t>,</m:t>
                                    </m:r>
                                    <m:r>
                                      <a:rPr lang="fr-FR" sz="1100">
                                        <a:effectLst/>
                                        <a:latin typeface="Cambria Math"/>
                                      </a:rPr>
                                      <m:t>𝑸𝒌</m:t>
                                    </m:r>
                                  </m:sub>
                                </m:sSub>
                              </m:oMath>
                            </m:oMathPara>
                          </a14:m>
                          <a:endParaRPr lang="fr-FR" sz="1100">
                            <a:effectLst/>
                          </a:endParaRPr>
                        </a:p>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14:m>
                            <m:oMathPara xmlns:m="http://schemas.openxmlformats.org/officeDocument/2006/math">
                              <m:oMathParaPr>
                                <m:jc m:val="centerGroup"/>
                              </m:oMathParaPr>
                              <m:oMath xmlns:m="http://schemas.openxmlformats.org/officeDocument/2006/math">
                                <m:sSub>
                                  <m:sSubPr>
                                    <m:ctrlPr>
                                      <a:rPr lang="fr-FR" sz="1100" i="1">
                                        <a:effectLst/>
                                        <a:latin typeface="Cambria Math" panose="02040503050406030204" pitchFamily="18" charset="0"/>
                                      </a:rPr>
                                    </m:ctrlPr>
                                  </m:sSubPr>
                                  <m:e>
                                    <m:r>
                                      <a:rPr lang="fr-FR" sz="1100">
                                        <a:effectLst/>
                                        <a:latin typeface="Cambria Math"/>
                                      </a:rPr>
                                      <m:t>𝑺</m:t>
                                    </m:r>
                                  </m:e>
                                  <m:sub>
                                    <m:r>
                                      <a:rPr lang="fr-FR" sz="1100">
                                        <a:effectLst/>
                                        <a:latin typeface="Cambria Math"/>
                                      </a:rPr>
                                      <m:t>𝒄𝒂𝒓</m:t>
                                    </m:r>
                                    <m:r>
                                      <a:rPr lang="fr-FR" sz="1100">
                                        <a:effectLst/>
                                        <a:latin typeface="Cambria Math"/>
                                      </a:rPr>
                                      <m:t>,</m:t>
                                    </m:r>
                                    <m:r>
                                      <a:rPr lang="fr-FR" sz="1100">
                                        <a:effectLst/>
                                        <a:latin typeface="Cambria Math"/>
                                      </a:rPr>
                                      <m:t>𝑸𝒌</m:t>
                                    </m:r>
                                  </m:sub>
                                </m:sSub>
                              </m:oMath>
                            </m:oMathPara>
                          </a14:m>
                          <a:endParaRPr lang="fr-FR" sz="1100">
                            <a:effectLst/>
                          </a:endParaRPr>
                        </a:p>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14:m>
                            <m:oMathPara xmlns:m="http://schemas.openxmlformats.org/officeDocument/2006/math">
                              <m:oMathParaPr>
                                <m:jc m:val="centerGroup"/>
                              </m:oMathParaPr>
                              <m:oMath xmlns:m="http://schemas.openxmlformats.org/officeDocument/2006/math">
                                <m:sSub>
                                  <m:sSubPr>
                                    <m:ctrlPr>
                                      <a:rPr lang="fr-FR" sz="1100" i="1">
                                        <a:effectLst/>
                                        <a:latin typeface="Cambria Math" panose="02040503050406030204" pitchFamily="18" charset="0"/>
                                      </a:rPr>
                                    </m:ctrlPr>
                                  </m:sSubPr>
                                  <m:e>
                                    <m:r>
                                      <a:rPr lang="fr-FR" sz="1100">
                                        <a:effectLst/>
                                        <a:latin typeface="Cambria Math"/>
                                      </a:rPr>
                                      <m:t>𝑰</m:t>
                                    </m:r>
                                  </m:e>
                                  <m:sub>
                                    <m:r>
                                      <a:rPr lang="fr-FR" sz="1100">
                                        <a:effectLst/>
                                        <a:latin typeface="Cambria Math"/>
                                      </a:rPr>
                                      <m:t>𝒕𝒘</m:t>
                                    </m:r>
                                    <m:r>
                                      <a:rPr lang="fr-FR" sz="1100">
                                        <a:effectLst/>
                                        <a:latin typeface="Cambria Math"/>
                                      </a:rPr>
                                      <m:t>,</m:t>
                                    </m:r>
                                    <m:r>
                                      <a:rPr lang="fr-FR" sz="1100">
                                        <a:effectLst/>
                                        <a:latin typeface="Cambria Math"/>
                                      </a:rPr>
                                      <m:t>𝑸𝒌</m:t>
                                    </m:r>
                                  </m:sub>
                                </m:sSub>
                              </m:oMath>
                            </m:oMathPara>
                          </a14:m>
                          <a:endParaRPr lang="fr-FR" sz="1100">
                            <a:effectLst/>
                          </a:endParaRPr>
                        </a:p>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14:m>
                            <m:oMathPara xmlns:m="http://schemas.openxmlformats.org/officeDocument/2006/math">
                              <m:oMathParaPr>
                                <m:jc m:val="centerGroup"/>
                              </m:oMathParaPr>
                              <m:oMath xmlns:m="http://schemas.openxmlformats.org/officeDocument/2006/math">
                                <m:sSub>
                                  <m:sSubPr>
                                    <m:ctrlPr>
                                      <a:rPr lang="fr-FR" sz="1100" i="1">
                                        <a:effectLst/>
                                        <a:latin typeface="Cambria Math" panose="02040503050406030204" pitchFamily="18" charset="0"/>
                                      </a:rPr>
                                    </m:ctrlPr>
                                  </m:sSubPr>
                                  <m:e>
                                    <m:r>
                                      <a:rPr lang="fr-FR" sz="1100">
                                        <a:effectLst/>
                                        <a:latin typeface="Cambria Math"/>
                                      </a:rPr>
                                      <m:t>𝑰</m:t>
                                    </m:r>
                                  </m:e>
                                  <m:sub>
                                    <m:r>
                                      <a:rPr lang="fr-FR" sz="1100">
                                        <a:effectLst/>
                                        <a:latin typeface="Cambria Math"/>
                                      </a:rPr>
                                      <m:t>𝒕𝒓𝒑𝒆𝒄</m:t>
                                    </m:r>
                                    <m:r>
                                      <a:rPr lang="fr-FR" sz="1100">
                                        <a:effectLst/>
                                        <a:latin typeface="Cambria Math"/>
                                      </a:rPr>
                                      <m:t>,</m:t>
                                    </m:r>
                                    <m:r>
                                      <a:rPr lang="fr-FR" sz="1100">
                                        <a:effectLst/>
                                        <a:latin typeface="Cambria Math"/>
                                      </a:rPr>
                                      <m:t>𝑸𝒌</m:t>
                                    </m:r>
                                  </m:sub>
                                </m:sSub>
                              </m:oMath>
                            </m:oMathPara>
                          </a14:m>
                          <a:endParaRPr lang="fr-FR" sz="1100">
                            <a:effectLst/>
                          </a:endParaRPr>
                        </a:p>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14:m>
                            <m:oMathPara xmlns:m="http://schemas.openxmlformats.org/officeDocument/2006/math">
                              <m:oMathParaPr>
                                <m:jc m:val="centerGroup"/>
                              </m:oMathParaPr>
                              <m:oMath xmlns:m="http://schemas.openxmlformats.org/officeDocument/2006/math">
                                <m:sSub>
                                  <m:sSubPr>
                                    <m:ctrlPr>
                                      <a:rPr lang="fr-FR" sz="1100" i="1">
                                        <a:effectLst/>
                                        <a:latin typeface="Cambria Math" panose="02040503050406030204" pitchFamily="18" charset="0"/>
                                      </a:rPr>
                                    </m:ctrlPr>
                                  </m:sSubPr>
                                  <m:e>
                                    <m:r>
                                      <a:rPr lang="fr-FR" sz="1100">
                                        <a:effectLst/>
                                        <a:latin typeface="Cambria Math"/>
                                      </a:rPr>
                                      <m:t>𝑰</m:t>
                                    </m:r>
                                  </m:e>
                                  <m:sub>
                                    <m:r>
                                      <a:rPr lang="fr-FR" sz="1100">
                                        <a:effectLst/>
                                        <a:latin typeface="Cambria Math"/>
                                      </a:rPr>
                                      <m:t>𝒕𝒂𝒙𝒊</m:t>
                                    </m:r>
                                    <m:r>
                                      <a:rPr lang="fr-FR" sz="1100">
                                        <a:effectLst/>
                                        <a:latin typeface="Cambria Math"/>
                                      </a:rPr>
                                      <m:t>,</m:t>
                                    </m:r>
                                    <m:r>
                                      <a:rPr lang="fr-FR" sz="1100">
                                        <a:effectLst/>
                                        <a:latin typeface="Cambria Math"/>
                                      </a:rPr>
                                      <m:t>𝑸𝒌</m:t>
                                    </m:r>
                                  </m:sub>
                                </m:sSub>
                              </m:oMath>
                            </m:oMathPara>
                          </a14:m>
                          <a:endParaRPr lang="fr-FR" sz="1100">
                            <a:effectLst/>
                          </a:endParaRPr>
                        </a:p>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14:m>
                            <m:oMathPara xmlns:m="http://schemas.openxmlformats.org/officeDocument/2006/math">
                              <m:oMathParaPr>
                                <m:jc m:val="centerGroup"/>
                              </m:oMathParaPr>
                              <m:oMath xmlns:m="http://schemas.openxmlformats.org/officeDocument/2006/math">
                                <m:sSub>
                                  <m:sSubPr>
                                    <m:ctrlPr>
                                      <a:rPr lang="fr-FR" sz="1100" i="1">
                                        <a:effectLst/>
                                        <a:latin typeface="Cambria Math" panose="02040503050406030204" pitchFamily="18" charset="0"/>
                                      </a:rPr>
                                    </m:ctrlPr>
                                  </m:sSubPr>
                                  <m:e>
                                    <m:r>
                                      <a:rPr lang="fr-FR" sz="1100">
                                        <a:effectLst/>
                                        <a:latin typeface="Cambria Math"/>
                                      </a:rPr>
                                      <m:t>𝑰</m:t>
                                    </m:r>
                                  </m:e>
                                  <m:sub>
                                    <m:r>
                                      <a:rPr lang="fr-FR" sz="1100">
                                        <a:effectLst/>
                                        <a:latin typeface="Cambria Math"/>
                                      </a:rPr>
                                      <m:t>𝒄𝒂𝒓</m:t>
                                    </m:r>
                                    <m:r>
                                      <a:rPr lang="fr-FR" sz="1100">
                                        <a:effectLst/>
                                        <a:latin typeface="Cambria Math"/>
                                      </a:rPr>
                                      <m:t>,</m:t>
                                    </m:r>
                                    <m:r>
                                      <a:rPr lang="fr-FR" sz="1100">
                                        <a:effectLst/>
                                        <a:latin typeface="Cambria Math"/>
                                      </a:rPr>
                                      <m:t>𝑸𝒌</m:t>
                                    </m:r>
                                  </m:sub>
                                </m:sSub>
                              </m:oMath>
                            </m:oMathPara>
                          </a14:m>
                          <a:endParaRPr lang="fr-FR" sz="1100">
                            <a:effectLst/>
                          </a:endParaRPr>
                        </a:p>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extLst>
                      <a:ext uri="{0D108BD9-81ED-4DB2-BD59-A6C34878D82A}">
                        <a16:rowId xmlns:a16="http://schemas.microsoft.com/office/drawing/2014/main" val="10002"/>
                      </a:ext>
                    </a:extLst>
                  </a:tr>
                  <a:tr h="290455">
                    <a:tc>
                      <a:txBody>
                        <a:bodyPr/>
                        <a:lstStyle/>
                        <a:p>
                          <a:pPr>
                            <a:lnSpc>
                              <a:spcPct val="115000"/>
                            </a:lnSpc>
                            <a:spcAft>
                              <a:spcPts val="0"/>
                            </a:spcAft>
                          </a:pPr>
                          <a:r>
                            <a:rPr lang="fr-FR" sz="1100">
                              <a:effectLst/>
                            </a:rPr>
                            <a:t>Q1</a:t>
                          </a:r>
                          <a:endParaRPr lang="fr-FR" sz="1100">
                            <a:effectLst/>
                            <a:latin typeface="Calibri"/>
                            <a:ea typeface="Calibri"/>
                            <a:cs typeface="Times New Roman"/>
                          </a:endParaRPr>
                        </a:p>
                      </a:txBody>
                      <a:tcPr marL="68580" marR="68580" marT="0" marB="0"/>
                    </a:tc>
                    <a:tc>
                      <a:txBody>
                        <a:bodyPr/>
                        <a:lstStyle/>
                        <a:p>
                          <a:pPr algn="r">
                            <a:lnSpc>
                              <a:spcPct val="115000"/>
                            </a:lnSpc>
                            <a:spcAft>
                              <a:spcPts val="0"/>
                            </a:spcAft>
                          </a:pPr>
                          <a:r>
                            <a:rPr lang="fr-FR" sz="1100">
                              <a:effectLst/>
                            </a:rPr>
                            <a:t>257,39</a:t>
                          </a:r>
                          <a:endParaRPr lang="fr-FR" sz="1100">
                            <a:effectLst/>
                            <a:latin typeface="Calibri"/>
                            <a:ea typeface="Calibri"/>
                            <a:cs typeface="Times New Roman"/>
                          </a:endParaRPr>
                        </a:p>
                      </a:txBody>
                      <a:tcPr marL="68580" marR="68580" marT="0" marB="0" anchor="b"/>
                    </a:tc>
                    <a:tc>
                      <a:txBody>
                        <a:bodyPr/>
                        <a:lstStyle/>
                        <a:p>
                          <a:pPr algn="r">
                            <a:lnSpc>
                              <a:spcPct val="115000"/>
                            </a:lnSpc>
                            <a:spcAft>
                              <a:spcPts val="0"/>
                            </a:spcAft>
                          </a:pPr>
                          <a:r>
                            <a:rPr lang="fr-FR" sz="1100">
                              <a:effectLst/>
                            </a:rPr>
                            <a:t>14,80</a:t>
                          </a:r>
                          <a:endParaRPr lang="fr-FR" sz="1100">
                            <a:effectLst/>
                            <a:latin typeface="Calibri"/>
                            <a:ea typeface="Calibri"/>
                            <a:cs typeface="Times New Roman"/>
                          </a:endParaRPr>
                        </a:p>
                      </a:txBody>
                      <a:tcPr marL="68580" marR="68580" marT="0" marB="0" anchor="b"/>
                    </a:tc>
                    <a:tc>
                      <a:txBody>
                        <a:bodyPr/>
                        <a:lstStyle/>
                        <a:p>
                          <a:pPr algn="r">
                            <a:lnSpc>
                              <a:spcPct val="115000"/>
                            </a:lnSpc>
                            <a:spcAft>
                              <a:spcPts val="0"/>
                            </a:spcAft>
                          </a:pPr>
                          <a:r>
                            <a:rPr lang="fr-FR" sz="1100">
                              <a:effectLst/>
                            </a:rPr>
                            <a:t>0,000</a:t>
                          </a:r>
                          <a:endParaRPr lang="fr-FR" sz="1100">
                            <a:effectLst/>
                            <a:latin typeface="Calibri"/>
                            <a:ea typeface="Calibri"/>
                            <a:cs typeface="Times New Roman"/>
                          </a:endParaRPr>
                        </a:p>
                      </a:txBody>
                      <a:tcPr marL="68580" marR="68580" marT="0" marB="0" anchor="b"/>
                    </a:tc>
                    <a:tc>
                      <a:txBody>
                        <a:bodyPr/>
                        <a:lstStyle/>
                        <a:p>
                          <a:pPr algn="r">
                            <a:lnSpc>
                              <a:spcPct val="115000"/>
                            </a:lnSpc>
                            <a:spcAft>
                              <a:spcPts val="0"/>
                            </a:spcAft>
                          </a:pPr>
                          <a:r>
                            <a:rPr lang="fr-FR" sz="1100">
                              <a:effectLst/>
                            </a:rPr>
                            <a:t>0,019</a:t>
                          </a:r>
                          <a:endParaRPr lang="fr-FR" sz="1100">
                            <a:effectLst/>
                            <a:latin typeface="Calibri"/>
                            <a:ea typeface="Calibri"/>
                            <a:cs typeface="Times New Roman"/>
                          </a:endParaRPr>
                        </a:p>
                      </a:txBody>
                      <a:tcPr marL="68580" marR="68580" marT="0" marB="0" anchor="b"/>
                    </a:tc>
                    <a:tc>
                      <a:txBody>
                        <a:bodyPr/>
                        <a:lstStyle/>
                        <a:p>
                          <a:pPr algn="r">
                            <a:lnSpc>
                              <a:spcPct val="115000"/>
                            </a:lnSpc>
                            <a:spcAft>
                              <a:spcPts val="0"/>
                            </a:spcAft>
                          </a:pPr>
                          <a:r>
                            <a:rPr lang="fr-FR" sz="1100">
                              <a:effectLst/>
                            </a:rPr>
                            <a:t>0,001</a:t>
                          </a:r>
                          <a:endParaRPr lang="fr-FR" sz="1100">
                            <a:effectLst/>
                            <a:latin typeface="Calibri"/>
                            <a:ea typeface="Calibri"/>
                            <a:cs typeface="Times New Roman"/>
                          </a:endParaRPr>
                        </a:p>
                      </a:txBody>
                      <a:tcPr marL="68580" marR="68580" marT="0" marB="0" anchor="b"/>
                    </a:tc>
                    <a:tc>
                      <a:txBody>
                        <a:bodyPr/>
                        <a:lstStyle/>
                        <a:p>
                          <a:pPr algn="r">
                            <a:lnSpc>
                              <a:spcPct val="115000"/>
                            </a:lnSpc>
                            <a:spcAft>
                              <a:spcPts val="0"/>
                            </a:spcAft>
                          </a:pPr>
                          <a:r>
                            <a:rPr lang="fr-FR" sz="1100">
                              <a:effectLst/>
                            </a:rPr>
                            <a:t>0,148</a:t>
                          </a:r>
                          <a:endParaRPr lang="fr-FR" sz="1100">
                            <a:effectLst/>
                            <a:latin typeface="Calibri"/>
                            <a:ea typeface="Calibri"/>
                            <a:cs typeface="Times New Roman"/>
                          </a:endParaRPr>
                        </a:p>
                      </a:txBody>
                      <a:tcPr marL="68580" marR="68580" marT="0" marB="0" anchor="b"/>
                    </a:tc>
                    <a:tc>
                      <a:txBody>
                        <a:bodyPr/>
                        <a:lstStyle/>
                        <a:p>
                          <a:pPr algn="r">
                            <a:lnSpc>
                              <a:spcPct val="115000"/>
                            </a:lnSpc>
                            <a:spcAft>
                              <a:spcPts val="0"/>
                            </a:spcAft>
                          </a:pPr>
                          <a:r>
                            <a:rPr lang="fr-FR" sz="1100">
                              <a:effectLst/>
                            </a:rPr>
                            <a:t>1,063</a:t>
                          </a:r>
                          <a:endParaRPr lang="fr-FR" sz="1100">
                            <a:effectLst/>
                            <a:latin typeface="Calibri"/>
                            <a:ea typeface="Calibri"/>
                            <a:cs typeface="Times New Roman"/>
                          </a:endParaRPr>
                        </a:p>
                      </a:txBody>
                      <a:tcPr marL="68580" marR="68580" marT="0" marB="0" anchor="b"/>
                    </a:tc>
                    <a:tc>
                      <a:txBody>
                        <a:bodyPr/>
                        <a:lstStyle/>
                        <a:p>
                          <a:pPr algn="r">
                            <a:lnSpc>
                              <a:spcPct val="115000"/>
                            </a:lnSpc>
                            <a:spcAft>
                              <a:spcPts val="0"/>
                            </a:spcAft>
                          </a:pPr>
                          <a:r>
                            <a:rPr lang="fr-FR" sz="1100">
                              <a:effectLst/>
                            </a:rPr>
                            <a:t>35</a:t>
                          </a:r>
                          <a:endParaRPr lang="fr-FR" sz="1100">
                            <a:effectLst/>
                            <a:latin typeface="Calibri"/>
                            <a:ea typeface="Calibri"/>
                            <a:cs typeface="Times New Roman"/>
                          </a:endParaRPr>
                        </a:p>
                      </a:txBody>
                      <a:tcPr marL="68580" marR="68580" marT="0" marB="0" anchor="b"/>
                    </a:tc>
                    <a:tc>
                      <a:txBody>
                        <a:bodyPr/>
                        <a:lstStyle/>
                        <a:p>
                          <a:pPr algn="r">
                            <a:lnSpc>
                              <a:spcPct val="115000"/>
                            </a:lnSpc>
                            <a:spcAft>
                              <a:spcPts val="0"/>
                            </a:spcAft>
                          </a:pPr>
                          <a:r>
                            <a:rPr lang="fr-FR" sz="1100">
                              <a:effectLst/>
                            </a:rPr>
                            <a:t>83,59</a:t>
                          </a:r>
                          <a:endParaRPr lang="fr-FR" sz="1100">
                            <a:effectLst/>
                            <a:latin typeface="Calibri"/>
                            <a:ea typeface="Calibri"/>
                            <a:cs typeface="Times New Roman"/>
                          </a:endParaRPr>
                        </a:p>
                      </a:txBody>
                      <a:tcPr marL="68580" marR="68580" marT="0" marB="0" anchor="b"/>
                    </a:tc>
                    <a:tc>
                      <a:txBody>
                        <a:bodyPr/>
                        <a:lstStyle/>
                        <a:p>
                          <a:pPr algn="r">
                            <a:lnSpc>
                              <a:spcPct val="115000"/>
                            </a:lnSpc>
                            <a:spcAft>
                              <a:spcPts val="0"/>
                            </a:spcAft>
                          </a:pPr>
                          <a:r>
                            <a:rPr lang="fr-FR" sz="1100">
                              <a:effectLst/>
                            </a:rPr>
                            <a:t>40,92</a:t>
                          </a:r>
                          <a:endParaRPr lang="fr-FR" sz="1100">
                            <a:effectLst/>
                            <a:latin typeface="Calibri"/>
                            <a:ea typeface="Calibri"/>
                            <a:cs typeface="Times New Roman"/>
                          </a:endParaRPr>
                        </a:p>
                      </a:txBody>
                      <a:tcPr marL="68580" marR="68580" marT="0" marB="0" anchor="b"/>
                    </a:tc>
                    <a:extLst>
                      <a:ext uri="{0D108BD9-81ED-4DB2-BD59-A6C34878D82A}">
                        <a16:rowId xmlns:a16="http://schemas.microsoft.com/office/drawing/2014/main" val="10003"/>
                      </a:ext>
                    </a:extLst>
                  </a:tr>
                  <a:tr h="290455">
                    <a:tc>
                      <a:txBody>
                        <a:bodyPr/>
                        <a:lstStyle/>
                        <a:p>
                          <a:pPr>
                            <a:lnSpc>
                              <a:spcPct val="115000"/>
                            </a:lnSpc>
                            <a:spcAft>
                              <a:spcPts val="0"/>
                            </a:spcAft>
                          </a:pPr>
                          <a:r>
                            <a:rPr lang="fr-FR" sz="1100">
                              <a:effectLst/>
                            </a:rPr>
                            <a:t>Q2</a:t>
                          </a:r>
                          <a:endParaRPr lang="fr-FR" sz="1100">
                            <a:effectLst/>
                            <a:latin typeface="Calibri"/>
                            <a:ea typeface="Calibri"/>
                            <a:cs typeface="Times New Roman"/>
                          </a:endParaRPr>
                        </a:p>
                      </a:txBody>
                      <a:tcPr marL="68580" marR="68580" marT="0" marB="0"/>
                    </a:tc>
                    <a:tc>
                      <a:txBody>
                        <a:bodyPr/>
                        <a:lstStyle/>
                        <a:p>
                          <a:pPr algn="r">
                            <a:lnSpc>
                              <a:spcPct val="115000"/>
                            </a:lnSpc>
                            <a:spcAft>
                              <a:spcPts val="0"/>
                            </a:spcAft>
                          </a:pPr>
                          <a:r>
                            <a:rPr lang="fr-FR" sz="1100">
                              <a:effectLst/>
                            </a:rPr>
                            <a:t>1065,23</a:t>
                          </a:r>
                          <a:endParaRPr lang="fr-FR" sz="1100">
                            <a:effectLst/>
                            <a:latin typeface="Calibri"/>
                            <a:ea typeface="Calibri"/>
                            <a:cs typeface="Times New Roman"/>
                          </a:endParaRPr>
                        </a:p>
                      </a:txBody>
                      <a:tcPr marL="68580" marR="68580" marT="0" marB="0" anchor="b"/>
                    </a:tc>
                    <a:tc>
                      <a:txBody>
                        <a:bodyPr/>
                        <a:lstStyle/>
                        <a:p>
                          <a:pPr algn="r">
                            <a:lnSpc>
                              <a:spcPct val="115000"/>
                            </a:lnSpc>
                            <a:spcAft>
                              <a:spcPts val="0"/>
                            </a:spcAft>
                          </a:pPr>
                          <a:r>
                            <a:rPr lang="fr-FR" sz="1100">
                              <a:effectLst/>
                            </a:rPr>
                            <a:t>28,079</a:t>
                          </a:r>
                          <a:endParaRPr lang="fr-FR" sz="1100">
                            <a:effectLst/>
                            <a:latin typeface="Calibri"/>
                            <a:ea typeface="Calibri"/>
                            <a:cs typeface="Times New Roman"/>
                          </a:endParaRPr>
                        </a:p>
                      </a:txBody>
                      <a:tcPr marL="68580" marR="68580" marT="0" marB="0" anchor="b"/>
                    </a:tc>
                    <a:tc>
                      <a:txBody>
                        <a:bodyPr/>
                        <a:lstStyle/>
                        <a:p>
                          <a:pPr algn="r">
                            <a:lnSpc>
                              <a:spcPct val="115000"/>
                            </a:lnSpc>
                            <a:spcAft>
                              <a:spcPts val="0"/>
                            </a:spcAft>
                          </a:pPr>
                          <a:r>
                            <a:rPr lang="fr-FR" sz="1100">
                              <a:effectLst/>
                            </a:rPr>
                            <a:t>0,092</a:t>
                          </a:r>
                          <a:endParaRPr lang="fr-FR" sz="1100">
                            <a:effectLst/>
                            <a:latin typeface="Calibri"/>
                            <a:ea typeface="Calibri"/>
                            <a:cs typeface="Times New Roman"/>
                          </a:endParaRPr>
                        </a:p>
                      </a:txBody>
                      <a:tcPr marL="68580" marR="68580" marT="0" marB="0" anchor="b"/>
                    </a:tc>
                    <a:tc>
                      <a:txBody>
                        <a:bodyPr/>
                        <a:lstStyle/>
                        <a:p>
                          <a:pPr algn="r">
                            <a:lnSpc>
                              <a:spcPct val="115000"/>
                            </a:lnSpc>
                            <a:spcAft>
                              <a:spcPts val="0"/>
                            </a:spcAft>
                          </a:pPr>
                          <a:r>
                            <a:rPr lang="fr-FR" sz="1100">
                              <a:effectLst/>
                            </a:rPr>
                            <a:t>0,101</a:t>
                          </a:r>
                          <a:endParaRPr lang="fr-FR" sz="1100">
                            <a:effectLst/>
                            <a:latin typeface="Calibri"/>
                            <a:ea typeface="Calibri"/>
                            <a:cs typeface="Times New Roman"/>
                          </a:endParaRPr>
                        </a:p>
                      </a:txBody>
                      <a:tcPr marL="68580" marR="68580" marT="0" marB="0" anchor="b"/>
                    </a:tc>
                    <a:tc>
                      <a:txBody>
                        <a:bodyPr/>
                        <a:lstStyle/>
                        <a:p>
                          <a:pPr algn="r">
                            <a:lnSpc>
                              <a:spcPct val="115000"/>
                            </a:lnSpc>
                            <a:spcAft>
                              <a:spcPts val="0"/>
                            </a:spcAft>
                          </a:pPr>
                          <a:r>
                            <a:rPr lang="fr-FR" sz="1100">
                              <a:effectLst/>
                            </a:rPr>
                            <a:t>0,032</a:t>
                          </a:r>
                          <a:endParaRPr lang="fr-FR" sz="1100">
                            <a:effectLst/>
                            <a:latin typeface="Calibri"/>
                            <a:ea typeface="Calibri"/>
                            <a:cs typeface="Times New Roman"/>
                          </a:endParaRPr>
                        </a:p>
                      </a:txBody>
                      <a:tcPr marL="68580" marR="68580" marT="0" marB="0" anchor="b"/>
                    </a:tc>
                    <a:tc>
                      <a:txBody>
                        <a:bodyPr/>
                        <a:lstStyle/>
                        <a:p>
                          <a:pPr algn="r">
                            <a:lnSpc>
                              <a:spcPct val="115000"/>
                            </a:lnSpc>
                            <a:spcAft>
                              <a:spcPts val="0"/>
                            </a:spcAft>
                          </a:pPr>
                          <a:r>
                            <a:rPr lang="fr-FR" sz="1100">
                              <a:effectLst/>
                            </a:rPr>
                            <a:t>0,773</a:t>
                          </a:r>
                          <a:endParaRPr lang="fr-FR" sz="1100">
                            <a:effectLst/>
                            <a:latin typeface="Calibri"/>
                            <a:ea typeface="Calibri"/>
                            <a:cs typeface="Times New Roman"/>
                          </a:endParaRPr>
                        </a:p>
                      </a:txBody>
                      <a:tcPr marL="68580" marR="68580" marT="0" marB="0" anchor="b"/>
                    </a:tc>
                    <a:tc>
                      <a:txBody>
                        <a:bodyPr/>
                        <a:lstStyle/>
                        <a:p>
                          <a:pPr algn="r">
                            <a:lnSpc>
                              <a:spcPct val="115000"/>
                            </a:lnSpc>
                            <a:spcAft>
                              <a:spcPts val="0"/>
                            </a:spcAft>
                          </a:pPr>
                          <a:r>
                            <a:rPr lang="fr-FR" sz="1100">
                              <a:effectLst/>
                            </a:rPr>
                            <a:t>1,376</a:t>
                          </a:r>
                          <a:endParaRPr lang="fr-FR" sz="1100">
                            <a:effectLst/>
                            <a:latin typeface="Calibri"/>
                            <a:ea typeface="Calibri"/>
                            <a:cs typeface="Times New Roman"/>
                          </a:endParaRPr>
                        </a:p>
                      </a:txBody>
                      <a:tcPr marL="68580" marR="68580" marT="0" marB="0" anchor="b"/>
                    </a:tc>
                    <a:tc>
                      <a:txBody>
                        <a:bodyPr/>
                        <a:lstStyle/>
                        <a:p>
                          <a:pPr algn="r">
                            <a:lnSpc>
                              <a:spcPct val="115000"/>
                            </a:lnSpc>
                            <a:spcAft>
                              <a:spcPts val="0"/>
                            </a:spcAft>
                          </a:pPr>
                          <a:r>
                            <a:rPr lang="fr-FR" sz="1100">
                              <a:effectLst/>
                            </a:rPr>
                            <a:t>35</a:t>
                          </a:r>
                          <a:endParaRPr lang="fr-FR" sz="1100">
                            <a:effectLst/>
                            <a:latin typeface="Calibri"/>
                            <a:ea typeface="Calibri"/>
                            <a:cs typeface="Times New Roman"/>
                          </a:endParaRPr>
                        </a:p>
                      </a:txBody>
                      <a:tcPr marL="68580" marR="68580" marT="0" marB="0" anchor="b"/>
                    </a:tc>
                    <a:tc>
                      <a:txBody>
                        <a:bodyPr/>
                        <a:lstStyle/>
                        <a:p>
                          <a:pPr algn="r">
                            <a:lnSpc>
                              <a:spcPct val="115000"/>
                            </a:lnSpc>
                            <a:spcAft>
                              <a:spcPts val="0"/>
                            </a:spcAft>
                          </a:pPr>
                          <a:r>
                            <a:rPr lang="fr-FR" sz="1100">
                              <a:effectLst/>
                            </a:rPr>
                            <a:t>81,17</a:t>
                          </a:r>
                          <a:endParaRPr lang="fr-FR" sz="1100">
                            <a:effectLst/>
                            <a:latin typeface="Calibri"/>
                            <a:ea typeface="Calibri"/>
                            <a:cs typeface="Times New Roman"/>
                          </a:endParaRPr>
                        </a:p>
                      </a:txBody>
                      <a:tcPr marL="68580" marR="68580" marT="0" marB="0" anchor="b"/>
                    </a:tc>
                    <a:tc>
                      <a:txBody>
                        <a:bodyPr/>
                        <a:lstStyle/>
                        <a:p>
                          <a:pPr algn="r">
                            <a:lnSpc>
                              <a:spcPct val="115000"/>
                            </a:lnSpc>
                            <a:spcAft>
                              <a:spcPts val="0"/>
                            </a:spcAft>
                          </a:pPr>
                          <a:r>
                            <a:rPr lang="fr-FR" sz="1100">
                              <a:effectLst/>
                            </a:rPr>
                            <a:t>40,87</a:t>
                          </a:r>
                          <a:endParaRPr lang="fr-FR" sz="1100">
                            <a:effectLst/>
                            <a:latin typeface="Calibri"/>
                            <a:ea typeface="Calibri"/>
                            <a:cs typeface="Times New Roman"/>
                          </a:endParaRPr>
                        </a:p>
                      </a:txBody>
                      <a:tcPr marL="68580" marR="68580" marT="0" marB="0" anchor="b"/>
                    </a:tc>
                    <a:extLst>
                      <a:ext uri="{0D108BD9-81ED-4DB2-BD59-A6C34878D82A}">
                        <a16:rowId xmlns:a16="http://schemas.microsoft.com/office/drawing/2014/main" val="10004"/>
                      </a:ext>
                    </a:extLst>
                  </a:tr>
                  <a:tr h="290455">
                    <a:tc>
                      <a:txBody>
                        <a:bodyPr/>
                        <a:lstStyle/>
                        <a:p>
                          <a:pPr>
                            <a:lnSpc>
                              <a:spcPct val="115000"/>
                            </a:lnSpc>
                            <a:spcAft>
                              <a:spcPts val="0"/>
                            </a:spcAft>
                          </a:pPr>
                          <a:r>
                            <a:rPr lang="fr-FR" sz="1100">
                              <a:effectLst/>
                            </a:rPr>
                            <a:t>Q3</a:t>
                          </a:r>
                          <a:endParaRPr lang="fr-FR" sz="1100">
                            <a:effectLst/>
                            <a:latin typeface="Calibri"/>
                            <a:ea typeface="Calibri"/>
                            <a:cs typeface="Times New Roman"/>
                          </a:endParaRPr>
                        </a:p>
                      </a:txBody>
                      <a:tcPr marL="68580" marR="68580" marT="0" marB="0"/>
                    </a:tc>
                    <a:tc>
                      <a:txBody>
                        <a:bodyPr/>
                        <a:lstStyle/>
                        <a:p>
                          <a:pPr algn="r">
                            <a:lnSpc>
                              <a:spcPct val="115000"/>
                            </a:lnSpc>
                            <a:spcAft>
                              <a:spcPts val="0"/>
                            </a:spcAft>
                          </a:pPr>
                          <a:r>
                            <a:rPr lang="fr-FR" sz="1100">
                              <a:effectLst/>
                            </a:rPr>
                            <a:t>1950,25</a:t>
                          </a:r>
                          <a:endParaRPr lang="fr-FR" sz="1100">
                            <a:effectLst/>
                            <a:latin typeface="Calibri"/>
                            <a:ea typeface="Calibri"/>
                            <a:cs typeface="Times New Roman"/>
                          </a:endParaRPr>
                        </a:p>
                      </a:txBody>
                      <a:tcPr marL="68580" marR="68580" marT="0" marB="0" anchor="b"/>
                    </a:tc>
                    <a:tc>
                      <a:txBody>
                        <a:bodyPr/>
                        <a:lstStyle/>
                        <a:p>
                          <a:pPr algn="r">
                            <a:lnSpc>
                              <a:spcPct val="115000"/>
                            </a:lnSpc>
                            <a:spcAft>
                              <a:spcPts val="0"/>
                            </a:spcAft>
                          </a:pPr>
                          <a:r>
                            <a:rPr lang="fr-FR" sz="1100">
                              <a:effectLst/>
                            </a:rPr>
                            <a:t>47,63</a:t>
                          </a:r>
                          <a:endParaRPr lang="fr-FR" sz="1100">
                            <a:effectLst/>
                            <a:latin typeface="Calibri"/>
                            <a:ea typeface="Calibri"/>
                            <a:cs typeface="Times New Roman"/>
                          </a:endParaRPr>
                        </a:p>
                      </a:txBody>
                      <a:tcPr marL="68580" marR="68580" marT="0" marB="0" anchor="b"/>
                    </a:tc>
                    <a:tc>
                      <a:txBody>
                        <a:bodyPr/>
                        <a:lstStyle/>
                        <a:p>
                          <a:pPr algn="r">
                            <a:lnSpc>
                              <a:spcPct val="115000"/>
                            </a:lnSpc>
                            <a:spcAft>
                              <a:spcPts val="0"/>
                            </a:spcAft>
                          </a:pPr>
                          <a:r>
                            <a:rPr lang="fr-FR" sz="1100">
                              <a:effectLst/>
                            </a:rPr>
                            <a:t>0,047</a:t>
                          </a:r>
                          <a:endParaRPr lang="fr-FR" sz="1100">
                            <a:effectLst/>
                            <a:latin typeface="Calibri"/>
                            <a:ea typeface="Calibri"/>
                            <a:cs typeface="Times New Roman"/>
                          </a:endParaRPr>
                        </a:p>
                      </a:txBody>
                      <a:tcPr marL="68580" marR="68580" marT="0" marB="0" anchor="b"/>
                    </a:tc>
                    <a:tc>
                      <a:txBody>
                        <a:bodyPr/>
                        <a:lstStyle/>
                        <a:p>
                          <a:pPr algn="r">
                            <a:lnSpc>
                              <a:spcPct val="115000"/>
                            </a:lnSpc>
                            <a:spcAft>
                              <a:spcPts val="0"/>
                            </a:spcAft>
                          </a:pPr>
                          <a:r>
                            <a:rPr lang="fr-FR" sz="1100">
                              <a:effectLst/>
                            </a:rPr>
                            <a:t>0,088</a:t>
                          </a:r>
                          <a:endParaRPr lang="fr-FR" sz="1100">
                            <a:effectLst/>
                            <a:latin typeface="Calibri"/>
                            <a:ea typeface="Calibri"/>
                            <a:cs typeface="Times New Roman"/>
                          </a:endParaRPr>
                        </a:p>
                      </a:txBody>
                      <a:tcPr marL="68580" marR="68580" marT="0" marB="0" anchor="b"/>
                    </a:tc>
                    <a:tc>
                      <a:txBody>
                        <a:bodyPr/>
                        <a:lstStyle/>
                        <a:p>
                          <a:pPr algn="r">
                            <a:lnSpc>
                              <a:spcPct val="115000"/>
                            </a:lnSpc>
                            <a:spcAft>
                              <a:spcPts val="0"/>
                            </a:spcAft>
                          </a:pPr>
                          <a:r>
                            <a:rPr lang="fr-FR" sz="1100">
                              <a:effectLst/>
                            </a:rPr>
                            <a:t>0,039</a:t>
                          </a:r>
                          <a:endParaRPr lang="fr-FR" sz="1100">
                            <a:effectLst/>
                            <a:latin typeface="Calibri"/>
                            <a:ea typeface="Calibri"/>
                            <a:cs typeface="Times New Roman"/>
                          </a:endParaRPr>
                        </a:p>
                      </a:txBody>
                      <a:tcPr marL="68580" marR="68580" marT="0" marB="0" anchor="b"/>
                    </a:tc>
                    <a:tc>
                      <a:txBody>
                        <a:bodyPr/>
                        <a:lstStyle/>
                        <a:p>
                          <a:pPr algn="r">
                            <a:lnSpc>
                              <a:spcPct val="115000"/>
                            </a:lnSpc>
                            <a:spcAft>
                              <a:spcPts val="0"/>
                            </a:spcAft>
                          </a:pPr>
                          <a:r>
                            <a:rPr lang="fr-FR" sz="1100">
                              <a:effectLst/>
                            </a:rPr>
                            <a:t>0,824</a:t>
                          </a:r>
                          <a:endParaRPr lang="fr-FR" sz="1100">
                            <a:effectLst/>
                            <a:latin typeface="Calibri"/>
                            <a:ea typeface="Calibri"/>
                            <a:cs typeface="Times New Roman"/>
                          </a:endParaRPr>
                        </a:p>
                      </a:txBody>
                      <a:tcPr marL="68580" marR="68580" marT="0" marB="0" anchor="b"/>
                    </a:tc>
                    <a:tc>
                      <a:txBody>
                        <a:bodyPr/>
                        <a:lstStyle/>
                        <a:p>
                          <a:pPr algn="r">
                            <a:lnSpc>
                              <a:spcPct val="115000"/>
                            </a:lnSpc>
                            <a:spcAft>
                              <a:spcPts val="0"/>
                            </a:spcAft>
                          </a:pPr>
                          <a:r>
                            <a:rPr lang="fr-FR" sz="1100">
                              <a:effectLst/>
                            </a:rPr>
                            <a:t>3,190</a:t>
                          </a:r>
                          <a:endParaRPr lang="fr-FR" sz="1100">
                            <a:effectLst/>
                            <a:latin typeface="Calibri"/>
                            <a:ea typeface="Calibri"/>
                            <a:cs typeface="Times New Roman"/>
                          </a:endParaRPr>
                        </a:p>
                      </a:txBody>
                      <a:tcPr marL="68580" marR="68580" marT="0" marB="0" anchor="b"/>
                    </a:tc>
                    <a:tc>
                      <a:txBody>
                        <a:bodyPr/>
                        <a:lstStyle/>
                        <a:p>
                          <a:pPr algn="r">
                            <a:lnSpc>
                              <a:spcPct val="115000"/>
                            </a:lnSpc>
                            <a:spcAft>
                              <a:spcPts val="0"/>
                            </a:spcAft>
                          </a:pPr>
                          <a:r>
                            <a:rPr lang="fr-FR" sz="1100">
                              <a:effectLst/>
                            </a:rPr>
                            <a:t>35</a:t>
                          </a:r>
                          <a:endParaRPr lang="fr-FR" sz="1100">
                            <a:effectLst/>
                            <a:latin typeface="Calibri"/>
                            <a:ea typeface="Calibri"/>
                            <a:cs typeface="Times New Roman"/>
                          </a:endParaRPr>
                        </a:p>
                      </a:txBody>
                      <a:tcPr marL="68580" marR="68580" marT="0" marB="0" anchor="b"/>
                    </a:tc>
                    <a:tc>
                      <a:txBody>
                        <a:bodyPr/>
                        <a:lstStyle/>
                        <a:p>
                          <a:pPr algn="r">
                            <a:lnSpc>
                              <a:spcPct val="115000"/>
                            </a:lnSpc>
                            <a:spcAft>
                              <a:spcPts val="0"/>
                            </a:spcAft>
                          </a:pPr>
                          <a:r>
                            <a:rPr lang="fr-FR" sz="1100">
                              <a:effectLst/>
                            </a:rPr>
                            <a:t>81,76</a:t>
                          </a:r>
                          <a:endParaRPr lang="fr-FR" sz="1100">
                            <a:effectLst/>
                            <a:latin typeface="Calibri"/>
                            <a:ea typeface="Calibri"/>
                            <a:cs typeface="Times New Roman"/>
                          </a:endParaRPr>
                        </a:p>
                      </a:txBody>
                      <a:tcPr marL="68580" marR="68580" marT="0" marB="0" anchor="b"/>
                    </a:tc>
                    <a:tc>
                      <a:txBody>
                        <a:bodyPr/>
                        <a:lstStyle/>
                        <a:p>
                          <a:pPr algn="r">
                            <a:lnSpc>
                              <a:spcPct val="115000"/>
                            </a:lnSpc>
                            <a:spcAft>
                              <a:spcPts val="0"/>
                            </a:spcAft>
                          </a:pPr>
                          <a:r>
                            <a:rPr lang="fr-FR" sz="1100">
                              <a:effectLst/>
                            </a:rPr>
                            <a:t>41,79</a:t>
                          </a:r>
                          <a:endParaRPr lang="fr-FR" sz="1100">
                            <a:effectLst/>
                            <a:latin typeface="Calibri"/>
                            <a:ea typeface="Calibri"/>
                            <a:cs typeface="Times New Roman"/>
                          </a:endParaRPr>
                        </a:p>
                      </a:txBody>
                      <a:tcPr marL="68580" marR="68580" marT="0" marB="0" anchor="b"/>
                    </a:tc>
                    <a:extLst>
                      <a:ext uri="{0D108BD9-81ED-4DB2-BD59-A6C34878D82A}">
                        <a16:rowId xmlns:a16="http://schemas.microsoft.com/office/drawing/2014/main" val="10005"/>
                      </a:ext>
                    </a:extLst>
                  </a:tr>
                  <a:tr h="290455">
                    <a:tc>
                      <a:txBody>
                        <a:bodyPr/>
                        <a:lstStyle/>
                        <a:p>
                          <a:pPr>
                            <a:lnSpc>
                              <a:spcPct val="115000"/>
                            </a:lnSpc>
                            <a:spcAft>
                              <a:spcPts val="0"/>
                            </a:spcAft>
                          </a:pPr>
                          <a:r>
                            <a:rPr lang="fr-FR" sz="1100">
                              <a:effectLst/>
                            </a:rPr>
                            <a:t>Q4</a:t>
                          </a:r>
                          <a:endParaRPr lang="fr-FR" sz="1100">
                            <a:effectLst/>
                            <a:latin typeface="Calibri"/>
                            <a:ea typeface="Calibri"/>
                            <a:cs typeface="Times New Roman"/>
                          </a:endParaRPr>
                        </a:p>
                      </a:txBody>
                      <a:tcPr marL="68580" marR="68580" marT="0" marB="0"/>
                    </a:tc>
                    <a:tc>
                      <a:txBody>
                        <a:bodyPr/>
                        <a:lstStyle/>
                        <a:p>
                          <a:pPr algn="r">
                            <a:lnSpc>
                              <a:spcPct val="115000"/>
                            </a:lnSpc>
                            <a:spcAft>
                              <a:spcPts val="0"/>
                            </a:spcAft>
                          </a:pPr>
                          <a:r>
                            <a:rPr lang="fr-FR" sz="1100">
                              <a:effectLst/>
                            </a:rPr>
                            <a:t>3685,85</a:t>
                          </a:r>
                          <a:endParaRPr lang="fr-FR" sz="1100">
                            <a:effectLst/>
                            <a:latin typeface="Calibri"/>
                            <a:ea typeface="Calibri"/>
                            <a:cs typeface="Times New Roman"/>
                          </a:endParaRPr>
                        </a:p>
                      </a:txBody>
                      <a:tcPr marL="68580" marR="68580" marT="0" marB="0" anchor="b"/>
                    </a:tc>
                    <a:tc>
                      <a:txBody>
                        <a:bodyPr/>
                        <a:lstStyle/>
                        <a:p>
                          <a:pPr algn="r">
                            <a:lnSpc>
                              <a:spcPct val="115000"/>
                            </a:lnSpc>
                            <a:spcAft>
                              <a:spcPts val="0"/>
                            </a:spcAft>
                          </a:pPr>
                          <a:r>
                            <a:rPr lang="fr-FR" sz="1100">
                              <a:effectLst/>
                            </a:rPr>
                            <a:t>79,24</a:t>
                          </a:r>
                          <a:endParaRPr lang="fr-FR" sz="1100">
                            <a:effectLst/>
                            <a:latin typeface="Calibri"/>
                            <a:ea typeface="Calibri"/>
                            <a:cs typeface="Times New Roman"/>
                          </a:endParaRPr>
                        </a:p>
                      </a:txBody>
                      <a:tcPr marL="68580" marR="68580" marT="0" marB="0" anchor="b"/>
                    </a:tc>
                    <a:tc>
                      <a:txBody>
                        <a:bodyPr/>
                        <a:lstStyle/>
                        <a:p>
                          <a:pPr algn="r">
                            <a:lnSpc>
                              <a:spcPct val="115000"/>
                            </a:lnSpc>
                            <a:spcAft>
                              <a:spcPts val="0"/>
                            </a:spcAft>
                          </a:pPr>
                          <a:r>
                            <a:rPr lang="fr-FR" sz="1100">
                              <a:effectLst/>
                            </a:rPr>
                            <a:t>0,018</a:t>
                          </a:r>
                          <a:endParaRPr lang="fr-FR" sz="1100">
                            <a:effectLst/>
                            <a:latin typeface="Calibri"/>
                            <a:ea typeface="Calibri"/>
                            <a:cs typeface="Times New Roman"/>
                          </a:endParaRPr>
                        </a:p>
                      </a:txBody>
                      <a:tcPr marL="68580" marR="68580" marT="0" marB="0" anchor="b"/>
                    </a:tc>
                    <a:tc>
                      <a:txBody>
                        <a:bodyPr/>
                        <a:lstStyle/>
                        <a:p>
                          <a:pPr algn="r">
                            <a:lnSpc>
                              <a:spcPct val="115000"/>
                            </a:lnSpc>
                            <a:spcAft>
                              <a:spcPts val="0"/>
                            </a:spcAft>
                          </a:pPr>
                          <a:r>
                            <a:rPr lang="fr-FR" sz="1100">
                              <a:effectLst/>
                            </a:rPr>
                            <a:t>0,033</a:t>
                          </a:r>
                          <a:endParaRPr lang="fr-FR" sz="1100">
                            <a:effectLst/>
                            <a:latin typeface="Calibri"/>
                            <a:ea typeface="Calibri"/>
                            <a:cs typeface="Times New Roman"/>
                          </a:endParaRPr>
                        </a:p>
                      </a:txBody>
                      <a:tcPr marL="68580" marR="68580" marT="0" marB="0" anchor="b"/>
                    </a:tc>
                    <a:tc>
                      <a:txBody>
                        <a:bodyPr/>
                        <a:lstStyle/>
                        <a:p>
                          <a:pPr algn="r">
                            <a:lnSpc>
                              <a:spcPct val="115000"/>
                            </a:lnSpc>
                            <a:spcAft>
                              <a:spcPts val="0"/>
                            </a:spcAft>
                          </a:pPr>
                          <a:r>
                            <a:rPr lang="fr-FR" sz="1100">
                              <a:effectLst/>
                            </a:rPr>
                            <a:t>0,070</a:t>
                          </a:r>
                          <a:endParaRPr lang="fr-FR" sz="1100">
                            <a:effectLst/>
                            <a:latin typeface="Calibri"/>
                            <a:ea typeface="Calibri"/>
                            <a:cs typeface="Times New Roman"/>
                          </a:endParaRPr>
                        </a:p>
                      </a:txBody>
                      <a:tcPr marL="68580" marR="68580" marT="0" marB="0" anchor="b"/>
                    </a:tc>
                    <a:tc>
                      <a:txBody>
                        <a:bodyPr/>
                        <a:lstStyle/>
                        <a:p>
                          <a:pPr algn="r">
                            <a:lnSpc>
                              <a:spcPct val="115000"/>
                            </a:lnSpc>
                            <a:spcAft>
                              <a:spcPts val="0"/>
                            </a:spcAft>
                          </a:pPr>
                          <a:r>
                            <a:rPr lang="fr-FR" sz="1100">
                              <a:effectLst/>
                            </a:rPr>
                            <a:t>0,877</a:t>
                          </a:r>
                          <a:endParaRPr lang="fr-FR" sz="1100">
                            <a:effectLst/>
                            <a:latin typeface="Calibri"/>
                            <a:ea typeface="Calibri"/>
                            <a:cs typeface="Times New Roman"/>
                          </a:endParaRPr>
                        </a:p>
                      </a:txBody>
                      <a:tcPr marL="68580" marR="68580" marT="0" marB="0" anchor="b"/>
                    </a:tc>
                    <a:tc>
                      <a:txBody>
                        <a:bodyPr/>
                        <a:lstStyle/>
                        <a:p>
                          <a:pPr algn="r">
                            <a:lnSpc>
                              <a:spcPct val="115000"/>
                            </a:lnSpc>
                            <a:spcAft>
                              <a:spcPts val="0"/>
                            </a:spcAft>
                          </a:pPr>
                          <a:r>
                            <a:rPr lang="fr-FR" sz="1100">
                              <a:effectLst/>
                            </a:rPr>
                            <a:t>1,408</a:t>
                          </a:r>
                          <a:endParaRPr lang="fr-FR" sz="1100">
                            <a:effectLst/>
                            <a:latin typeface="Calibri"/>
                            <a:ea typeface="Calibri"/>
                            <a:cs typeface="Times New Roman"/>
                          </a:endParaRPr>
                        </a:p>
                      </a:txBody>
                      <a:tcPr marL="68580" marR="68580" marT="0" marB="0" anchor="b"/>
                    </a:tc>
                    <a:tc>
                      <a:txBody>
                        <a:bodyPr/>
                        <a:lstStyle/>
                        <a:p>
                          <a:pPr algn="r">
                            <a:lnSpc>
                              <a:spcPct val="115000"/>
                            </a:lnSpc>
                            <a:spcAft>
                              <a:spcPts val="0"/>
                            </a:spcAft>
                          </a:pPr>
                          <a:r>
                            <a:rPr lang="fr-FR" sz="1100">
                              <a:effectLst/>
                            </a:rPr>
                            <a:t>35</a:t>
                          </a:r>
                          <a:endParaRPr lang="fr-FR" sz="1100">
                            <a:effectLst/>
                            <a:latin typeface="Calibri"/>
                            <a:ea typeface="Calibri"/>
                            <a:cs typeface="Times New Roman"/>
                          </a:endParaRPr>
                        </a:p>
                      </a:txBody>
                      <a:tcPr marL="68580" marR="68580" marT="0" marB="0" anchor="b"/>
                    </a:tc>
                    <a:tc>
                      <a:txBody>
                        <a:bodyPr/>
                        <a:lstStyle/>
                        <a:p>
                          <a:pPr algn="r">
                            <a:lnSpc>
                              <a:spcPct val="115000"/>
                            </a:lnSpc>
                            <a:spcAft>
                              <a:spcPts val="0"/>
                            </a:spcAft>
                          </a:pPr>
                          <a:r>
                            <a:rPr lang="fr-FR" sz="1100">
                              <a:effectLst/>
                            </a:rPr>
                            <a:t>83,40</a:t>
                          </a:r>
                          <a:endParaRPr lang="fr-FR" sz="1100">
                            <a:effectLst/>
                            <a:latin typeface="Calibri"/>
                            <a:ea typeface="Calibri"/>
                            <a:cs typeface="Times New Roman"/>
                          </a:endParaRPr>
                        </a:p>
                      </a:txBody>
                      <a:tcPr marL="68580" marR="68580" marT="0" marB="0" anchor="b"/>
                    </a:tc>
                    <a:tc>
                      <a:txBody>
                        <a:bodyPr/>
                        <a:lstStyle/>
                        <a:p>
                          <a:pPr algn="r">
                            <a:lnSpc>
                              <a:spcPct val="115000"/>
                            </a:lnSpc>
                            <a:spcAft>
                              <a:spcPts val="0"/>
                            </a:spcAft>
                          </a:pPr>
                          <a:r>
                            <a:rPr lang="fr-FR" sz="1100">
                              <a:effectLst/>
                            </a:rPr>
                            <a:t>44,97</a:t>
                          </a:r>
                          <a:endParaRPr lang="fr-FR" sz="1100">
                            <a:effectLst/>
                            <a:latin typeface="Calibri"/>
                            <a:ea typeface="Calibri"/>
                            <a:cs typeface="Times New Roman"/>
                          </a:endParaRPr>
                        </a:p>
                      </a:txBody>
                      <a:tcPr marL="68580" marR="68580" marT="0" marB="0" anchor="b"/>
                    </a:tc>
                    <a:extLst>
                      <a:ext uri="{0D108BD9-81ED-4DB2-BD59-A6C34878D82A}">
                        <a16:rowId xmlns:a16="http://schemas.microsoft.com/office/drawing/2014/main" val="10006"/>
                      </a:ext>
                    </a:extLst>
                  </a:tr>
                  <a:tr h="290455">
                    <a:tc>
                      <a:txBody>
                        <a:bodyPr/>
                        <a:lstStyle/>
                        <a:p>
                          <a:pPr>
                            <a:lnSpc>
                              <a:spcPct val="115000"/>
                            </a:lnSpc>
                            <a:spcAft>
                              <a:spcPts val="0"/>
                            </a:spcAft>
                          </a:pPr>
                          <a:r>
                            <a:rPr lang="fr-FR" sz="1100">
                              <a:effectLst/>
                            </a:rPr>
                            <a:t>Q5Q </a:t>
                          </a:r>
                          <a:endParaRPr lang="fr-FR" sz="1100">
                            <a:effectLst/>
                            <a:latin typeface="Calibri"/>
                            <a:ea typeface="Calibri"/>
                            <a:cs typeface="Times New Roman"/>
                          </a:endParaRPr>
                        </a:p>
                      </a:txBody>
                      <a:tcPr marL="68580" marR="68580" marT="0" marB="0"/>
                    </a:tc>
                    <a:tc>
                      <a:txBody>
                        <a:bodyPr/>
                        <a:lstStyle/>
                        <a:p>
                          <a:pPr algn="r">
                            <a:lnSpc>
                              <a:spcPct val="115000"/>
                            </a:lnSpc>
                            <a:spcAft>
                              <a:spcPts val="0"/>
                            </a:spcAft>
                          </a:pPr>
                          <a:r>
                            <a:rPr lang="fr-FR" sz="1100">
                              <a:effectLst/>
                            </a:rPr>
                            <a:t>13611,69</a:t>
                          </a:r>
                          <a:endParaRPr lang="fr-FR" sz="1100">
                            <a:effectLst/>
                            <a:latin typeface="Calibri"/>
                            <a:ea typeface="Calibri"/>
                            <a:cs typeface="Times New Roman"/>
                          </a:endParaRPr>
                        </a:p>
                      </a:txBody>
                      <a:tcPr marL="68580" marR="68580" marT="0" marB="0" anchor="b"/>
                    </a:tc>
                    <a:tc>
                      <a:txBody>
                        <a:bodyPr/>
                        <a:lstStyle/>
                        <a:p>
                          <a:pPr algn="r">
                            <a:lnSpc>
                              <a:spcPct val="115000"/>
                            </a:lnSpc>
                            <a:spcAft>
                              <a:spcPts val="0"/>
                            </a:spcAft>
                          </a:pPr>
                          <a:r>
                            <a:rPr lang="fr-FR" sz="1100">
                              <a:effectLst/>
                            </a:rPr>
                            <a:t>257,41</a:t>
                          </a:r>
                          <a:endParaRPr lang="fr-FR" sz="1100">
                            <a:effectLst/>
                            <a:latin typeface="Calibri"/>
                            <a:ea typeface="Calibri"/>
                            <a:cs typeface="Times New Roman"/>
                          </a:endParaRPr>
                        </a:p>
                      </a:txBody>
                      <a:tcPr marL="68580" marR="68580" marT="0" marB="0" anchor="b"/>
                    </a:tc>
                    <a:tc>
                      <a:txBody>
                        <a:bodyPr/>
                        <a:lstStyle/>
                        <a:p>
                          <a:pPr algn="r">
                            <a:lnSpc>
                              <a:spcPct val="115000"/>
                            </a:lnSpc>
                            <a:spcAft>
                              <a:spcPts val="0"/>
                            </a:spcAft>
                          </a:pPr>
                          <a:r>
                            <a:rPr lang="fr-FR" sz="1100">
                              <a:effectLst/>
                            </a:rPr>
                            <a:t>0,031</a:t>
                          </a:r>
                          <a:endParaRPr lang="fr-FR" sz="1100">
                            <a:effectLst/>
                            <a:latin typeface="Calibri"/>
                            <a:ea typeface="Calibri"/>
                            <a:cs typeface="Times New Roman"/>
                          </a:endParaRPr>
                        </a:p>
                      </a:txBody>
                      <a:tcPr marL="68580" marR="68580" marT="0" marB="0" anchor="b"/>
                    </a:tc>
                    <a:tc>
                      <a:txBody>
                        <a:bodyPr/>
                        <a:lstStyle/>
                        <a:p>
                          <a:pPr algn="r">
                            <a:lnSpc>
                              <a:spcPct val="115000"/>
                            </a:lnSpc>
                            <a:spcAft>
                              <a:spcPts val="0"/>
                            </a:spcAft>
                          </a:pPr>
                          <a:r>
                            <a:rPr lang="fr-FR" sz="1100">
                              <a:effectLst/>
                            </a:rPr>
                            <a:t>0,023</a:t>
                          </a:r>
                          <a:endParaRPr lang="fr-FR" sz="1100">
                            <a:effectLst/>
                            <a:latin typeface="Calibri"/>
                            <a:ea typeface="Calibri"/>
                            <a:cs typeface="Times New Roman"/>
                          </a:endParaRPr>
                        </a:p>
                      </a:txBody>
                      <a:tcPr marL="68580" marR="68580" marT="0" marB="0" anchor="b"/>
                    </a:tc>
                    <a:tc>
                      <a:txBody>
                        <a:bodyPr/>
                        <a:lstStyle/>
                        <a:p>
                          <a:pPr algn="r">
                            <a:lnSpc>
                              <a:spcPct val="115000"/>
                            </a:lnSpc>
                            <a:spcAft>
                              <a:spcPts val="0"/>
                            </a:spcAft>
                          </a:pPr>
                          <a:r>
                            <a:rPr lang="fr-FR" sz="1100">
                              <a:effectLst/>
                            </a:rPr>
                            <a:t>0,158</a:t>
                          </a:r>
                          <a:endParaRPr lang="fr-FR" sz="1100">
                            <a:effectLst/>
                            <a:latin typeface="Calibri"/>
                            <a:ea typeface="Calibri"/>
                            <a:cs typeface="Times New Roman"/>
                          </a:endParaRPr>
                        </a:p>
                      </a:txBody>
                      <a:tcPr marL="68580" marR="68580" marT="0" marB="0" anchor="b"/>
                    </a:tc>
                    <a:tc>
                      <a:txBody>
                        <a:bodyPr/>
                        <a:lstStyle/>
                        <a:p>
                          <a:pPr algn="r">
                            <a:lnSpc>
                              <a:spcPct val="115000"/>
                            </a:lnSpc>
                            <a:spcAft>
                              <a:spcPts val="0"/>
                            </a:spcAft>
                          </a:pPr>
                          <a:r>
                            <a:rPr lang="fr-FR" sz="1100">
                              <a:effectLst/>
                            </a:rPr>
                            <a:t>0,786</a:t>
                          </a:r>
                          <a:endParaRPr lang="fr-FR" sz="1100">
                            <a:effectLst/>
                            <a:latin typeface="Calibri"/>
                            <a:ea typeface="Calibri"/>
                            <a:cs typeface="Times New Roman"/>
                          </a:endParaRPr>
                        </a:p>
                      </a:txBody>
                      <a:tcPr marL="68580" marR="68580" marT="0" marB="0" anchor="b"/>
                    </a:tc>
                    <a:tc>
                      <a:txBody>
                        <a:bodyPr/>
                        <a:lstStyle/>
                        <a:p>
                          <a:pPr algn="r">
                            <a:lnSpc>
                              <a:spcPct val="115000"/>
                            </a:lnSpc>
                            <a:spcAft>
                              <a:spcPts val="0"/>
                            </a:spcAft>
                          </a:pPr>
                          <a:r>
                            <a:rPr lang="fr-FR" sz="1100">
                              <a:effectLst/>
                            </a:rPr>
                            <a:t>7,470</a:t>
                          </a:r>
                          <a:endParaRPr lang="fr-FR" sz="1100">
                            <a:effectLst/>
                            <a:latin typeface="Calibri"/>
                            <a:ea typeface="Calibri"/>
                            <a:cs typeface="Times New Roman"/>
                          </a:endParaRPr>
                        </a:p>
                      </a:txBody>
                      <a:tcPr marL="68580" marR="68580" marT="0" marB="0" anchor="b"/>
                    </a:tc>
                    <a:tc>
                      <a:txBody>
                        <a:bodyPr/>
                        <a:lstStyle/>
                        <a:p>
                          <a:pPr algn="r">
                            <a:lnSpc>
                              <a:spcPct val="115000"/>
                            </a:lnSpc>
                            <a:spcAft>
                              <a:spcPts val="0"/>
                            </a:spcAft>
                          </a:pPr>
                          <a:r>
                            <a:rPr lang="fr-FR" sz="1100">
                              <a:effectLst/>
                            </a:rPr>
                            <a:t>35</a:t>
                          </a:r>
                          <a:endParaRPr lang="fr-FR" sz="1100">
                            <a:effectLst/>
                            <a:latin typeface="Calibri"/>
                            <a:ea typeface="Calibri"/>
                            <a:cs typeface="Times New Roman"/>
                          </a:endParaRPr>
                        </a:p>
                      </a:txBody>
                      <a:tcPr marL="68580" marR="68580" marT="0" marB="0" anchor="b"/>
                    </a:tc>
                    <a:tc>
                      <a:txBody>
                        <a:bodyPr/>
                        <a:lstStyle/>
                        <a:p>
                          <a:pPr algn="r">
                            <a:lnSpc>
                              <a:spcPct val="115000"/>
                            </a:lnSpc>
                            <a:spcAft>
                              <a:spcPts val="0"/>
                            </a:spcAft>
                          </a:pPr>
                          <a:r>
                            <a:rPr lang="fr-FR" sz="1100">
                              <a:effectLst/>
                            </a:rPr>
                            <a:t>93,58</a:t>
                          </a:r>
                          <a:endParaRPr lang="fr-FR" sz="1100">
                            <a:effectLst/>
                            <a:latin typeface="Calibri"/>
                            <a:ea typeface="Calibri"/>
                            <a:cs typeface="Times New Roman"/>
                          </a:endParaRPr>
                        </a:p>
                      </a:txBody>
                      <a:tcPr marL="68580" marR="68580" marT="0" marB="0" anchor="b"/>
                    </a:tc>
                    <a:tc>
                      <a:txBody>
                        <a:bodyPr/>
                        <a:lstStyle/>
                        <a:p>
                          <a:pPr algn="r">
                            <a:lnSpc>
                              <a:spcPct val="115000"/>
                            </a:lnSpc>
                            <a:spcAft>
                              <a:spcPts val="0"/>
                            </a:spcAft>
                          </a:pPr>
                          <a:r>
                            <a:rPr lang="fr-FR" sz="1100" dirty="0">
                              <a:effectLst/>
                            </a:rPr>
                            <a:t>47,02</a:t>
                          </a:r>
                          <a:endParaRPr lang="fr-FR" sz="1100" dirty="0">
                            <a:effectLst/>
                            <a:latin typeface="Calibri"/>
                            <a:ea typeface="Calibri"/>
                            <a:cs typeface="Times New Roman"/>
                          </a:endParaRPr>
                        </a:p>
                      </a:txBody>
                      <a:tcPr marL="68580" marR="68580" marT="0" marB="0" anchor="b"/>
                    </a:tc>
                    <a:extLst>
                      <a:ext uri="{0D108BD9-81ED-4DB2-BD59-A6C34878D82A}">
                        <a16:rowId xmlns:a16="http://schemas.microsoft.com/office/drawing/2014/main" val="10007"/>
                      </a:ext>
                    </a:extLst>
                  </a:tr>
                </a:tbl>
              </a:graphicData>
            </a:graphic>
          </p:graphicFrame>
        </mc:Choice>
        <mc:Fallback xmlns="">
          <p:graphicFrame>
            <p:nvGraphicFramePr>
              <p:cNvPr id="4" name="Tableau 3"/>
              <p:cNvGraphicFramePr>
                <a:graphicFrameLocks noGrp="1"/>
              </p:cNvGraphicFramePr>
              <p:nvPr>
                <p:extLst>
                  <p:ext uri="{D42A27DB-BD31-4B8C-83A1-F6EECF244321}">
                    <p14:modId xmlns:p14="http://schemas.microsoft.com/office/powerpoint/2010/main" val="3930633175"/>
                  </p:ext>
                </p:extLst>
              </p:nvPr>
            </p:nvGraphicFramePr>
            <p:xfrm>
              <a:off x="2328335" y="2835911"/>
              <a:ext cx="7056013" cy="3277021"/>
            </p:xfrm>
            <a:graphic>
              <a:graphicData uri="http://schemas.openxmlformats.org/drawingml/2006/table">
                <a:tbl>
                  <a:tblPr firstRow="1" firstCol="1" bandRow="1">
                    <a:tableStyleId>{5C22544A-7EE6-4342-B048-85BDC9FD1C3A}</a:tableStyleId>
                  </a:tblPr>
                  <a:tblGrid>
                    <a:gridCol w="438744"/>
                    <a:gridCol w="760308"/>
                    <a:gridCol w="751452"/>
                    <a:gridCol w="646534"/>
                    <a:gridCol w="694224"/>
                    <a:gridCol w="624052"/>
                    <a:gridCol w="588626"/>
                    <a:gridCol w="646534"/>
                    <a:gridCol w="674467"/>
                    <a:gridCol w="634271"/>
                    <a:gridCol w="596801"/>
                  </a:tblGrid>
                  <a:tr h="599000">
                    <a:tc gridSpan="2">
                      <a:txBody>
                        <a:bodyPr/>
                        <a:lstStyle/>
                        <a:p>
                          <a:pPr>
                            <a:lnSpc>
                              <a:spcPct val="115000"/>
                            </a:lnSpc>
                            <a:spcAft>
                              <a:spcPts val="0"/>
                            </a:spcAft>
                          </a:pPr>
                          <a:r>
                            <a:rPr lang="fr-FR" sz="1100">
                              <a:effectLst/>
                            </a:rPr>
                            <a:t>PM2.5 (mg/km)</a:t>
                          </a:r>
                          <a:endParaRPr lang="fr-FR" sz="1100">
                            <a:effectLst/>
                            <a:latin typeface="Calibri"/>
                            <a:ea typeface="Calibri"/>
                            <a:cs typeface="Times New Roman"/>
                          </a:endParaRPr>
                        </a:p>
                      </a:txBody>
                      <a:tcPr marL="68580" marR="68580" marT="0" marB="0"/>
                    </a:tc>
                    <a:tc hMerge="1">
                      <a:txBody>
                        <a:bodyPr/>
                        <a:lstStyle/>
                        <a:p>
                          <a:endParaRPr lang="fr-FR"/>
                        </a:p>
                      </a:txBody>
                      <a:tcPr/>
                    </a:tc>
                    <a:tc>
                      <a:txBody>
                        <a:bodyPr/>
                        <a:lstStyle/>
                        <a:p>
                          <a:pPr>
                            <a:lnSpc>
                              <a:spcPct val="115000"/>
                            </a:lnSpc>
                            <a:spcAft>
                              <a:spcPts val="0"/>
                            </a:spcAft>
                          </a:pPr>
                          <a:r>
                            <a:rPr lang="fr-FR" sz="1100">
                              <a:effectLst/>
                            </a:rPr>
                            <a:t>Dist.(km)</a:t>
                          </a:r>
                          <a:endParaRPr lang="fr-FR" sz="1100">
                            <a:effectLst/>
                            <a:latin typeface="Calibri"/>
                            <a:ea typeface="Calibri"/>
                            <a:cs typeface="Times New Roman"/>
                          </a:endParaRPr>
                        </a:p>
                      </a:txBody>
                      <a:tcPr marL="68580" marR="68580" marT="0" marB="0"/>
                    </a:tc>
                    <a:tc gridSpan="3">
                      <a:txBody>
                        <a:bodyPr/>
                        <a:lstStyle/>
                        <a:p>
                          <a:pPr>
                            <a:lnSpc>
                              <a:spcPct val="115000"/>
                            </a:lnSpc>
                            <a:spcAft>
                              <a:spcPts val="0"/>
                            </a:spcAft>
                          </a:pPr>
                          <a:r>
                            <a:rPr lang="fr-FR" sz="1100">
                              <a:effectLst/>
                            </a:rPr>
                            <a:t>Modal share(%)</a:t>
                          </a:r>
                          <a:endParaRPr lang="fr-FR" sz="1100">
                            <a:effectLst/>
                            <a:latin typeface="Calibri"/>
                            <a:ea typeface="Calibri"/>
                            <a:cs typeface="Times New Roman"/>
                          </a:endParaRPr>
                        </a:p>
                      </a:txBody>
                      <a:tcPr marL="68580" marR="68580" marT="0" marB="0"/>
                    </a:tc>
                    <a:tc hMerge="1">
                      <a:txBody>
                        <a:bodyPr/>
                        <a:lstStyle/>
                        <a:p>
                          <a:endParaRPr lang="fr-FR"/>
                        </a:p>
                      </a:txBody>
                      <a:tcPr/>
                    </a:tc>
                    <a:tc hMerge="1">
                      <a:txBody>
                        <a:bodyPr/>
                        <a:lstStyle/>
                        <a:p>
                          <a:endParaRPr lang="fr-FR"/>
                        </a:p>
                      </a:txBody>
                      <a:tcPr/>
                    </a:tc>
                    <a:tc>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gridSpan="3">
                      <a:txBody>
                        <a:bodyPr/>
                        <a:lstStyle/>
                        <a:p>
                          <a:pPr>
                            <a:lnSpc>
                              <a:spcPct val="115000"/>
                            </a:lnSpc>
                            <a:spcAft>
                              <a:spcPts val="0"/>
                            </a:spcAft>
                          </a:pPr>
                          <a:r>
                            <a:rPr lang="fr-FR" sz="1100">
                              <a:effectLst/>
                            </a:rPr>
                            <a:t>Emiss. Intensity (mg/km)</a:t>
                          </a:r>
                        </a:p>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hMerge="1">
                      <a:txBody>
                        <a:bodyPr/>
                        <a:lstStyle/>
                        <a:p>
                          <a:endParaRPr lang="fr-FR"/>
                        </a:p>
                      </a:txBody>
                      <a:tcPr/>
                    </a:tc>
                    <a:tc hMerge="1">
                      <a:txBody>
                        <a:bodyPr/>
                        <a:lstStyle/>
                        <a:p>
                          <a:endParaRPr lang="fr-FR"/>
                        </a:p>
                      </a:txBody>
                      <a:tcPr/>
                    </a:tc>
                  </a:tr>
                  <a:tr h="599000">
                    <a:tc gridSpan="2">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hMerge="1">
                      <a:txBody>
                        <a:bodyPr/>
                        <a:lstStyle/>
                        <a:p>
                          <a:endParaRPr lang="fr-FR"/>
                        </a:p>
                      </a:txBody>
                      <a:tcPr/>
                    </a:tc>
                    <a:tc>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Two wheeler</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Trpec</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Taxi</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Car</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Two wheeler</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Trpec</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Taxi</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Car</a:t>
                          </a:r>
                          <a:endParaRPr lang="fr-FR" sz="1100">
                            <a:effectLst/>
                            <a:latin typeface="Calibri"/>
                            <a:ea typeface="Calibri"/>
                            <a:cs typeface="Times New Roman"/>
                          </a:endParaRPr>
                        </a:p>
                      </a:txBody>
                      <a:tcPr marL="68580" marR="68580" marT="0" marB="0"/>
                    </a:tc>
                  </a:tr>
                  <a:tr h="626746">
                    <a:tc>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endParaRPr lang="fr-FR"/>
                        </a:p>
                      </a:txBody>
                      <a:tcPr marL="68580" marR="68580" marT="0" marB="0">
                        <a:blipFill rotWithShape="1">
                          <a:blip r:embed="rId2"/>
                          <a:stretch>
                            <a:fillRect l="-58400" t="-196117" r="-768800" b="-243689"/>
                          </a:stretch>
                        </a:blipFill>
                      </a:tcPr>
                    </a:tc>
                    <a:tc>
                      <a:txBody>
                        <a:bodyPr/>
                        <a:lstStyle/>
                        <a:p>
                          <a:endParaRPr lang="fr-FR"/>
                        </a:p>
                      </a:txBody>
                      <a:tcPr marL="68580" marR="68580" marT="0" marB="0">
                        <a:blipFill rotWithShape="1">
                          <a:blip r:embed="rId2"/>
                          <a:stretch>
                            <a:fillRect l="-160976" t="-196117" r="-681301" b="-243689"/>
                          </a:stretch>
                        </a:blipFill>
                      </a:tcPr>
                    </a:tc>
                    <a:tc>
                      <a:txBody>
                        <a:bodyPr/>
                        <a:lstStyle/>
                        <a:p>
                          <a:endParaRPr lang="fr-FR"/>
                        </a:p>
                      </a:txBody>
                      <a:tcPr marL="68580" marR="68580" marT="0" marB="0">
                        <a:blipFill rotWithShape="1">
                          <a:blip r:embed="rId2"/>
                          <a:stretch>
                            <a:fillRect l="-302830" t="-196117" r="-690566" b="-243689"/>
                          </a:stretch>
                        </a:blipFill>
                      </a:tcPr>
                    </a:tc>
                    <a:tc>
                      <a:txBody>
                        <a:bodyPr/>
                        <a:lstStyle/>
                        <a:p>
                          <a:endParaRPr lang="fr-FR"/>
                        </a:p>
                      </a:txBody>
                      <a:tcPr marL="68580" marR="68580" marT="0" marB="0">
                        <a:blipFill rotWithShape="1">
                          <a:blip r:embed="rId2"/>
                          <a:stretch>
                            <a:fillRect l="-374561" t="-196117" r="-542105" b="-243689"/>
                          </a:stretch>
                        </a:blipFill>
                      </a:tcPr>
                    </a:tc>
                    <a:tc>
                      <a:txBody>
                        <a:bodyPr/>
                        <a:lstStyle/>
                        <a:p>
                          <a:endParaRPr lang="fr-FR"/>
                        </a:p>
                      </a:txBody>
                      <a:tcPr marL="68580" marR="68580" marT="0" marB="0">
                        <a:blipFill rotWithShape="1">
                          <a:blip r:embed="rId2"/>
                          <a:stretch>
                            <a:fillRect l="-530392" t="-196117" r="-505882" b="-243689"/>
                          </a:stretch>
                        </a:blipFill>
                      </a:tcPr>
                    </a:tc>
                    <a:tc>
                      <a:txBody>
                        <a:bodyPr/>
                        <a:lstStyle/>
                        <a:p>
                          <a:endParaRPr lang="fr-FR"/>
                        </a:p>
                      </a:txBody>
                      <a:tcPr marL="68580" marR="68580" marT="0" marB="0">
                        <a:blipFill rotWithShape="1">
                          <a:blip r:embed="rId2"/>
                          <a:stretch>
                            <a:fillRect l="-662887" t="-196117" r="-431959" b="-243689"/>
                          </a:stretch>
                        </a:blipFill>
                      </a:tcPr>
                    </a:tc>
                    <a:tc>
                      <a:txBody>
                        <a:bodyPr/>
                        <a:lstStyle/>
                        <a:p>
                          <a:endParaRPr lang="fr-FR"/>
                        </a:p>
                      </a:txBody>
                      <a:tcPr marL="68580" marR="68580" marT="0" marB="0">
                        <a:blipFill rotWithShape="1">
                          <a:blip r:embed="rId2"/>
                          <a:stretch>
                            <a:fillRect l="-698113" t="-196117" r="-295283" b="-243689"/>
                          </a:stretch>
                        </a:blipFill>
                      </a:tcPr>
                    </a:tc>
                    <a:tc>
                      <a:txBody>
                        <a:bodyPr/>
                        <a:lstStyle/>
                        <a:p>
                          <a:endParaRPr lang="fr-FR"/>
                        </a:p>
                      </a:txBody>
                      <a:tcPr marL="68580" marR="68580" marT="0" marB="0">
                        <a:blipFill rotWithShape="1">
                          <a:blip r:embed="rId2"/>
                          <a:stretch>
                            <a:fillRect l="-769091" t="-196117" r="-184545" b="-243689"/>
                          </a:stretch>
                        </a:blipFill>
                      </a:tcPr>
                    </a:tc>
                    <a:tc>
                      <a:txBody>
                        <a:bodyPr/>
                        <a:lstStyle/>
                        <a:p>
                          <a:endParaRPr lang="fr-FR"/>
                        </a:p>
                      </a:txBody>
                      <a:tcPr marL="68580" marR="68580" marT="0" marB="0">
                        <a:blipFill rotWithShape="1">
                          <a:blip r:embed="rId2"/>
                          <a:stretch>
                            <a:fillRect l="-919231" t="-196117" r="-95192" b="-243689"/>
                          </a:stretch>
                        </a:blipFill>
                      </a:tcPr>
                    </a:tc>
                    <a:tc>
                      <a:txBody>
                        <a:bodyPr/>
                        <a:lstStyle/>
                        <a:p>
                          <a:endParaRPr lang="fr-FR"/>
                        </a:p>
                      </a:txBody>
                      <a:tcPr marL="68580" marR="68580" marT="0" marB="0">
                        <a:blipFill rotWithShape="1">
                          <a:blip r:embed="rId2"/>
                          <a:stretch>
                            <a:fillRect l="-1081633" t="-196117" r="-1020" b="-243689"/>
                          </a:stretch>
                        </a:blipFill>
                      </a:tcPr>
                    </a:tc>
                  </a:tr>
                  <a:tr h="290455">
                    <a:tc>
                      <a:txBody>
                        <a:bodyPr/>
                        <a:lstStyle/>
                        <a:p>
                          <a:pPr>
                            <a:lnSpc>
                              <a:spcPct val="115000"/>
                            </a:lnSpc>
                            <a:spcAft>
                              <a:spcPts val="0"/>
                            </a:spcAft>
                          </a:pPr>
                          <a:r>
                            <a:rPr lang="fr-FR" sz="1100">
                              <a:effectLst/>
                            </a:rPr>
                            <a:t>Q1</a:t>
                          </a:r>
                          <a:endParaRPr lang="fr-FR" sz="1100">
                            <a:effectLst/>
                            <a:latin typeface="Calibri"/>
                            <a:ea typeface="Calibri"/>
                            <a:cs typeface="Times New Roman"/>
                          </a:endParaRPr>
                        </a:p>
                      </a:txBody>
                      <a:tcPr marL="68580" marR="68580" marT="0" marB="0"/>
                    </a:tc>
                    <a:tc>
                      <a:txBody>
                        <a:bodyPr/>
                        <a:lstStyle/>
                        <a:p>
                          <a:pPr algn="r">
                            <a:lnSpc>
                              <a:spcPct val="115000"/>
                            </a:lnSpc>
                            <a:spcAft>
                              <a:spcPts val="0"/>
                            </a:spcAft>
                          </a:pPr>
                          <a:r>
                            <a:rPr lang="fr-FR" sz="1100">
                              <a:effectLst/>
                            </a:rPr>
                            <a:t>257,39</a:t>
                          </a:r>
                          <a:endParaRPr lang="fr-FR" sz="1100">
                            <a:effectLst/>
                            <a:latin typeface="Calibri"/>
                            <a:ea typeface="Calibri"/>
                            <a:cs typeface="Times New Roman"/>
                          </a:endParaRPr>
                        </a:p>
                      </a:txBody>
                      <a:tcPr marL="68580" marR="68580" marT="0" marB="0" anchor="b"/>
                    </a:tc>
                    <a:tc>
                      <a:txBody>
                        <a:bodyPr/>
                        <a:lstStyle/>
                        <a:p>
                          <a:pPr algn="r">
                            <a:lnSpc>
                              <a:spcPct val="115000"/>
                            </a:lnSpc>
                            <a:spcAft>
                              <a:spcPts val="0"/>
                            </a:spcAft>
                          </a:pPr>
                          <a:r>
                            <a:rPr lang="fr-FR" sz="1100">
                              <a:effectLst/>
                            </a:rPr>
                            <a:t>14,80</a:t>
                          </a:r>
                          <a:endParaRPr lang="fr-FR" sz="1100">
                            <a:effectLst/>
                            <a:latin typeface="Calibri"/>
                            <a:ea typeface="Calibri"/>
                            <a:cs typeface="Times New Roman"/>
                          </a:endParaRPr>
                        </a:p>
                      </a:txBody>
                      <a:tcPr marL="68580" marR="68580" marT="0" marB="0" anchor="b"/>
                    </a:tc>
                    <a:tc>
                      <a:txBody>
                        <a:bodyPr/>
                        <a:lstStyle/>
                        <a:p>
                          <a:pPr algn="r">
                            <a:lnSpc>
                              <a:spcPct val="115000"/>
                            </a:lnSpc>
                            <a:spcAft>
                              <a:spcPts val="0"/>
                            </a:spcAft>
                          </a:pPr>
                          <a:r>
                            <a:rPr lang="fr-FR" sz="1100">
                              <a:effectLst/>
                            </a:rPr>
                            <a:t>0,000</a:t>
                          </a:r>
                          <a:endParaRPr lang="fr-FR" sz="1100">
                            <a:effectLst/>
                            <a:latin typeface="Calibri"/>
                            <a:ea typeface="Calibri"/>
                            <a:cs typeface="Times New Roman"/>
                          </a:endParaRPr>
                        </a:p>
                      </a:txBody>
                      <a:tcPr marL="68580" marR="68580" marT="0" marB="0" anchor="b"/>
                    </a:tc>
                    <a:tc>
                      <a:txBody>
                        <a:bodyPr/>
                        <a:lstStyle/>
                        <a:p>
                          <a:pPr algn="r">
                            <a:lnSpc>
                              <a:spcPct val="115000"/>
                            </a:lnSpc>
                            <a:spcAft>
                              <a:spcPts val="0"/>
                            </a:spcAft>
                          </a:pPr>
                          <a:r>
                            <a:rPr lang="fr-FR" sz="1100">
                              <a:effectLst/>
                            </a:rPr>
                            <a:t>0,019</a:t>
                          </a:r>
                          <a:endParaRPr lang="fr-FR" sz="1100">
                            <a:effectLst/>
                            <a:latin typeface="Calibri"/>
                            <a:ea typeface="Calibri"/>
                            <a:cs typeface="Times New Roman"/>
                          </a:endParaRPr>
                        </a:p>
                      </a:txBody>
                      <a:tcPr marL="68580" marR="68580" marT="0" marB="0" anchor="b"/>
                    </a:tc>
                    <a:tc>
                      <a:txBody>
                        <a:bodyPr/>
                        <a:lstStyle/>
                        <a:p>
                          <a:pPr algn="r">
                            <a:lnSpc>
                              <a:spcPct val="115000"/>
                            </a:lnSpc>
                            <a:spcAft>
                              <a:spcPts val="0"/>
                            </a:spcAft>
                          </a:pPr>
                          <a:r>
                            <a:rPr lang="fr-FR" sz="1100">
                              <a:effectLst/>
                            </a:rPr>
                            <a:t>0,001</a:t>
                          </a:r>
                          <a:endParaRPr lang="fr-FR" sz="1100">
                            <a:effectLst/>
                            <a:latin typeface="Calibri"/>
                            <a:ea typeface="Calibri"/>
                            <a:cs typeface="Times New Roman"/>
                          </a:endParaRPr>
                        </a:p>
                      </a:txBody>
                      <a:tcPr marL="68580" marR="68580" marT="0" marB="0" anchor="b"/>
                    </a:tc>
                    <a:tc>
                      <a:txBody>
                        <a:bodyPr/>
                        <a:lstStyle/>
                        <a:p>
                          <a:pPr algn="r">
                            <a:lnSpc>
                              <a:spcPct val="115000"/>
                            </a:lnSpc>
                            <a:spcAft>
                              <a:spcPts val="0"/>
                            </a:spcAft>
                          </a:pPr>
                          <a:r>
                            <a:rPr lang="fr-FR" sz="1100">
                              <a:effectLst/>
                            </a:rPr>
                            <a:t>0,148</a:t>
                          </a:r>
                          <a:endParaRPr lang="fr-FR" sz="1100">
                            <a:effectLst/>
                            <a:latin typeface="Calibri"/>
                            <a:ea typeface="Calibri"/>
                            <a:cs typeface="Times New Roman"/>
                          </a:endParaRPr>
                        </a:p>
                      </a:txBody>
                      <a:tcPr marL="68580" marR="68580" marT="0" marB="0" anchor="b"/>
                    </a:tc>
                    <a:tc>
                      <a:txBody>
                        <a:bodyPr/>
                        <a:lstStyle/>
                        <a:p>
                          <a:pPr algn="r">
                            <a:lnSpc>
                              <a:spcPct val="115000"/>
                            </a:lnSpc>
                            <a:spcAft>
                              <a:spcPts val="0"/>
                            </a:spcAft>
                          </a:pPr>
                          <a:r>
                            <a:rPr lang="fr-FR" sz="1100">
                              <a:effectLst/>
                            </a:rPr>
                            <a:t>1,063</a:t>
                          </a:r>
                          <a:endParaRPr lang="fr-FR" sz="1100">
                            <a:effectLst/>
                            <a:latin typeface="Calibri"/>
                            <a:ea typeface="Calibri"/>
                            <a:cs typeface="Times New Roman"/>
                          </a:endParaRPr>
                        </a:p>
                      </a:txBody>
                      <a:tcPr marL="68580" marR="68580" marT="0" marB="0" anchor="b"/>
                    </a:tc>
                    <a:tc>
                      <a:txBody>
                        <a:bodyPr/>
                        <a:lstStyle/>
                        <a:p>
                          <a:pPr algn="r">
                            <a:lnSpc>
                              <a:spcPct val="115000"/>
                            </a:lnSpc>
                            <a:spcAft>
                              <a:spcPts val="0"/>
                            </a:spcAft>
                          </a:pPr>
                          <a:r>
                            <a:rPr lang="fr-FR" sz="1100">
                              <a:effectLst/>
                            </a:rPr>
                            <a:t>35</a:t>
                          </a:r>
                          <a:endParaRPr lang="fr-FR" sz="1100">
                            <a:effectLst/>
                            <a:latin typeface="Calibri"/>
                            <a:ea typeface="Calibri"/>
                            <a:cs typeface="Times New Roman"/>
                          </a:endParaRPr>
                        </a:p>
                      </a:txBody>
                      <a:tcPr marL="68580" marR="68580" marT="0" marB="0" anchor="b"/>
                    </a:tc>
                    <a:tc>
                      <a:txBody>
                        <a:bodyPr/>
                        <a:lstStyle/>
                        <a:p>
                          <a:pPr algn="r">
                            <a:lnSpc>
                              <a:spcPct val="115000"/>
                            </a:lnSpc>
                            <a:spcAft>
                              <a:spcPts val="0"/>
                            </a:spcAft>
                          </a:pPr>
                          <a:r>
                            <a:rPr lang="fr-FR" sz="1100">
                              <a:effectLst/>
                            </a:rPr>
                            <a:t>83,59</a:t>
                          </a:r>
                          <a:endParaRPr lang="fr-FR" sz="1100">
                            <a:effectLst/>
                            <a:latin typeface="Calibri"/>
                            <a:ea typeface="Calibri"/>
                            <a:cs typeface="Times New Roman"/>
                          </a:endParaRPr>
                        </a:p>
                      </a:txBody>
                      <a:tcPr marL="68580" marR="68580" marT="0" marB="0" anchor="b"/>
                    </a:tc>
                    <a:tc>
                      <a:txBody>
                        <a:bodyPr/>
                        <a:lstStyle/>
                        <a:p>
                          <a:pPr algn="r">
                            <a:lnSpc>
                              <a:spcPct val="115000"/>
                            </a:lnSpc>
                            <a:spcAft>
                              <a:spcPts val="0"/>
                            </a:spcAft>
                          </a:pPr>
                          <a:r>
                            <a:rPr lang="fr-FR" sz="1100">
                              <a:effectLst/>
                            </a:rPr>
                            <a:t>40,92</a:t>
                          </a:r>
                          <a:endParaRPr lang="fr-FR" sz="1100">
                            <a:effectLst/>
                            <a:latin typeface="Calibri"/>
                            <a:ea typeface="Calibri"/>
                            <a:cs typeface="Times New Roman"/>
                          </a:endParaRPr>
                        </a:p>
                      </a:txBody>
                      <a:tcPr marL="68580" marR="68580" marT="0" marB="0" anchor="b"/>
                    </a:tc>
                  </a:tr>
                  <a:tr h="290455">
                    <a:tc>
                      <a:txBody>
                        <a:bodyPr/>
                        <a:lstStyle/>
                        <a:p>
                          <a:pPr>
                            <a:lnSpc>
                              <a:spcPct val="115000"/>
                            </a:lnSpc>
                            <a:spcAft>
                              <a:spcPts val="0"/>
                            </a:spcAft>
                          </a:pPr>
                          <a:r>
                            <a:rPr lang="fr-FR" sz="1100">
                              <a:effectLst/>
                            </a:rPr>
                            <a:t>Q2</a:t>
                          </a:r>
                          <a:endParaRPr lang="fr-FR" sz="1100">
                            <a:effectLst/>
                            <a:latin typeface="Calibri"/>
                            <a:ea typeface="Calibri"/>
                            <a:cs typeface="Times New Roman"/>
                          </a:endParaRPr>
                        </a:p>
                      </a:txBody>
                      <a:tcPr marL="68580" marR="68580" marT="0" marB="0"/>
                    </a:tc>
                    <a:tc>
                      <a:txBody>
                        <a:bodyPr/>
                        <a:lstStyle/>
                        <a:p>
                          <a:pPr algn="r">
                            <a:lnSpc>
                              <a:spcPct val="115000"/>
                            </a:lnSpc>
                            <a:spcAft>
                              <a:spcPts val="0"/>
                            </a:spcAft>
                          </a:pPr>
                          <a:r>
                            <a:rPr lang="fr-FR" sz="1100">
                              <a:effectLst/>
                            </a:rPr>
                            <a:t>1065,23</a:t>
                          </a:r>
                          <a:endParaRPr lang="fr-FR" sz="1100">
                            <a:effectLst/>
                            <a:latin typeface="Calibri"/>
                            <a:ea typeface="Calibri"/>
                            <a:cs typeface="Times New Roman"/>
                          </a:endParaRPr>
                        </a:p>
                      </a:txBody>
                      <a:tcPr marL="68580" marR="68580" marT="0" marB="0" anchor="b"/>
                    </a:tc>
                    <a:tc>
                      <a:txBody>
                        <a:bodyPr/>
                        <a:lstStyle/>
                        <a:p>
                          <a:pPr algn="r">
                            <a:lnSpc>
                              <a:spcPct val="115000"/>
                            </a:lnSpc>
                            <a:spcAft>
                              <a:spcPts val="0"/>
                            </a:spcAft>
                          </a:pPr>
                          <a:r>
                            <a:rPr lang="fr-FR" sz="1100">
                              <a:effectLst/>
                            </a:rPr>
                            <a:t>28,079</a:t>
                          </a:r>
                          <a:endParaRPr lang="fr-FR" sz="1100">
                            <a:effectLst/>
                            <a:latin typeface="Calibri"/>
                            <a:ea typeface="Calibri"/>
                            <a:cs typeface="Times New Roman"/>
                          </a:endParaRPr>
                        </a:p>
                      </a:txBody>
                      <a:tcPr marL="68580" marR="68580" marT="0" marB="0" anchor="b"/>
                    </a:tc>
                    <a:tc>
                      <a:txBody>
                        <a:bodyPr/>
                        <a:lstStyle/>
                        <a:p>
                          <a:pPr algn="r">
                            <a:lnSpc>
                              <a:spcPct val="115000"/>
                            </a:lnSpc>
                            <a:spcAft>
                              <a:spcPts val="0"/>
                            </a:spcAft>
                          </a:pPr>
                          <a:r>
                            <a:rPr lang="fr-FR" sz="1100">
                              <a:effectLst/>
                            </a:rPr>
                            <a:t>0,092</a:t>
                          </a:r>
                          <a:endParaRPr lang="fr-FR" sz="1100">
                            <a:effectLst/>
                            <a:latin typeface="Calibri"/>
                            <a:ea typeface="Calibri"/>
                            <a:cs typeface="Times New Roman"/>
                          </a:endParaRPr>
                        </a:p>
                      </a:txBody>
                      <a:tcPr marL="68580" marR="68580" marT="0" marB="0" anchor="b"/>
                    </a:tc>
                    <a:tc>
                      <a:txBody>
                        <a:bodyPr/>
                        <a:lstStyle/>
                        <a:p>
                          <a:pPr algn="r">
                            <a:lnSpc>
                              <a:spcPct val="115000"/>
                            </a:lnSpc>
                            <a:spcAft>
                              <a:spcPts val="0"/>
                            </a:spcAft>
                          </a:pPr>
                          <a:r>
                            <a:rPr lang="fr-FR" sz="1100">
                              <a:effectLst/>
                            </a:rPr>
                            <a:t>0,101</a:t>
                          </a:r>
                          <a:endParaRPr lang="fr-FR" sz="1100">
                            <a:effectLst/>
                            <a:latin typeface="Calibri"/>
                            <a:ea typeface="Calibri"/>
                            <a:cs typeface="Times New Roman"/>
                          </a:endParaRPr>
                        </a:p>
                      </a:txBody>
                      <a:tcPr marL="68580" marR="68580" marT="0" marB="0" anchor="b"/>
                    </a:tc>
                    <a:tc>
                      <a:txBody>
                        <a:bodyPr/>
                        <a:lstStyle/>
                        <a:p>
                          <a:pPr algn="r">
                            <a:lnSpc>
                              <a:spcPct val="115000"/>
                            </a:lnSpc>
                            <a:spcAft>
                              <a:spcPts val="0"/>
                            </a:spcAft>
                          </a:pPr>
                          <a:r>
                            <a:rPr lang="fr-FR" sz="1100">
                              <a:effectLst/>
                            </a:rPr>
                            <a:t>0,032</a:t>
                          </a:r>
                          <a:endParaRPr lang="fr-FR" sz="1100">
                            <a:effectLst/>
                            <a:latin typeface="Calibri"/>
                            <a:ea typeface="Calibri"/>
                            <a:cs typeface="Times New Roman"/>
                          </a:endParaRPr>
                        </a:p>
                      </a:txBody>
                      <a:tcPr marL="68580" marR="68580" marT="0" marB="0" anchor="b"/>
                    </a:tc>
                    <a:tc>
                      <a:txBody>
                        <a:bodyPr/>
                        <a:lstStyle/>
                        <a:p>
                          <a:pPr algn="r">
                            <a:lnSpc>
                              <a:spcPct val="115000"/>
                            </a:lnSpc>
                            <a:spcAft>
                              <a:spcPts val="0"/>
                            </a:spcAft>
                          </a:pPr>
                          <a:r>
                            <a:rPr lang="fr-FR" sz="1100">
                              <a:effectLst/>
                            </a:rPr>
                            <a:t>0,773</a:t>
                          </a:r>
                          <a:endParaRPr lang="fr-FR" sz="1100">
                            <a:effectLst/>
                            <a:latin typeface="Calibri"/>
                            <a:ea typeface="Calibri"/>
                            <a:cs typeface="Times New Roman"/>
                          </a:endParaRPr>
                        </a:p>
                      </a:txBody>
                      <a:tcPr marL="68580" marR="68580" marT="0" marB="0" anchor="b"/>
                    </a:tc>
                    <a:tc>
                      <a:txBody>
                        <a:bodyPr/>
                        <a:lstStyle/>
                        <a:p>
                          <a:pPr algn="r">
                            <a:lnSpc>
                              <a:spcPct val="115000"/>
                            </a:lnSpc>
                            <a:spcAft>
                              <a:spcPts val="0"/>
                            </a:spcAft>
                          </a:pPr>
                          <a:r>
                            <a:rPr lang="fr-FR" sz="1100">
                              <a:effectLst/>
                            </a:rPr>
                            <a:t>1,376</a:t>
                          </a:r>
                          <a:endParaRPr lang="fr-FR" sz="1100">
                            <a:effectLst/>
                            <a:latin typeface="Calibri"/>
                            <a:ea typeface="Calibri"/>
                            <a:cs typeface="Times New Roman"/>
                          </a:endParaRPr>
                        </a:p>
                      </a:txBody>
                      <a:tcPr marL="68580" marR="68580" marT="0" marB="0" anchor="b"/>
                    </a:tc>
                    <a:tc>
                      <a:txBody>
                        <a:bodyPr/>
                        <a:lstStyle/>
                        <a:p>
                          <a:pPr algn="r">
                            <a:lnSpc>
                              <a:spcPct val="115000"/>
                            </a:lnSpc>
                            <a:spcAft>
                              <a:spcPts val="0"/>
                            </a:spcAft>
                          </a:pPr>
                          <a:r>
                            <a:rPr lang="fr-FR" sz="1100">
                              <a:effectLst/>
                            </a:rPr>
                            <a:t>35</a:t>
                          </a:r>
                          <a:endParaRPr lang="fr-FR" sz="1100">
                            <a:effectLst/>
                            <a:latin typeface="Calibri"/>
                            <a:ea typeface="Calibri"/>
                            <a:cs typeface="Times New Roman"/>
                          </a:endParaRPr>
                        </a:p>
                      </a:txBody>
                      <a:tcPr marL="68580" marR="68580" marT="0" marB="0" anchor="b"/>
                    </a:tc>
                    <a:tc>
                      <a:txBody>
                        <a:bodyPr/>
                        <a:lstStyle/>
                        <a:p>
                          <a:pPr algn="r">
                            <a:lnSpc>
                              <a:spcPct val="115000"/>
                            </a:lnSpc>
                            <a:spcAft>
                              <a:spcPts val="0"/>
                            </a:spcAft>
                          </a:pPr>
                          <a:r>
                            <a:rPr lang="fr-FR" sz="1100">
                              <a:effectLst/>
                            </a:rPr>
                            <a:t>81,17</a:t>
                          </a:r>
                          <a:endParaRPr lang="fr-FR" sz="1100">
                            <a:effectLst/>
                            <a:latin typeface="Calibri"/>
                            <a:ea typeface="Calibri"/>
                            <a:cs typeface="Times New Roman"/>
                          </a:endParaRPr>
                        </a:p>
                      </a:txBody>
                      <a:tcPr marL="68580" marR="68580" marT="0" marB="0" anchor="b"/>
                    </a:tc>
                    <a:tc>
                      <a:txBody>
                        <a:bodyPr/>
                        <a:lstStyle/>
                        <a:p>
                          <a:pPr algn="r">
                            <a:lnSpc>
                              <a:spcPct val="115000"/>
                            </a:lnSpc>
                            <a:spcAft>
                              <a:spcPts val="0"/>
                            </a:spcAft>
                          </a:pPr>
                          <a:r>
                            <a:rPr lang="fr-FR" sz="1100">
                              <a:effectLst/>
                            </a:rPr>
                            <a:t>40,87</a:t>
                          </a:r>
                          <a:endParaRPr lang="fr-FR" sz="1100">
                            <a:effectLst/>
                            <a:latin typeface="Calibri"/>
                            <a:ea typeface="Calibri"/>
                            <a:cs typeface="Times New Roman"/>
                          </a:endParaRPr>
                        </a:p>
                      </a:txBody>
                      <a:tcPr marL="68580" marR="68580" marT="0" marB="0" anchor="b"/>
                    </a:tc>
                  </a:tr>
                  <a:tr h="290455">
                    <a:tc>
                      <a:txBody>
                        <a:bodyPr/>
                        <a:lstStyle/>
                        <a:p>
                          <a:pPr>
                            <a:lnSpc>
                              <a:spcPct val="115000"/>
                            </a:lnSpc>
                            <a:spcAft>
                              <a:spcPts val="0"/>
                            </a:spcAft>
                          </a:pPr>
                          <a:r>
                            <a:rPr lang="fr-FR" sz="1100">
                              <a:effectLst/>
                            </a:rPr>
                            <a:t>Q3</a:t>
                          </a:r>
                          <a:endParaRPr lang="fr-FR" sz="1100">
                            <a:effectLst/>
                            <a:latin typeface="Calibri"/>
                            <a:ea typeface="Calibri"/>
                            <a:cs typeface="Times New Roman"/>
                          </a:endParaRPr>
                        </a:p>
                      </a:txBody>
                      <a:tcPr marL="68580" marR="68580" marT="0" marB="0"/>
                    </a:tc>
                    <a:tc>
                      <a:txBody>
                        <a:bodyPr/>
                        <a:lstStyle/>
                        <a:p>
                          <a:pPr algn="r">
                            <a:lnSpc>
                              <a:spcPct val="115000"/>
                            </a:lnSpc>
                            <a:spcAft>
                              <a:spcPts val="0"/>
                            </a:spcAft>
                          </a:pPr>
                          <a:r>
                            <a:rPr lang="fr-FR" sz="1100">
                              <a:effectLst/>
                            </a:rPr>
                            <a:t>1950,25</a:t>
                          </a:r>
                          <a:endParaRPr lang="fr-FR" sz="1100">
                            <a:effectLst/>
                            <a:latin typeface="Calibri"/>
                            <a:ea typeface="Calibri"/>
                            <a:cs typeface="Times New Roman"/>
                          </a:endParaRPr>
                        </a:p>
                      </a:txBody>
                      <a:tcPr marL="68580" marR="68580" marT="0" marB="0" anchor="b"/>
                    </a:tc>
                    <a:tc>
                      <a:txBody>
                        <a:bodyPr/>
                        <a:lstStyle/>
                        <a:p>
                          <a:pPr algn="r">
                            <a:lnSpc>
                              <a:spcPct val="115000"/>
                            </a:lnSpc>
                            <a:spcAft>
                              <a:spcPts val="0"/>
                            </a:spcAft>
                          </a:pPr>
                          <a:r>
                            <a:rPr lang="fr-FR" sz="1100">
                              <a:effectLst/>
                            </a:rPr>
                            <a:t>47,63</a:t>
                          </a:r>
                          <a:endParaRPr lang="fr-FR" sz="1100">
                            <a:effectLst/>
                            <a:latin typeface="Calibri"/>
                            <a:ea typeface="Calibri"/>
                            <a:cs typeface="Times New Roman"/>
                          </a:endParaRPr>
                        </a:p>
                      </a:txBody>
                      <a:tcPr marL="68580" marR="68580" marT="0" marB="0" anchor="b"/>
                    </a:tc>
                    <a:tc>
                      <a:txBody>
                        <a:bodyPr/>
                        <a:lstStyle/>
                        <a:p>
                          <a:pPr algn="r">
                            <a:lnSpc>
                              <a:spcPct val="115000"/>
                            </a:lnSpc>
                            <a:spcAft>
                              <a:spcPts val="0"/>
                            </a:spcAft>
                          </a:pPr>
                          <a:r>
                            <a:rPr lang="fr-FR" sz="1100">
                              <a:effectLst/>
                            </a:rPr>
                            <a:t>0,047</a:t>
                          </a:r>
                          <a:endParaRPr lang="fr-FR" sz="1100">
                            <a:effectLst/>
                            <a:latin typeface="Calibri"/>
                            <a:ea typeface="Calibri"/>
                            <a:cs typeface="Times New Roman"/>
                          </a:endParaRPr>
                        </a:p>
                      </a:txBody>
                      <a:tcPr marL="68580" marR="68580" marT="0" marB="0" anchor="b"/>
                    </a:tc>
                    <a:tc>
                      <a:txBody>
                        <a:bodyPr/>
                        <a:lstStyle/>
                        <a:p>
                          <a:pPr algn="r">
                            <a:lnSpc>
                              <a:spcPct val="115000"/>
                            </a:lnSpc>
                            <a:spcAft>
                              <a:spcPts val="0"/>
                            </a:spcAft>
                          </a:pPr>
                          <a:r>
                            <a:rPr lang="fr-FR" sz="1100">
                              <a:effectLst/>
                            </a:rPr>
                            <a:t>0,088</a:t>
                          </a:r>
                          <a:endParaRPr lang="fr-FR" sz="1100">
                            <a:effectLst/>
                            <a:latin typeface="Calibri"/>
                            <a:ea typeface="Calibri"/>
                            <a:cs typeface="Times New Roman"/>
                          </a:endParaRPr>
                        </a:p>
                      </a:txBody>
                      <a:tcPr marL="68580" marR="68580" marT="0" marB="0" anchor="b"/>
                    </a:tc>
                    <a:tc>
                      <a:txBody>
                        <a:bodyPr/>
                        <a:lstStyle/>
                        <a:p>
                          <a:pPr algn="r">
                            <a:lnSpc>
                              <a:spcPct val="115000"/>
                            </a:lnSpc>
                            <a:spcAft>
                              <a:spcPts val="0"/>
                            </a:spcAft>
                          </a:pPr>
                          <a:r>
                            <a:rPr lang="fr-FR" sz="1100">
                              <a:effectLst/>
                            </a:rPr>
                            <a:t>0,039</a:t>
                          </a:r>
                          <a:endParaRPr lang="fr-FR" sz="1100">
                            <a:effectLst/>
                            <a:latin typeface="Calibri"/>
                            <a:ea typeface="Calibri"/>
                            <a:cs typeface="Times New Roman"/>
                          </a:endParaRPr>
                        </a:p>
                      </a:txBody>
                      <a:tcPr marL="68580" marR="68580" marT="0" marB="0" anchor="b"/>
                    </a:tc>
                    <a:tc>
                      <a:txBody>
                        <a:bodyPr/>
                        <a:lstStyle/>
                        <a:p>
                          <a:pPr algn="r">
                            <a:lnSpc>
                              <a:spcPct val="115000"/>
                            </a:lnSpc>
                            <a:spcAft>
                              <a:spcPts val="0"/>
                            </a:spcAft>
                          </a:pPr>
                          <a:r>
                            <a:rPr lang="fr-FR" sz="1100">
                              <a:effectLst/>
                            </a:rPr>
                            <a:t>0,824</a:t>
                          </a:r>
                          <a:endParaRPr lang="fr-FR" sz="1100">
                            <a:effectLst/>
                            <a:latin typeface="Calibri"/>
                            <a:ea typeface="Calibri"/>
                            <a:cs typeface="Times New Roman"/>
                          </a:endParaRPr>
                        </a:p>
                      </a:txBody>
                      <a:tcPr marL="68580" marR="68580" marT="0" marB="0" anchor="b"/>
                    </a:tc>
                    <a:tc>
                      <a:txBody>
                        <a:bodyPr/>
                        <a:lstStyle/>
                        <a:p>
                          <a:pPr algn="r">
                            <a:lnSpc>
                              <a:spcPct val="115000"/>
                            </a:lnSpc>
                            <a:spcAft>
                              <a:spcPts val="0"/>
                            </a:spcAft>
                          </a:pPr>
                          <a:r>
                            <a:rPr lang="fr-FR" sz="1100">
                              <a:effectLst/>
                            </a:rPr>
                            <a:t>3,190</a:t>
                          </a:r>
                          <a:endParaRPr lang="fr-FR" sz="1100">
                            <a:effectLst/>
                            <a:latin typeface="Calibri"/>
                            <a:ea typeface="Calibri"/>
                            <a:cs typeface="Times New Roman"/>
                          </a:endParaRPr>
                        </a:p>
                      </a:txBody>
                      <a:tcPr marL="68580" marR="68580" marT="0" marB="0" anchor="b"/>
                    </a:tc>
                    <a:tc>
                      <a:txBody>
                        <a:bodyPr/>
                        <a:lstStyle/>
                        <a:p>
                          <a:pPr algn="r">
                            <a:lnSpc>
                              <a:spcPct val="115000"/>
                            </a:lnSpc>
                            <a:spcAft>
                              <a:spcPts val="0"/>
                            </a:spcAft>
                          </a:pPr>
                          <a:r>
                            <a:rPr lang="fr-FR" sz="1100">
                              <a:effectLst/>
                            </a:rPr>
                            <a:t>35</a:t>
                          </a:r>
                          <a:endParaRPr lang="fr-FR" sz="1100">
                            <a:effectLst/>
                            <a:latin typeface="Calibri"/>
                            <a:ea typeface="Calibri"/>
                            <a:cs typeface="Times New Roman"/>
                          </a:endParaRPr>
                        </a:p>
                      </a:txBody>
                      <a:tcPr marL="68580" marR="68580" marT="0" marB="0" anchor="b"/>
                    </a:tc>
                    <a:tc>
                      <a:txBody>
                        <a:bodyPr/>
                        <a:lstStyle/>
                        <a:p>
                          <a:pPr algn="r">
                            <a:lnSpc>
                              <a:spcPct val="115000"/>
                            </a:lnSpc>
                            <a:spcAft>
                              <a:spcPts val="0"/>
                            </a:spcAft>
                          </a:pPr>
                          <a:r>
                            <a:rPr lang="fr-FR" sz="1100">
                              <a:effectLst/>
                            </a:rPr>
                            <a:t>81,76</a:t>
                          </a:r>
                          <a:endParaRPr lang="fr-FR" sz="1100">
                            <a:effectLst/>
                            <a:latin typeface="Calibri"/>
                            <a:ea typeface="Calibri"/>
                            <a:cs typeface="Times New Roman"/>
                          </a:endParaRPr>
                        </a:p>
                      </a:txBody>
                      <a:tcPr marL="68580" marR="68580" marT="0" marB="0" anchor="b"/>
                    </a:tc>
                    <a:tc>
                      <a:txBody>
                        <a:bodyPr/>
                        <a:lstStyle/>
                        <a:p>
                          <a:pPr algn="r">
                            <a:lnSpc>
                              <a:spcPct val="115000"/>
                            </a:lnSpc>
                            <a:spcAft>
                              <a:spcPts val="0"/>
                            </a:spcAft>
                          </a:pPr>
                          <a:r>
                            <a:rPr lang="fr-FR" sz="1100">
                              <a:effectLst/>
                            </a:rPr>
                            <a:t>41,79</a:t>
                          </a:r>
                          <a:endParaRPr lang="fr-FR" sz="1100">
                            <a:effectLst/>
                            <a:latin typeface="Calibri"/>
                            <a:ea typeface="Calibri"/>
                            <a:cs typeface="Times New Roman"/>
                          </a:endParaRPr>
                        </a:p>
                      </a:txBody>
                      <a:tcPr marL="68580" marR="68580" marT="0" marB="0" anchor="b"/>
                    </a:tc>
                  </a:tr>
                  <a:tr h="290455">
                    <a:tc>
                      <a:txBody>
                        <a:bodyPr/>
                        <a:lstStyle/>
                        <a:p>
                          <a:pPr>
                            <a:lnSpc>
                              <a:spcPct val="115000"/>
                            </a:lnSpc>
                            <a:spcAft>
                              <a:spcPts val="0"/>
                            </a:spcAft>
                          </a:pPr>
                          <a:r>
                            <a:rPr lang="fr-FR" sz="1100">
                              <a:effectLst/>
                            </a:rPr>
                            <a:t>Q4</a:t>
                          </a:r>
                          <a:endParaRPr lang="fr-FR" sz="1100">
                            <a:effectLst/>
                            <a:latin typeface="Calibri"/>
                            <a:ea typeface="Calibri"/>
                            <a:cs typeface="Times New Roman"/>
                          </a:endParaRPr>
                        </a:p>
                      </a:txBody>
                      <a:tcPr marL="68580" marR="68580" marT="0" marB="0"/>
                    </a:tc>
                    <a:tc>
                      <a:txBody>
                        <a:bodyPr/>
                        <a:lstStyle/>
                        <a:p>
                          <a:pPr algn="r">
                            <a:lnSpc>
                              <a:spcPct val="115000"/>
                            </a:lnSpc>
                            <a:spcAft>
                              <a:spcPts val="0"/>
                            </a:spcAft>
                          </a:pPr>
                          <a:r>
                            <a:rPr lang="fr-FR" sz="1100">
                              <a:effectLst/>
                            </a:rPr>
                            <a:t>3685,85</a:t>
                          </a:r>
                          <a:endParaRPr lang="fr-FR" sz="1100">
                            <a:effectLst/>
                            <a:latin typeface="Calibri"/>
                            <a:ea typeface="Calibri"/>
                            <a:cs typeface="Times New Roman"/>
                          </a:endParaRPr>
                        </a:p>
                      </a:txBody>
                      <a:tcPr marL="68580" marR="68580" marT="0" marB="0" anchor="b"/>
                    </a:tc>
                    <a:tc>
                      <a:txBody>
                        <a:bodyPr/>
                        <a:lstStyle/>
                        <a:p>
                          <a:pPr algn="r">
                            <a:lnSpc>
                              <a:spcPct val="115000"/>
                            </a:lnSpc>
                            <a:spcAft>
                              <a:spcPts val="0"/>
                            </a:spcAft>
                          </a:pPr>
                          <a:r>
                            <a:rPr lang="fr-FR" sz="1100">
                              <a:effectLst/>
                            </a:rPr>
                            <a:t>79,24</a:t>
                          </a:r>
                          <a:endParaRPr lang="fr-FR" sz="1100">
                            <a:effectLst/>
                            <a:latin typeface="Calibri"/>
                            <a:ea typeface="Calibri"/>
                            <a:cs typeface="Times New Roman"/>
                          </a:endParaRPr>
                        </a:p>
                      </a:txBody>
                      <a:tcPr marL="68580" marR="68580" marT="0" marB="0" anchor="b"/>
                    </a:tc>
                    <a:tc>
                      <a:txBody>
                        <a:bodyPr/>
                        <a:lstStyle/>
                        <a:p>
                          <a:pPr algn="r">
                            <a:lnSpc>
                              <a:spcPct val="115000"/>
                            </a:lnSpc>
                            <a:spcAft>
                              <a:spcPts val="0"/>
                            </a:spcAft>
                          </a:pPr>
                          <a:r>
                            <a:rPr lang="fr-FR" sz="1100">
                              <a:effectLst/>
                            </a:rPr>
                            <a:t>0,018</a:t>
                          </a:r>
                          <a:endParaRPr lang="fr-FR" sz="1100">
                            <a:effectLst/>
                            <a:latin typeface="Calibri"/>
                            <a:ea typeface="Calibri"/>
                            <a:cs typeface="Times New Roman"/>
                          </a:endParaRPr>
                        </a:p>
                      </a:txBody>
                      <a:tcPr marL="68580" marR="68580" marT="0" marB="0" anchor="b"/>
                    </a:tc>
                    <a:tc>
                      <a:txBody>
                        <a:bodyPr/>
                        <a:lstStyle/>
                        <a:p>
                          <a:pPr algn="r">
                            <a:lnSpc>
                              <a:spcPct val="115000"/>
                            </a:lnSpc>
                            <a:spcAft>
                              <a:spcPts val="0"/>
                            </a:spcAft>
                          </a:pPr>
                          <a:r>
                            <a:rPr lang="fr-FR" sz="1100">
                              <a:effectLst/>
                            </a:rPr>
                            <a:t>0,033</a:t>
                          </a:r>
                          <a:endParaRPr lang="fr-FR" sz="1100">
                            <a:effectLst/>
                            <a:latin typeface="Calibri"/>
                            <a:ea typeface="Calibri"/>
                            <a:cs typeface="Times New Roman"/>
                          </a:endParaRPr>
                        </a:p>
                      </a:txBody>
                      <a:tcPr marL="68580" marR="68580" marT="0" marB="0" anchor="b"/>
                    </a:tc>
                    <a:tc>
                      <a:txBody>
                        <a:bodyPr/>
                        <a:lstStyle/>
                        <a:p>
                          <a:pPr algn="r">
                            <a:lnSpc>
                              <a:spcPct val="115000"/>
                            </a:lnSpc>
                            <a:spcAft>
                              <a:spcPts val="0"/>
                            </a:spcAft>
                          </a:pPr>
                          <a:r>
                            <a:rPr lang="fr-FR" sz="1100">
                              <a:effectLst/>
                            </a:rPr>
                            <a:t>0,070</a:t>
                          </a:r>
                          <a:endParaRPr lang="fr-FR" sz="1100">
                            <a:effectLst/>
                            <a:latin typeface="Calibri"/>
                            <a:ea typeface="Calibri"/>
                            <a:cs typeface="Times New Roman"/>
                          </a:endParaRPr>
                        </a:p>
                      </a:txBody>
                      <a:tcPr marL="68580" marR="68580" marT="0" marB="0" anchor="b"/>
                    </a:tc>
                    <a:tc>
                      <a:txBody>
                        <a:bodyPr/>
                        <a:lstStyle/>
                        <a:p>
                          <a:pPr algn="r">
                            <a:lnSpc>
                              <a:spcPct val="115000"/>
                            </a:lnSpc>
                            <a:spcAft>
                              <a:spcPts val="0"/>
                            </a:spcAft>
                          </a:pPr>
                          <a:r>
                            <a:rPr lang="fr-FR" sz="1100">
                              <a:effectLst/>
                            </a:rPr>
                            <a:t>0,877</a:t>
                          </a:r>
                          <a:endParaRPr lang="fr-FR" sz="1100">
                            <a:effectLst/>
                            <a:latin typeface="Calibri"/>
                            <a:ea typeface="Calibri"/>
                            <a:cs typeface="Times New Roman"/>
                          </a:endParaRPr>
                        </a:p>
                      </a:txBody>
                      <a:tcPr marL="68580" marR="68580" marT="0" marB="0" anchor="b"/>
                    </a:tc>
                    <a:tc>
                      <a:txBody>
                        <a:bodyPr/>
                        <a:lstStyle/>
                        <a:p>
                          <a:pPr algn="r">
                            <a:lnSpc>
                              <a:spcPct val="115000"/>
                            </a:lnSpc>
                            <a:spcAft>
                              <a:spcPts val="0"/>
                            </a:spcAft>
                          </a:pPr>
                          <a:r>
                            <a:rPr lang="fr-FR" sz="1100">
                              <a:effectLst/>
                            </a:rPr>
                            <a:t>1,408</a:t>
                          </a:r>
                          <a:endParaRPr lang="fr-FR" sz="1100">
                            <a:effectLst/>
                            <a:latin typeface="Calibri"/>
                            <a:ea typeface="Calibri"/>
                            <a:cs typeface="Times New Roman"/>
                          </a:endParaRPr>
                        </a:p>
                      </a:txBody>
                      <a:tcPr marL="68580" marR="68580" marT="0" marB="0" anchor="b"/>
                    </a:tc>
                    <a:tc>
                      <a:txBody>
                        <a:bodyPr/>
                        <a:lstStyle/>
                        <a:p>
                          <a:pPr algn="r">
                            <a:lnSpc>
                              <a:spcPct val="115000"/>
                            </a:lnSpc>
                            <a:spcAft>
                              <a:spcPts val="0"/>
                            </a:spcAft>
                          </a:pPr>
                          <a:r>
                            <a:rPr lang="fr-FR" sz="1100">
                              <a:effectLst/>
                            </a:rPr>
                            <a:t>35</a:t>
                          </a:r>
                          <a:endParaRPr lang="fr-FR" sz="1100">
                            <a:effectLst/>
                            <a:latin typeface="Calibri"/>
                            <a:ea typeface="Calibri"/>
                            <a:cs typeface="Times New Roman"/>
                          </a:endParaRPr>
                        </a:p>
                      </a:txBody>
                      <a:tcPr marL="68580" marR="68580" marT="0" marB="0" anchor="b"/>
                    </a:tc>
                    <a:tc>
                      <a:txBody>
                        <a:bodyPr/>
                        <a:lstStyle/>
                        <a:p>
                          <a:pPr algn="r">
                            <a:lnSpc>
                              <a:spcPct val="115000"/>
                            </a:lnSpc>
                            <a:spcAft>
                              <a:spcPts val="0"/>
                            </a:spcAft>
                          </a:pPr>
                          <a:r>
                            <a:rPr lang="fr-FR" sz="1100">
                              <a:effectLst/>
                            </a:rPr>
                            <a:t>83,40</a:t>
                          </a:r>
                          <a:endParaRPr lang="fr-FR" sz="1100">
                            <a:effectLst/>
                            <a:latin typeface="Calibri"/>
                            <a:ea typeface="Calibri"/>
                            <a:cs typeface="Times New Roman"/>
                          </a:endParaRPr>
                        </a:p>
                      </a:txBody>
                      <a:tcPr marL="68580" marR="68580" marT="0" marB="0" anchor="b"/>
                    </a:tc>
                    <a:tc>
                      <a:txBody>
                        <a:bodyPr/>
                        <a:lstStyle/>
                        <a:p>
                          <a:pPr algn="r">
                            <a:lnSpc>
                              <a:spcPct val="115000"/>
                            </a:lnSpc>
                            <a:spcAft>
                              <a:spcPts val="0"/>
                            </a:spcAft>
                          </a:pPr>
                          <a:r>
                            <a:rPr lang="fr-FR" sz="1100">
                              <a:effectLst/>
                            </a:rPr>
                            <a:t>44,97</a:t>
                          </a:r>
                          <a:endParaRPr lang="fr-FR" sz="1100">
                            <a:effectLst/>
                            <a:latin typeface="Calibri"/>
                            <a:ea typeface="Calibri"/>
                            <a:cs typeface="Times New Roman"/>
                          </a:endParaRPr>
                        </a:p>
                      </a:txBody>
                      <a:tcPr marL="68580" marR="68580" marT="0" marB="0" anchor="b"/>
                    </a:tc>
                  </a:tr>
                  <a:tr h="290455">
                    <a:tc>
                      <a:txBody>
                        <a:bodyPr/>
                        <a:lstStyle/>
                        <a:p>
                          <a:pPr>
                            <a:lnSpc>
                              <a:spcPct val="115000"/>
                            </a:lnSpc>
                            <a:spcAft>
                              <a:spcPts val="0"/>
                            </a:spcAft>
                          </a:pPr>
                          <a:r>
                            <a:rPr lang="fr-FR" sz="1100">
                              <a:effectLst/>
                            </a:rPr>
                            <a:t>Q5Q </a:t>
                          </a:r>
                          <a:endParaRPr lang="fr-FR" sz="1100">
                            <a:effectLst/>
                            <a:latin typeface="Calibri"/>
                            <a:ea typeface="Calibri"/>
                            <a:cs typeface="Times New Roman"/>
                          </a:endParaRPr>
                        </a:p>
                      </a:txBody>
                      <a:tcPr marL="68580" marR="68580" marT="0" marB="0"/>
                    </a:tc>
                    <a:tc>
                      <a:txBody>
                        <a:bodyPr/>
                        <a:lstStyle/>
                        <a:p>
                          <a:pPr algn="r">
                            <a:lnSpc>
                              <a:spcPct val="115000"/>
                            </a:lnSpc>
                            <a:spcAft>
                              <a:spcPts val="0"/>
                            </a:spcAft>
                          </a:pPr>
                          <a:r>
                            <a:rPr lang="fr-FR" sz="1100">
                              <a:effectLst/>
                            </a:rPr>
                            <a:t>13611,69</a:t>
                          </a:r>
                          <a:endParaRPr lang="fr-FR" sz="1100">
                            <a:effectLst/>
                            <a:latin typeface="Calibri"/>
                            <a:ea typeface="Calibri"/>
                            <a:cs typeface="Times New Roman"/>
                          </a:endParaRPr>
                        </a:p>
                      </a:txBody>
                      <a:tcPr marL="68580" marR="68580" marT="0" marB="0" anchor="b"/>
                    </a:tc>
                    <a:tc>
                      <a:txBody>
                        <a:bodyPr/>
                        <a:lstStyle/>
                        <a:p>
                          <a:pPr algn="r">
                            <a:lnSpc>
                              <a:spcPct val="115000"/>
                            </a:lnSpc>
                            <a:spcAft>
                              <a:spcPts val="0"/>
                            </a:spcAft>
                          </a:pPr>
                          <a:r>
                            <a:rPr lang="fr-FR" sz="1100">
                              <a:effectLst/>
                            </a:rPr>
                            <a:t>257,41</a:t>
                          </a:r>
                          <a:endParaRPr lang="fr-FR" sz="1100">
                            <a:effectLst/>
                            <a:latin typeface="Calibri"/>
                            <a:ea typeface="Calibri"/>
                            <a:cs typeface="Times New Roman"/>
                          </a:endParaRPr>
                        </a:p>
                      </a:txBody>
                      <a:tcPr marL="68580" marR="68580" marT="0" marB="0" anchor="b"/>
                    </a:tc>
                    <a:tc>
                      <a:txBody>
                        <a:bodyPr/>
                        <a:lstStyle/>
                        <a:p>
                          <a:pPr algn="r">
                            <a:lnSpc>
                              <a:spcPct val="115000"/>
                            </a:lnSpc>
                            <a:spcAft>
                              <a:spcPts val="0"/>
                            </a:spcAft>
                          </a:pPr>
                          <a:r>
                            <a:rPr lang="fr-FR" sz="1100">
                              <a:effectLst/>
                            </a:rPr>
                            <a:t>0,031</a:t>
                          </a:r>
                          <a:endParaRPr lang="fr-FR" sz="1100">
                            <a:effectLst/>
                            <a:latin typeface="Calibri"/>
                            <a:ea typeface="Calibri"/>
                            <a:cs typeface="Times New Roman"/>
                          </a:endParaRPr>
                        </a:p>
                      </a:txBody>
                      <a:tcPr marL="68580" marR="68580" marT="0" marB="0" anchor="b"/>
                    </a:tc>
                    <a:tc>
                      <a:txBody>
                        <a:bodyPr/>
                        <a:lstStyle/>
                        <a:p>
                          <a:pPr algn="r">
                            <a:lnSpc>
                              <a:spcPct val="115000"/>
                            </a:lnSpc>
                            <a:spcAft>
                              <a:spcPts val="0"/>
                            </a:spcAft>
                          </a:pPr>
                          <a:r>
                            <a:rPr lang="fr-FR" sz="1100">
                              <a:effectLst/>
                            </a:rPr>
                            <a:t>0,023</a:t>
                          </a:r>
                          <a:endParaRPr lang="fr-FR" sz="1100">
                            <a:effectLst/>
                            <a:latin typeface="Calibri"/>
                            <a:ea typeface="Calibri"/>
                            <a:cs typeface="Times New Roman"/>
                          </a:endParaRPr>
                        </a:p>
                      </a:txBody>
                      <a:tcPr marL="68580" marR="68580" marT="0" marB="0" anchor="b"/>
                    </a:tc>
                    <a:tc>
                      <a:txBody>
                        <a:bodyPr/>
                        <a:lstStyle/>
                        <a:p>
                          <a:pPr algn="r">
                            <a:lnSpc>
                              <a:spcPct val="115000"/>
                            </a:lnSpc>
                            <a:spcAft>
                              <a:spcPts val="0"/>
                            </a:spcAft>
                          </a:pPr>
                          <a:r>
                            <a:rPr lang="fr-FR" sz="1100">
                              <a:effectLst/>
                            </a:rPr>
                            <a:t>0,158</a:t>
                          </a:r>
                          <a:endParaRPr lang="fr-FR" sz="1100">
                            <a:effectLst/>
                            <a:latin typeface="Calibri"/>
                            <a:ea typeface="Calibri"/>
                            <a:cs typeface="Times New Roman"/>
                          </a:endParaRPr>
                        </a:p>
                      </a:txBody>
                      <a:tcPr marL="68580" marR="68580" marT="0" marB="0" anchor="b"/>
                    </a:tc>
                    <a:tc>
                      <a:txBody>
                        <a:bodyPr/>
                        <a:lstStyle/>
                        <a:p>
                          <a:pPr algn="r">
                            <a:lnSpc>
                              <a:spcPct val="115000"/>
                            </a:lnSpc>
                            <a:spcAft>
                              <a:spcPts val="0"/>
                            </a:spcAft>
                          </a:pPr>
                          <a:r>
                            <a:rPr lang="fr-FR" sz="1100">
                              <a:effectLst/>
                            </a:rPr>
                            <a:t>0,786</a:t>
                          </a:r>
                          <a:endParaRPr lang="fr-FR" sz="1100">
                            <a:effectLst/>
                            <a:latin typeface="Calibri"/>
                            <a:ea typeface="Calibri"/>
                            <a:cs typeface="Times New Roman"/>
                          </a:endParaRPr>
                        </a:p>
                      </a:txBody>
                      <a:tcPr marL="68580" marR="68580" marT="0" marB="0" anchor="b"/>
                    </a:tc>
                    <a:tc>
                      <a:txBody>
                        <a:bodyPr/>
                        <a:lstStyle/>
                        <a:p>
                          <a:pPr algn="r">
                            <a:lnSpc>
                              <a:spcPct val="115000"/>
                            </a:lnSpc>
                            <a:spcAft>
                              <a:spcPts val="0"/>
                            </a:spcAft>
                          </a:pPr>
                          <a:r>
                            <a:rPr lang="fr-FR" sz="1100">
                              <a:effectLst/>
                            </a:rPr>
                            <a:t>7,470</a:t>
                          </a:r>
                          <a:endParaRPr lang="fr-FR" sz="1100">
                            <a:effectLst/>
                            <a:latin typeface="Calibri"/>
                            <a:ea typeface="Calibri"/>
                            <a:cs typeface="Times New Roman"/>
                          </a:endParaRPr>
                        </a:p>
                      </a:txBody>
                      <a:tcPr marL="68580" marR="68580" marT="0" marB="0" anchor="b"/>
                    </a:tc>
                    <a:tc>
                      <a:txBody>
                        <a:bodyPr/>
                        <a:lstStyle/>
                        <a:p>
                          <a:pPr algn="r">
                            <a:lnSpc>
                              <a:spcPct val="115000"/>
                            </a:lnSpc>
                            <a:spcAft>
                              <a:spcPts val="0"/>
                            </a:spcAft>
                          </a:pPr>
                          <a:r>
                            <a:rPr lang="fr-FR" sz="1100">
                              <a:effectLst/>
                            </a:rPr>
                            <a:t>35</a:t>
                          </a:r>
                          <a:endParaRPr lang="fr-FR" sz="1100">
                            <a:effectLst/>
                            <a:latin typeface="Calibri"/>
                            <a:ea typeface="Calibri"/>
                            <a:cs typeface="Times New Roman"/>
                          </a:endParaRPr>
                        </a:p>
                      </a:txBody>
                      <a:tcPr marL="68580" marR="68580" marT="0" marB="0" anchor="b"/>
                    </a:tc>
                    <a:tc>
                      <a:txBody>
                        <a:bodyPr/>
                        <a:lstStyle/>
                        <a:p>
                          <a:pPr algn="r">
                            <a:lnSpc>
                              <a:spcPct val="115000"/>
                            </a:lnSpc>
                            <a:spcAft>
                              <a:spcPts val="0"/>
                            </a:spcAft>
                          </a:pPr>
                          <a:r>
                            <a:rPr lang="fr-FR" sz="1100">
                              <a:effectLst/>
                            </a:rPr>
                            <a:t>93,58</a:t>
                          </a:r>
                          <a:endParaRPr lang="fr-FR" sz="1100">
                            <a:effectLst/>
                            <a:latin typeface="Calibri"/>
                            <a:ea typeface="Calibri"/>
                            <a:cs typeface="Times New Roman"/>
                          </a:endParaRPr>
                        </a:p>
                      </a:txBody>
                      <a:tcPr marL="68580" marR="68580" marT="0" marB="0" anchor="b"/>
                    </a:tc>
                    <a:tc>
                      <a:txBody>
                        <a:bodyPr/>
                        <a:lstStyle/>
                        <a:p>
                          <a:pPr algn="r">
                            <a:lnSpc>
                              <a:spcPct val="115000"/>
                            </a:lnSpc>
                            <a:spcAft>
                              <a:spcPts val="0"/>
                            </a:spcAft>
                          </a:pPr>
                          <a:r>
                            <a:rPr lang="fr-FR" sz="1100" dirty="0">
                              <a:effectLst/>
                            </a:rPr>
                            <a:t>47,02</a:t>
                          </a:r>
                          <a:endParaRPr lang="fr-FR" sz="1100" dirty="0">
                            <a:effectLst/>
                            <a:latin typeface="Calibri"/>
                            <a:ea typeface="Calibri"/>
                            <a:cs typeface="Times New Roman"/>
                          </a:endParaRPr>
                        </a:p>
                      </a:txBody>
                      <a:tcPr marL="68580" marR="68580" marT="0" marB="0" anchor="b"/>
                    </a:tc>
                  </a:tr>
                </a:tbl>
              </a:graphicData>
            </a:graphic>
          </p:graphicFrame>
        </mc:Fallback>
      </mc:AlternateContent>
    </p:spTree>
    <p:extLst>
      <p:ext uri="{BB962C8B-B14F-4D97-AF65-F5344CB8AC3E}">
        <p14:creationId xmlns:p14="http://schemas.microsoft.com/office/powerpoint/2010/main" val="19628320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Annexe</a:t>
            </a:r>
          </a:p>
        </p:txBody>
      </p:sp>
      <p:sp>
        <p:nvSpPr>
          <p:cNvPr id="3" name="Espace réservé du contenu 2"/>
          <p:cNvSpPr>
            <a:spLocks noGrp="1"/>
          </p:cNvSpPr>
          <p:nvPr>
            <p:ph idx="1"/>
          </p:nvPr>
        </p:nvSpPr>
        <p:spPr/>
        <p:txBody>
          <a:bodyPr/>
          <a:lstStyle/>
          <a:p>
            <a:r>
              <a:rPr lang="fr-FR" b="1" dirty="0"/>
              <a:t>Tableau 9 : Décomposition de LMDI sur les émissions de PM2.5 au niveau individuel</a:t>
            </a:r>
          </a:p>
          <a:p>
            <a:endParaRPr lang="fr-FR" dirty="0"/>
          </a:p>
        </p:txBody>
      </p:sp>
      <mc:AlternateContent xmlns:mc="http://schemas.openxmlformats.org/markup-compatibility/2006" xmlns:a14="http://schemas.microsoft.com/office/drawing/2010/main">
        <mc:Choice Requires="a14">
          <p:graphicFrame>
            <p:nvGraphicFramePr>
              <p:cNvPr id="4" name="Tableau 3"/>
              <p:cNvGraphicFramePr>
                <a:graphicFrameLocks noGrp="1"/>
              </p:cNvGraphicFramePr>
              <p:nvPr>
                <p:extLst>
                  <p:ext uri="{D42A27DB-BD31-4B8C-83A1-F6EECF244321}">
                    <p14:modId xmlns:p14="http://schemas.microsoft.com/office/powerpoint/2010/main" val="3913979284"/>
                  </p:ext>
                </p:extLst>
              </p:nvPr>
            </p:nvGraphicFramePr>
            <p:xfrm>
              <a:off x="2700869" y="2810941"/>
              <a:ext cx="6301741" cy="3162657"/>
            </p:xfrm>
            <a:graphic>
              <a:graphicData uri="http://schemas.openxmlformats.org/drawingml/2006/table">
                <a:tbl>
                  <a:tblPr firstRow="1" firstCol="1" bandRow="1">
                    <a:tableStyleId>{5C22544A-7EE6-4342-B048-85BDC9FD1C3A}</a:tableStyleId>
                  </a:tblPr>
                  <a:tblGrid>
                    <a:gridCol w="713763">
                      <a:extLst>
                        <a:ext uri="{9D8B030D-6E8A-4147-A177-3AD203B41FA5}">
                          <a16:colId xmlns:a16="http://schemas.microsoft.com/office/drawing/2014/main" val="20000"/>
                        </a:ext>
                      </a:extLst>
                    </a:gridCol>
                    <a:gridCol w="971587">
                      <a:extLst>
                        <a:ext uri="{9D8B030D-6E8A-4147-A177-3AD203B41FA5}">
                          <a16:colId xmlns:a16="http://schemas.microsoft.com/office/drawing/2014/main" val="20001"/>
                        </a:ext>
                      </a:extLst>
                    </a:gridCol>
                    <a:gridCol w="1226017">
                      <a:extLst>
                        <a:ext uri="{9D8B030D-6E8A-4147-A177-3AD203B41FA5}">
                          <a16:colId xmlns:a16="http://schemas.microsoft.com/office/drawing/2014/main" val="20002"/>
                        </a:ext>
                      </a:extLst>
                    </a:gridCol>
                    <a:gridCol w="1149348">
                      <a:extLst>
                        <a:ext uri="{9D8B030D-6E8A-4147-A177-3AD203B41FA5}">
                          <a16:colId xmlns:a16="http://schemas.microsoft.com/office/drawing/2014/main" val="20003"/>
                        </a:ext>
                      </a:extLst>
                    </a:gridCol>
                    <a:gridCol w="1128315">
                      <a:extLst>
                        <a:ext uri="{9D8B030D-6E8A-4147-A177-3AD203B41FA5}">
                          <a16:colId xmlns:a16="http://schemas.microsoft.com/office/drawing/2014/main" val="20004"/>
                        </a:ext>
                      </a:extLst>
                    </a:gridCol>
                    <a:gridCol w="1112711">
                      <a:extLst>
                        <a:ext uri="{9D8B030D-6E8A-4147-A177-3AD203B41FA5}">
                          <a16:colId xmlns:a16="http://schemas.microsoft.com/office/drawing/2014/main" val="20005"/>
                        </a:ext>
                      </a:extLst>
                    </a:gridCol>
                  </a:tblGrid>
                  <a:tr h="863810">
                    <a:tc>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PM2.5(mg)</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Diff vs Q3 (mg)</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Distance component (mg)</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Modal share component (mg)</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Emission intensity component (mg)</a:t>
                          </a:r>
                          <a:endParaRPr lang="fr-FR" sz="1100">
                            <a:effectLst/>
                            <a:latin typeface="Calibri"/>
                            <a:ea typeface="Calibri"/>
                            <a:cs typeface="Times New Roman"/>
                          </a:endParaRPr>
                        </a:p>
                      </a:txBody>
                      <a:tcPr marL="68580" marR="68580" marT="0" marB="0"/>
                    </a:tc>
                    <a:extLst>
                      <a:ext uri="{0D108BD9-81ED-4DB2-BD59-A6C34878D82A}">
                        <a16:rowId xmlns:a16="http://schemas.microsoft.com/office/drawing/2014/main" val="10000"/>
                      </a:ext>
                    </a:extLst>
                  </a:tr>
                  <a:tr h="235697">
                    <a:tc>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14:m>
                            <m:oMathPara xmlns:m="http://schemas.openxmlformats.org/officeDocument/2006/math">
                              <m:oMathParaPr>
                                <m:jc m:val="centerGroup"/>
                              </m:oMathParaPr>
                              <m:oMath xmlns:m="http://schemas.openxmlformats.org/officeDocument/2006/math">
                                <m:sSub>
                                  <m:sSubPr>
                                    <m:ctrlPr>
                                      <a:rPr lang="fr-FR" sz="1100" i="1">
                                        <a:effectLst/>
                                        <a:latin typeface="Cambria Math" panose="02040503050406030204" pitchFamily="18" charset="0"/>
                                      </a:rPr>
                                    </m:ctrlPr>
                                  </m:sSubPr>
                                  <m:e>
                                    <m:r>
                                      <a:rPr lang="fr-FR" sz="1100">
                                        <a:effectLst/>
                                        <a:latin typeface="Cambria Math"/>
                                      </a:rPr>
                                      <m:t>𝑬</m:t>
                                    </m:r>
                                  </m:e>
                                  <m:sub>
                                    <m:r>
                                      <a:rPr lang="fr-FR" sz="1100">
                                        <a:effectLst/>
                                        <a:latin typeface="Cambria Math"/>
                                      </a:rPr>
                                      <m:t>𝑷𝑴</m:t>
                                    </m:r>
                                    <m:r>
                                      <a:rPr lang="fr-FR" sz="1100">
                                        <a:effectLst/>
                                        <a:latin typeface="Cambria Math"/>
                                      </a:rPr>
                                      <m:t>𝟐</m:t>
                                    </m:r>
                                    <m:r>
                                      <a:rPr lang="fr-FR" sz="1100">
                                        <a:effectLst/>
                                        <a:latin typeface="Cambria Math"/>
                                      </a:rPr>
                                      <m:t>.</m:t>
                                    </m:r>
                                    <m:r>
                                      <a:rPr lang="fr-FR" sz="1100">
                                        <a:effectLst/>
                                        <a:latin typeface="Cambria Math"/>
                                      </a:rPr>
                                      <m:t>𝟓</m:t>
                                    </m:r>
                                    <m:r>
                                      <a:rPr lang="fr-FR" sz="1100">
                                        <a:effectLst/>
                                        <a:latin typeface="Cambria Math"/>
                                      </a:rPr>
                                      <m:t>,</m:t>
                                    </m:r>
                                    <m:r>
                                      <a:rPr lang="fr-FR" sz="1100">
                                        <a:effectLst/>
                                        <a:latin typeface="Cambria Math"/>
                                      </a:rPr>
                                      <m:t>𝑸𝒌</m:t>
                                    </m:r>
                                  </m:sub>
                                </m:sSub>
                              </m:oMath>
                            </m:oMathPara>
                          </a14:m>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14:m>
                            <m:oMathPara xmlns:m="http://schemas.openxmlformats.org/officeDocument/2006/math">
                              <m:oMathParaPr>
                                <m:jc m:val="centerGroup"/>
                              </m:oMathParaPr>
                              <m:oMath xmlns:m="http://schemas.openxmlformats.org/officeDocument/2006/math">
                                <m:sSub>
                                  <m:sSubPr>
                                    <m:ctrlPr>
                                      <a:rPr lang="fr-FR" sz="1100" i="1">
                                        <a:effectLst/>
                                        <a:latin typeface="Cambria Math" panose="02040503050406030204" pitchFamily="18" charset="0"/>
                                      </a:rPr>
                                    </m:ctrlPr>
                                  </m:sSubPr>
                                  <m:e>
                                    <m:r>
                                      <a:rPr lang="fr-FR" sz="1100">
                                        <a:effectLst/>
                                        <a:latin typeface="Cambria Math"/>
                                      </a:rPr>
                                      <m:t>∆</m:t>
                                    </m:r>
                                    <m:r>
                                      <a:rPr lang="fr-FR" sz="1100">
                                        <a:effectLst/>
                                        <a:latin typeface="Cambria Math"/>
                                      </a:rPr>
                                      <m:t>𝑬</m:t>
                                    </m:r>
                                  </m:e>
                                  <m:sub>
                                    <m:r>
                                      <a:rPr lang="fr-FR" sz="1100">
                                        <a:effectLst/>
                                        <a:latin typeface="Cambria Math"/>
                                      </a:rPr>
                                      <m:t>𝑷𝑴</m:t>
                                    </m:r>
                                    <m:r>
                                      <a:rPr lang="fr-FR" sz="1100">
                                        <a:effectLst/>
                                        <a:latin typeface="Cambria Math"/>
                                      </a:rPr>
                                      <m:t>𝟐</m:t>
                                    </m:r>
                                    <m:r>
                                      <a:rPr lang="fr-FR" sz="1100">
                                        <a:effectLst/>
                                        <a:latin typeface="Cambria Math"/>
                                      </a:rPr>
                                      <m:t>.</m:t>
                                    </m:r>
                                    <m:r>
                                      <a:rPr lang="fr-FR" sz="1100">
                                        <a:effectLst/>
                                        <a:latin typeface="Cambria Math"/>
                                      </a:rPr>
                                      <m:t>𝟓</m:t>
                                    </m:r>
                                    <m:r>
                                      <a:rPr lang="fr-FR" sz="1100">
                                        <a:effectLst/>
                                        <a:latin typeface="Cambria Math"/>
                                      </a:rPr>
                                      <m:t>,</m:t>
                                    </m:r>
                                    <m:r>
                                      <a:rPr lang="fr-FR" sz="1100">
                                        <a:effectLst/>
                                        <a:latin typeface="Cambria Math"/>
                                      </a:rPr>
                                      <m:t>𝑸</m:t>
                                    </m:r>
                                    <m:r>
                                      <a:rPr lang="fr-FR" sz="1100">
                                        <a:effectLst/>
                                        <a:latin typeface="Cambria Math"/>
                                      </a:rPr>
                                      <m:t>𝟑</m:t>
                                    </m:r>
                                    <m:r>
                                      <a:rPr lang="fr-FR" sz="1100">
                                        <a:effectLst/>
                                        <a:latin typeface="Cambria Math"/>
                                      </a:rPr>
                                      <m:t>,</m:t>
                                    </m:r>
                                    <m:r>
                                      <a:rPr lang="fr-FR" sz="1100">
                                        <a:effectLst/>
                                        <a:latin typeface="Cambria Math"/>
                                      </a:rPr>
                                      <m:t>𝑸𝒌</m:t>
                                    </m:r>
                                    <m:r>
                                      <a:rPr lang="fr-FR" sz="1100">
                                        <a:effectLst/>
                                        <a:latin typeface="Cambria Math"/>
                                      </a:rPr>
                                      <m:t>,</m:t>
                                    </m:r>
                                    <m:r>
                                      <a:rPr lang="fr-FR" sz="1100">
                                        <a:effectLst/>
                                        <a:latin typeface="Cambria Math"/>
                                      </a:rPr>
                                      <m:t>𝒕𝒐𝒕</m:t>
                                    </m:r>
                                  </m:sub>
                                </m:sSub>
                              </m:oMath>
                            </m:oMathPara>
                          </a14:m>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14:m>
                            <m:oMathPara xmlns:m="http://schemas.openxmlformats.org/officeDocument/2006/math">
                              <m:oMathParaPr>
                                <m:jc m:val="centerGroup"/>
                              </m:oMathParaPr>
                              <m:oMath xmlns:m="http://schemas.openxmlformats.org/officeDocument/2006/math">
                                <m:sSub>
                                  <m:sSubPr>
                                    <m:ctrlPr>
                                      <a:rPr lang="fr-FR" sz="1100" i="1">
                                        <a:effectLst/>
                                        <a:latin typeface="Cambria Math" panose="02040503050406030204" pitchFamily="18" charset="0"/>
                                      </a:rPr>
                                    </m:ctrlPr>
                                  </m:sSubPr>
                                  <m:e>
                                    <m:r>
                                      <a:rPr lang="fr-FR" sz="1100">
                                        <a:effectLst/>
                                        <a:latin typeface="Cambria Math"/>
                                      </a:rPr>
                                      <m:t>∆</m:t>
                                    </m:r>
                                    <m:r>
                                      <a:rPr lang="fr-FR" sz="1100">
                                        <a:effectLst/>
                                        <a:latin typeface="Cambria Math"/>
                                      </a:rPr>
                                      <m:t>𝑬</m:t>
                                    </m:r>
                                  </m:e>
                                  <m:sub>
                                    <m:r>
                                      <a:rPr lang="fr-FR" sz="1100">
                                        <a:effectLst/>
                                        <a:latin typeface="Cambria Math"/>
                                      </a:rPr>
                                      <m:t>𝑷𝑴</m:t>
                                    </m:r>
                                    <m:r>
                                      <a:rPr lang="fr-FR" sz="1100">
                                        <a:effectLst/>
                                        <a:latin typeface="Cambria Math"/>
                                      </a:rPr>
                                      <m:t>𝟐</m:t>
                                    </m:r>
                                    <m:r>
                                      <a:rPr lang="fr-FR" sz="1100">
                                        <a:effectLst/>
                                        <a:latin typeface="Cambria Math"/>
                                      </a:rPr>
                                      <m:t>.</m:t>
                                    </m:r>
                                    <m:r>
                                      <a:rPr lang="fr-FR" sz="1100">
                                        <a:effectLst/>
                                        <a:latin typeface="Cambria Math"/>
                                      </a:rPr>
                                      <m:t>𝟓</m:t>
                                    </m:r>
                                    <m:r>
                                      <a:rPr lang="fr-FR" sz="1100">
                                        <a:effectLst/>
                                        <a:latin typeface="Cambria Math"/>
                                      </a:rPr>
                                      <m:t>,</m:t>
                                    </m:r>
                                    <m:r>
                                      <a:rPr lang="fr-FR" sz="1100">
                                        <a:effectLst/>
                                        <a:latin typeface="Cambria Math"/>
                                      </a:rPr>
                                      <m:t>𝑸</m:t>
                                    </m:r>
                                    <m:r>
                                      <a:rPr lang="fr-FR" sz="1100">
                                        <a:effectLst/>
                                        <a:latin typeface="Cambria Math"/>
                                      </a:rPr>
                                      <m:t>𝟑</m:t>
                                    </m:r>
                                    <m:r>
                                      <a:rPr lang="fr-FR" sz="1100">
                                        <a:effectLst/>
                                        <a:latin typeface="Cambria Math"/>
                                      </a:rPr>
                                      <m:t>,</m:t>
                                    </m:r>
                                    <m:r>
                                      <a:rPr lang="fr-FR" sz="1100">
                                        <a:effectLst/>
                                        <a:latin typeface="Cambria Math"/>
                                      </a:rPr>
                                      <m:t>𝑸𝒌</m:t>
                                    </m:r>
                                    <m:r>
                                      <a:rPr lang="fr-FR" sz="1100">
                                        <a:effectLst/>
                                        <a:latin typeface="Cambria Math"/>
                                      </a:rPr>
                                      <m:t>,</m:t>
                                    </m:r>
                                    <m:r>
                                      <a:rPr lang="fr-FR" sz="1100">
                                        <a:effectLst/>
                                        <a:latin typeface="Cambria Math"/>
                                      </a:rPr>
                                      <m:t>𝑫</m:t>
                                    </m:r>
                                  </m:sub>
                                </m:sSub>
                              </m:oMath>
                            </m:oMathPara>
                          </a14:m>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14:m>
                            <m:oMathPara xmlns:m="http://schemas.openxmlformats.org/officeDocument/2006/math">
                              <m:oMathParaPr>
                                <m:jc m:val="centerGroup"/>
                              </m:oMathParaPr>
                              <m:oMath xmlns:m="http://schemas.openxmlformats.org/officeDocument/2006/math">
                                <m:sSub>
                                  <m:sSubPr>
                                    <m:ctrlPr>
                                      <a:rPr lang="fr-FR" sz="1100" i="1">
                                        <a:effectLst/>
                                        <a:latin typeface="Cambria Math" panose="02040503050406030204" pitchFamily="18" charset="0"/>
                                      </a:rPr>
                                    </m:ctrlPr>
                                  </m:sSubPr>
                                  <m:e>
                                    <m:r>
                                      <a:rPr lang="fr-FR" sz="1100">
                                        <a:effectLst/>
                                        <a:latin typeface="Cambria Math"/>
                                      </a:rPr>
                                      <m:t>∆</m:t>
                                    </m:r>
                                    <m:r>
                                      <a:rPr lang="fr-FR" sz="1100">
                                        <a:effectLst/>
                                        <a:latin typeface="Cambria Math"/>
                                      </a:rPr>
                                      <m:t>𝑬</m:t>
                                    </m:r>
                                  </m:e>
                                  <m:sub>
                                    <m:r>
                                      <a:rPr lang="fr-FR" sz="1100">
                                        <a:effectLst/>
                                        <a:latin typeface="Cambria Math"/>
                                      </a:rPr>
                                      <m:t>𝑷𝑴</m:t>
                                    </m:r>
                                    <m:r>
                                      <a:rPr lang="fr-FR" sz="1100">
                                        <a:effectLst/>
                                        <a:latin typeface="Cambria Math"/>
                                      </a:rPr>
                                      <m:t>𝟐</m:t>
                                    </m:r>
                                    <m:r>
                                      <a:rPr lang="fr-FR" sz="1100">
                                        <a:effectLst/>
                                        <a:latin typeface="Cambria Math"/>
                                      </a:rPr>
                                      <m:t>.</m:t>
                                    </m:r>
                                    <m:r>
                                      <a:rPr lang="fr-FR" sz="1100">
                                        <a:effectLst/>
                                        <a:latin typeface="Cambria Math"/>
                                      </a:rPr>
                                      <m:t>𝟓</m:t>
                                    </m:r>
                                    <m:r>
                                      <a:rPr lang="fr-FR" sz="1100">
                                        <a:effectLst/>
                                        <a:latin typeface="Cambria Math"/>
                                      </a:rPr>
                                      <m:t>,</m:t>
                                    </m:r>
                                    <m:r>
                                      <a:rPr lang="fr-FR" sz="1100">
                                        <a:effectLst/>
                                        <a:latin typeface="Cambria Math"/>
                                      </a:rPr>
                                      <m:t>𝑸</m:t>
                                    </m:r>
                                    <m:r>
                                      <a:rPr lang="fr-FR" sz="1100">
                                        <a:effectLst/>
                                        <a:latin typeface="Cambria Math"/>
                                      </a:rPr>
                                      <m:t>𝟑</m:t>
                                    </m:r>
                                    <m:r>
                                      <a:rPr lang="fr-FR" sz="1100">
                                        <a:effectLst/>
                                        <a:latin typeface="Cambria Math"/>
                                      </a:rPr>
                                      <m:t>,</m:t>
                                    </m:r>
                                    <m:r>
                                      <a:rPr lang="fr-FR" sz="1100">
                                        <a:effectLst/>
                                        <a:latin typeface="Cambria Math"/>
                                      </a:rPr>
                                      <m:t>𝑸𝒌</m:t>
                                    </m:r>
                                    <m:r>
                                      <a:rPr lang="fr-FR" sz="1100">
                                        <a:effectLst/>
                                        <a:latin typeface="Cambria Math"/>
                                      </a:rPr>
                                      <m:t>,</m:t>
                                    </m:r>
                                    <m:r>
                                      <a:rPr lang="fr-FR" sz="1100">
                                        <a:effectLst/>
                                        <a:latin typeface="Cambria Math"/>
                                      </a:rPr>
                                      <m:t>𝑺</m:t>
                                    </m:r>
                                  </m:sub>
                                </m:sSub>
                              </m:oMath>
                            </m:oMathPara>
                          </a14:m>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14:m>
                            <m:oMathPara xmlns:m="http://schemas.openxmlformats.org/officeDocument/2006/math">
                              <m:oMathParaPr>
                                <m:jc m:val="centerGroup"/>
                              </m:oMathParaPr>
                              <m:oMath xmlns:m="http://schemas.openxmlformats.org/officeDocument/2006/math">
                                <m:sSub>
                                  <m:sSubPr>
                                    <m:ctrlPr>
                                      <a:rPr lang="fr-FR" sz="1100" i="1">
                                        <a:effectLst/>
                                        <a:latin typeface="Cambria Math" panose="02040503050406030204" pitchFamily="18" charset="0"/>
                                      </a:rPr>
                                    </m:ctrlPr>
                                  </m:sSubPr>
                                  <m:e>
                                    <m:r>
                                      <a:rPr lang="fr-FR" sz="1100">
                                        <a:effectLst/>
                                        <a:latin typeface="Cambria Math"/>
                                      </a:rPr>
                                      <m:t>∆</m:t>
                                    </m:r>
                                    <m:r>
                                      <a:rPr lang="fr-FR" sz="1100">
                                        <a:effectLst/>
                                        <a:latin typeface="Cambria Math"/>
                                      </a:rPr>
                                      <m:t>𝑬</m:t>
                                    </m:r>
                                  </m:e>
                                  <m:sub>
                                    <m:r>
                                      <a:rPr lang="fr-FR" sz="1100">
                                        <a:effectLst/>
                                        <a:latin typeface="Cambria Math"/>
                                      </a:rPr>
                                      <m:t>𝑷𝑴</m:t>
                                    </m:r>
                                    <m:r>
                                      <a:rPr lang="fr-FR" sz="1100">
                                        <a:effectLst/>
                                        <a:latin typeface="Cambria Math"/>
                                      </a:rPr>
                                      <m:t>𝟐</m:t>
                                    </m:r>
                                    <m:r>
                                      <a:rPr lang="fr-FR" sz="1100">
                                        <a:effectLst/>
                                        <a:latin typeface="Cambria Math"/>
                                      </a:rPr>
                                      <m:t>.</m:t>
                                    </m:r>
                                    <m:r>
                                      <a:rPr lang="fr-FR" sz="1100">
                                        <a:effectLst/>
                                        <a:latin typeface="Cambria Math"/>
                                      </a:rPr>
                                      <m:t>𝟓</m:t>
                                    </m:r>
                                    <m:r>
                                      <a:rPr lang="fr-FR" sz="1100">
                                        <a:effectLst/>
                                        <a:latin typeface="Cambria Math"/>
                                      </a:rPr>
                                      <m:t>,</m:t>
                                    </m:r>
                                    <m:r>
                                      <a:rPr lang="fr-FR" sz="1100">
                                        <a:effectLst/>
                                        <a:latin typeface="Cambria Math"/>
                                      </a:rPr>
                                      <m:t>𝑸</m:t>
                                    </m:r>
                                    <m:r>
                                      <a:rPr lang="fr-FR" sz="1100">
                                        <a:effectLst/>
                                        <a:latin typeface="Cambria Math"/>
                                      </a:rPr>
                                      <m:t>𝟑</m:t>
                                    </m:r>
                                    <m:r>
                                      <a:rPr lang="fr-FR" sz="1100">
                                        <a:effectLst/>
                                        <a:latin typeface="Cambria Math"/>
                                      </a:rPr>
                                      <m:t>,</m:t>
                                    </m:r>
                                    <m:r>
                                      <a:rPr lang="fr-FR" sz="1100">
                                        <a:effectLst/>
                                        <a:latin typeface="Cambria Math"/>
                                      </a:rPr>
                                      <m:t>𝑸𝒌</m:t>
                                    </m:r>
                                    <m:r>
                                      <a:rPr lang="fr-FR" sz="1100">
                                        <a:effectLst/>
                                        <a:latin typeface="Cambria Math"/>
                                      </a:rPr>
                                      <m:t>,</m:t>
                                    </m:r>
                                    <m:r>
                                      <a:rPr lang="fr-FR" sz="1100">
                                        <a:effectLst/>
                                        <a:latin typeface="Cambria Math"/>
                                      </a:rPr>
                                      <m:t>𝑰</m:t>
                                    </m:r>
                                  </m:sub>
                                </m:sSub>
                              </m:oMath>
                            </m:oMathPara>
                          </a14:m>
                          <a:endParaRPr lang="fr-FR" sz="1100">
                            <a:effectLst/>
                            <a:latin typeface="Calibri"/>
                            <a:ea typeface="Calibri"/>
                            <a:cs typeface="Times New Roman"/>
                          </a:endParaRPr>
                        </a:p>
                      </a:txBody>
                      <a:tcPr marL="68580" marR="68580" marT="0" marB="0"/>
                    </a:tc>
                    <a:extLst>
                      <a:ext uri="{0D108BD9-81ED-4DB2-BD59-A6C34878D82A}">
                        <a16:rowId xmlns:a16="http://schemas.microsoft.com/office/drawing/2014/main" val="10001"/>
                      </a:ext>
                    </a:extLst>
                  </a:tr>
                  <a:tr h="206315">
                    <a:tc>
                      <a:txBody>
                        <a:bodyPr/>
                        <a:lstStyle/>
                        <a:p>
                          <a:pPr>
                            <a:lnSpc>
                              <a:spcPct val="115000"/>
                            </a:lnSpc>
                            <a:spcAft>
                              <a:spcPts val="0"/>
                            </a:spcAft>
                          </a:pPr>
                          <a:r>
                            <a:rPr lang="fr-FR" sz="1100">
                              <a:effectLst/>
                            </a:rPr>
                            <a:t>Q1</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257,4</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-1,693</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-959</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-714</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-21</a:t>
                          </a:r>
                          <a:endParaRPr lang="fr-FR" sz="1100">
                            <a:effectLst/>
                            <a:latin typeface="Calibri"/>
                            <a:ea typeface="Calibri"/>
                            <a:cs typeface="Times New Roman"/>
                          </a:endParaRPr>
                        </a:p>
                      </a:txBody>
                      <a:tcPr marL="68580" marR="68580" marT="0" marB="0"/>
                    </a:tc>
                    <a:extLst>
                      <a:ext uri="{0D108BD9-81ED-4DB2-BD59-A6C34878D82A}">
                        <a16:rowId xmlns:a16="http://schemas.microsoft.com/office/drawing/2014/main" val="10002"/>
                      </a:ext>
                    </a:extLst>
                  </a:tr>
                  <a:tr h="206315">
                    <a:tc>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57%</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42%</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1%</a:t>
                          </a:r>
                          <a:endParaRPr lang="fr-FR" sz="1100">
                            <a:effectLst/>
                            <a:latin typeface="Calibri"/>
                            <a:ea typeface="Calibri"/>
                            <a:cs typeface="Times New Roman"/>
                          </a:endParaRPr>
                        </a:p>
                      </a:txBody>
                      <a:tcPr marL="68580" marR="68580" marT="0" marB="0"/>
                    </a:tc>
                    <a:extLst>
                      <a:ext uri="{0D108BD9-81ED-4DB2-BD59-A6C34878D82A}">
                        <a16:rowId xmlns:a16="http://schemas.microsoft.com/office/drawing/2014/main" val="10003"/>
                      </a:ext>
                    </a:extLst>
                  </a:tr>
                  <a:tr h="206315">
                    <a:tc>
                      <a:txBody>
                        <a:bodyPr/>
                        <a:lstStyle/>
                        <a:p>
                          <a:pPr>
                            <a:lnSpc>
                              <a:spcPct val="115000"/>
                            </a:lnSpc>
                            <a:spcAft>
                              <a:spcPts val="0"/>
                            </a:spcAft>
                          </a:pPr>
                          <a:r>
                            <a:rPr lang="fr-FR" sz="1100">
                              <a:effectLst/>
                            </a:rPr>
                            <a:t>Q2</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1065,22</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-885</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-773</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-80</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-32</a:t>
                          </a:r>
                          <a:endParaRPr lang="fr-FR" sz="1100">
                            <a:effectLst/>
                            <a:latin typeface="Calibri"/>
                            <a:ea typeface="Calibri"/>
                            <a:cs typeface="Times New Roman"/>
                          </a:endParaRPr>
                        </a:p>
                      </a:txBody>
                      <a:tcPr marL="68580" marR="68580" marT="0" marB="0"/>
                    </a:tc>
                    <a:extLst>
                      <a:ext uri="{0D108BD9-81ED-4DB2-BD59-A6C34878D82A}">
                        <a16:rowId xmlns:a16="http://schemas.microsoft.com/office/drawing/2014/main" val="10004"/>
                      </a:ext>
                    </a:extLst>
                  </a:tr>
                  <a:tr h="206315">
                    <a:tc>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87%</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9%</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4%</a:t>
                          </a:r>
                          <a:endParaRPr lang="fr-FR" sz="1100">
                            <a:effectLst/>
                            <a:latin typeface="Calibri"/>
                            <a:ea typeface="Calibri"/>
                            <a:cs typeface="Times New Roman"/>
                          </a:endParaRPr>
                        </a:p>
                      </a:txBody>
                      <a:tcPr marL="68580" marR="68580" marT="0" marB="0"/>
                    </a:tc>
                    <a:extLst>
                      <a:ext uri="{0D108BD9-81ED-4DB2-BD59-A6C34878D82A}">
                        <a16:rowId xmlns:a16="http://schemas.microsoft.com/office/drawing/2014/main" val="10005"/>
                      </a:ext>
                    </a:extLst>
                  </a:tr>
                  <a:tr h="206315">
                    <a:tc>
                      <a:txBody>
                        <a:bodyPr/>
                        <a:lstStyle/>
                        <a:p>
                          <a:pPr>
                            <a:lnSpc>
                              <a:spcPct val="115000"/>
                            </a:lnSpc>
                            <a:spcAft>
                              <a:spcPts val="0"/>
                            </a:spcAft>
                          </a:pPr>
                          <a:r>
                            <a:rPr lang="fr-FR" sz="1100">
                              <a:effectLst/>
                            </a:rPr>
                            <a:t>Q3</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1950,24</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0</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a:t>
                          </a:r>
                          <a:endParaRPr lang="fr-FR" sz="1100">
                            <a:effectLst/>
                            <a:latin typeface="Calibri"/>
                            <a:ea typeface="Calibri"/>
                            <a:cs typeface="Times New Roman"/>
                          </a:endParaRPr>
                        </a:p>
                      </a:txBody>
                      <a:tcPr marL="68580" marR="68580" marT="0" marB="0"/>
                    </a:tc>
                    <a:extLst>
                      <a:ext uri="{0D108BD9-81ED-4DB2-BD59-A6C34878D82A}">
                        <a16:rowId xmlns:a16="http://schemas.microsoft.com/office/drawing/2014/main" val="10006"/>
                      </a:ext>
                    </a:extLst>
                  </a:tr>
                  <a:tr h="206315">
                    <a:tc>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a:t>
                          </a:r>
                          <a:endParaRPr lang="fr-FR" sz="1100">
                            <a:effectLst/>
                            <a:latin typeface="Calibri"/>
                            <a:ea typeface="Calibri"/>
                            <a:cs typeface="Times New Roman"/>
                          </a:endParaRPr>
                        </a:p>
                      </a:txBody>
                      <a:tcPr marL="68580" marR="68580" marT="0" marB="0"/>
                    </a:tc>
                    <a:extLst>
                      <a:ext uri="{0D108BD9-81ED-4DB2-BD59-A6C34878D82A}">
                        <a16:rowId xmlns:a16="http://schemas.microsoft.com/office/drawing/2014/main" val="10007"/>
                      </a:ext>
                    </a:extLst>
                  </a:tr>
                  <a:tr h="206315">
                    <a:tc>
                      <a:txBody>
                        <a:bodyPr/>
                        <a:lstStyle/>
                        <a:p>
                          <a:pPr>
                            <a:lnSpc>
                              <a:spcPct val="115000"/>
                            </a:lnSpc>
                            <a:spcAft>
                              <a:spcPts val="0"/>
                            </a:spcAft>
                          </a:pPr>
                          <a:r>
                            <a:rPr lang="fr-FR" sz="1100">
                              <a:effectLst/>
                            </a:rPr>
                            <a:t>Q4</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3685,84</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1,735</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1 ,379</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186</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172</a:t>
                          </a:r>
                          <a:endParaRPr lang="fr-FR" sz="1100">
                            <a:effectLst/>
                            <a:latin typeface="Calibri"/>
                            <a:ea typeface="Calibri"/>
                            <a:cs typeface="Times New Roman"/>
                          </a:endParaRPr>
                        </a:p>
                      </a:txBody>
                      <a:tcPr marL="68580" marR="68580" marT="0" marB="0"/>
                    </a:tc>
                    <a:extLst>
                      <a:ext uri="{0D108BD9-81ED-4DB2-BD59-A6C34878D82A}">
                        <a16:rowId xmlns:a16="http://schemas.microsoft.com/office/drawing/2014/main" val="10008"/>
                      </a:ext>
                    </a:extLst>
                  </a:tr>
                  <a:tr h="206315">
                    <a:tc>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79%</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11%</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10%</a:t>
                          </a:r>
                          <a:endParaRPr lang="fr-FR" sz="1100">
                            <a:effectLst/>
                            <a:latin typeface="Calibri"/>
                            <a:ea typeface="Calibri"/>
                            <a:cs typeface="Times New Roman"/>
                          </a:endParaRPr>
                        </a:p>
                      </a:txBody>
                      <a:tcPr marL="68580" marR="68580" marT="0" marB="0"/>
                    </a:tc>
                    <a:extLst>
                      <a:ext uri="{0D108BD9-81ED-4DB2-BD59-A6C34878D82A}">
                        <a16:rowId xmlns:a16="http://schemas.microsoft.com/office/drawing/2014/main" val="10009"/>
                      </a:ext>
                    </a:extLst>
                  </a:tr>
                  <a:tr h="206315">
                    <a:tc>
                      <a:txBody>
                        <a:bodyPr/>
                        <a:lstStyle/>
                        <a:p>
                          <a:pPr>
                            <a:lnSpc>
                              <a:spcPct val="115000"/>
                            </a:lnSpc>
                            <a:spcAft>
                              <a:spcPts val="0"/>
                            </a:spcAft>
                          </a:pPr>
                          <a:r>
                            <a:rPr lang="fr-FR" sz="1100">
                              <a:effectLst/>
                            </a:rPr>
                            <a:t>Q5</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13611,69</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11,661</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9,828</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1,129</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704</a:t>
                          </a:r>
                          <a:endParaRPr lang="fr-FR" sz="1100">
                            <a:effectLst/>
                            <a:latin typeface="Calibri"/>
                            <a:ea typeface="Calibri"/>
                            <a:cs typeface="Times New Roman"/>
                          </a:endParaRPr>
                        </a:p>
                      </a:txBody>
                      <a:tcPr marL="68580" marR="68580" marT="0" marB="0"/>
                    </a:tc>
                    <a:extLst>
                      <a:ext uri="{0D108BD9-81ED-4DB2-BD59-A6C34878D82A}">
                        <a16:rowId xmlns:a16="http://schemas.microsoft.com/office/drawing/2014/main" val="10010"/>
                      </a:ext>
                    </a:extLst>
                  </a:tr>
                  <a:tr h="206315">
                    <a:tc>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84%</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10%</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dirty="0">
                              <a:effectLst/>
                            </a:rPr>
                            <a:t>6%</a:t>
                          </a:r>
                          <a:endParaRPr lang="fr-FR" sz="1100" dirty="0">
                            <a:effectLst/>
                            <a:latin typeface="Calibri"/>
                            <a:ea typeface="Calibri"/>
                            <a:cs typeface="Times New Roman"/>
                          </a:endParaRPr>
                        </a:p>
                      </a:txBody>
                      <a:tcPr marL="68580" marR="68580" marT="0" marB="0"/>
                    </a:tc>
                    <a:extLst>
                      <a:ext uri="{0D108BD9-81ED-4DB2-BD59-A6C34878D82A}">
                        <a16:rowId xmlns:a16="http://schemas.microsoft.com/office/drawing/2014/main" val="10011"/>
                      </a:ext>
                    </a:extLst>
                  </a:tr>
                </a:tbl>
              </a:graphicData>
            </a:graphic>
          </p:graphicFrame>
        </mc:Choice>
        <mc:Fallback xmlns="">
          <p:graphicFrame>
            <p:nvGraphicFramePr>
              <p:cNvPr id="4" name="Tableau 3"/>
              <p:cNvGraphicFramePr>
                <a:graphicFrameLocks noGrp="1"/>
              </p:cNvGraphicFramePr>
              <p:nvPr>
                <p:extLst>
                  <p:ext uri="{D42A27DB-BD31-4B8C-83A1-F6EECF244321}">
                    <p14:modId xmlns:p14="http://schemas.microsoft.com/office/powerpoint/2010/main" val="3913979284"/>
                  </p:ext>
                </p:extLst>
              </p:nvPr>
            </p:nvGraphicFramePr>
            <p:xfrm>
              <a:off x="2700868" y="2810937"/>
              <a:ext cx="6301739" cy="3162657"/>
            </p:xfrm>
            <a:graphic>
              <a:graphicData uri="http://schemas.openxmlformats.org/drawingml/2006/table">
                <a:tbl>
                  <a:tblPr firstRow="1" firstCol="1" bandRow="1">
                    <a:tableStyleId>{5C22544A-7EE6-4342-B048-85BDC9FD1C3A}</a:tableStyleId>
                  </a:tblPr>
                  <a:tblGrid>
                    <a:gridCol w="713763"/>
                    <a:gridCol w="971586"/>
                    <a:gridCol w="1226017"/>
                    <a:gridCol w="1149348"/>
                    <a:gridCol w="1128315"/>
                    <a:gridCol w="1112710"/>
                  </a:tblGrid>
                  <a:tr h="863810">
                    <a:tc>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PM2.5(mg)</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Diff vs Q3 (mg)</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Distance component (mg)</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Modal share component (mg)</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Emission intensity component (mg)</a:t>
                          </a:r>
                          <a:endParaRPr lang="fr-FR" sz="1100">
                            <a:effectLst/>
                            <a:latin typeface="Calibri"/>
                            <a:ea typeface="Calibri"/>
                            <a:cs typeface="Times New Roman"/>
                          </a:endParaRPr>
                        </a:p>
                      </a:txBody>
                      <a:tcPr marL="68580" marR="68580" marT="0" marB="0"/>
                    </a:tc>
                  </a:tr>
                  <a:tr h="235697">
                    <a:tc>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endParaRPr lang="fr-FR"/>
                        </a:p>
                      </a:txBody>
                      <a:tcPr marL="68580" marR="68580" marT="0" marB="0">
                        <a:blipFill rotWithShape="1">
                          <a:blip r:embed="rId2"/>
                          <a:stretch>
                            <a:fillRect l="-73125" t="-386842" r="-473125" b="-921053"/>
                          </a:stretch>
                        </a:blipFill>
                      </a:tcPr>
                    </a:tc>
                    <a:tc>
                      <a:txBody>
                        <a:bodyPr/>
                        <a:lstStyle/>
                        <a:p>
                          <a:endParaRPr lang="fr-FR"/>
                        </a:p>
                      </a:txBody>
                      <a:tcPr marL="68580" marR="68580" marT="0" marB="0">
                        <a:blipFill rotWithShape="1">
                          <a:blip r:embed="rId2"/>
                          <a:stretch>
                            <a:fillRect l="-137811" t="-386842" r="-276617" b="-921053"/>
                          </a:stretch>
                        </a:blipFill>
                      </a:tcPr>
                    </a:tc>
                    <a:tc>
                      <a:txBody>
                        <a:bodyPr/>
                        <a:lstStyle/>
                        <a:p>
                          <a:endParaRPr lang="fr-FR"/>
                        </a:p>
                      </a:txBody>
                      <a:tcPr marL="68580" marR="68580" marT="0" marB="0">
                        <a:blipFill rotWithShape="1">
                          <a:blip r:embed="rId2"/>
                          <a:stretch>
                            <a:fillRect l="-254255" t="-386842" r="-195745" b="-921053"/>
                          </a:stretch>
                        </a:blipFill>
                      </a:tcPr>
                    </a:tc>
                    <a:tc>
                      <a:txBody>
                        <a:bodyPr/>
                        <a:lstStyle/>
                        <a:p>
                          <a:endParaRPr lang="fr-FR"/>
                        </a:p>
                      </a:txBody>
                      <a:tcPr marL="68580" marR="68580" marT="0" marB="0">
                        <a:blipFill rotWithShape="1">
                          <a:blip r:embed="rId2"/>
                          <a:stretch>
                            <a:fillRect l="-360000" t="-386842" r="-98919" b="-921053"/>
                          </a:stretch>
                        </a:blipFill>
                      </a:tcPr>
                    </a:tc>
                    <a:tc>
                      <a:txBody>
                        <a:bodyPr/>
                        <a:lstStyle/>
                        <a:p>
                          <a:endParaRPr lang="fr-FR"/>
                        </a:p>
                      </a:txBody>
                      <a:tcPr marL="68580" marR="68580" marT="0" marB="0">
                        <a:blipFill rotWithShape="1">
                          <a:blip r:embed="rId2"/>
                          <a:stretch>
                            <a:fillRect l="-465027" t="-386842" b="-921053"/>
                          </a:stretch>
                        </a:blipFill>
                      </a:tcPr>
                    </a:tc>
                  </a:tr>
                  <a:tr h="206315">
                    <a:tc>
                      <a:txBody>
                        <a:bodyPr/>
                        <a:lstStyle/>
                        <a:p>
                          <a:pPr>
                            <a:lnSpc>
                              <a:spcPct val="115000"/>
                            </a:lnSpc>
                            <a:spcAft>
                              <a:spcPts val="0"/>
                            </a:spcAft>
                          </a:pPr>
                          <a:r>
                            <a:rPr lang="fr-FR" sz="1100">
                              <a:effectLst/>
                            </a:rPr>
                            <a:t>Q1</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257,4</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-1,693</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-959</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-714</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-21</a:t>
                          </a:r>
                          <a:endParaRPr lang="fr-FR" sz="1100">
                            <a:effectLst/>
                            <a:latin typeface="Calibri"/>
                            <a:ea typeface="Calibri"/>
                            <a:cs typeface="Times New Roman"/>
                          </a:endParaRPr>
                        </a:p>
                      </a:txBody>
                      <a:tcPr marL="68580" marR="68580" marT="0" marB="0"/>
                    </a:tc>
                  </a:tr>
                  <a:tr h="206315">
                    <a:tc>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57%</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42%</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1%</a:t>
                          </a:r>
                          <a:endParaRPr lang="fr-FR" sz="1100">
                            <a:effectLst/>
                            <a:latin typeface="Calibri"/>
                            <a:ea typeface="Calibri"/>
                            <a:cs typeface="Times New Roman"/>
                          </a:endParaRPr>
                        </a:p>
                      </a:txBody>
                      <a:tcPr marL="68580" marR="68580" marT="0" marB="0"/>
                    </a:tc>
                  </a:tr>
                  <a:tr h="206315">
                    <a:tc>
                      <a:txBody>
                        <a:bodyPr/>
                        <a:lstStyle/>
                        <a:p>
                          <a:pPr>
                            <a:lnSpc>
                              <a:spcPct val="115000"/>
                            </a:lnSpc>
                            <a:spcAft>
                              <a:spcPts val="0"/>
                            </a:spcAft>
                          </a:pPr>
                          <a:r>
                            <a:rPr lang="fr-FR" sz="1100">
                              <a:effectLst/>
                            </a:rPr>
                            <a:t>Q2</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1065,22</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-885</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-773</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-80</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-32</a:t>
                          </a:r>
                          <a:endParaRPr lang="fr-FR" sz="1100">
                            <a:effectLst/>
                            <a:latin typeface="Calibri"/>
                            <a:ea typeface="Calibri"/>
                            <a:cs typeface="Times New Roman"/>
                          </a:endParaRPr>
                        </a:p>
                      </a:txBody>
                      <a:tcPr marL="68580" marR="68580" marT="0" marB="0"/>
                    </a:tc>
                  </a:tr>
                  <a:tr h="206315">
                    <a:tc>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87%</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9%</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4%</a:t>
                          </a:r>
                          <a:endParaRPr lang="fr-FR" sz="1100">
                            <a:effectLst/>
                            <a:latin typeface="Calibri"/>
                            <a:ea typeface="Calibri"/>
                            <a:cs typeface="Times New Roman"/>
                          </a:endParaRPr>
                        </a:p>
                      </a:txBody>
                      <a:tcPr marL="68580" marR="68580" marT="0" marB="0"/>
                    </a:tc>
                  </a:tr>
                  <a:tr h="206315">
                    <a:tc>
                      <a:txBody>
                        <a:bodyPr/>
                        <a:lstStyle/>
                        <a:p>
                          <a:pPr>
                            <a:lnSpc>
                              <a:spcPct val="115000"/>
                            </a:lnSpc>
                            <a:spcAft>
                              <a:spcPts val="0"/>
                            </a:spcAft>
                          </a:pPr>
                          <a:r>
                            <a:rPr lang="fr-FR" sz="1100">
                              <a:effectLst/>
                            </a:rPr>
                            <a:t>Q3</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1950,24</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0</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a:t>
                          </a:r>
                          <a:endParaRPr lang="fr-FR" sz="1100">
                            <a:effectLst/>
                            <a:latin typeface="Calibri"/>
                            <a:ea typeface="Calibri"/>
                            <a:cs typeface="Times New Roman"/>
                          </a:endParaRPr>
                        </a:p>
                      </a:txBody>
                      <a:tcPr marL="68580" marR="68580" marT="0" marB="0"/>
                    </a:tc>
                  </a:tr>
                  <a:tr h="206315">
                    <a:tc>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a:t>
                          </a:r>
                          <a:endParaRPr lang="fr-FR" sz="1100">
                            <a:effectLst/>
                            <a:latin typeface="Calibri"/>
                            <a:ea typeface="Calibri"/>
                            <a:cs typeface="Times New Roman"/>
                          </a:endParaRPr>
                        </a:p>
                      </a:txBody>
                      <a:tcPr marL="68580" marR="68580" marT="0" marB="0"/>
                    </a:tc>
                  </a:tr>
                  <a:tr h="206315">
                    <a:tc>
                      <a:txBody>
                        <a:bodyPr/>
                        <a:lstStyle/>
                        <a:p>
                          <a:pPr>
                            <a:lnSpc>
                              <a:spcPct val="115000"/>
                            </a:lnSpc>
                            <a:spcAft>
                              <a:spcPts val="0"/>
                            </a:spcAft>
                          </a:pPr>
                          <a:r>
                            <a:rPr lang="fr-FR" sz="1100">
                              <a:effectLst/>
                            </a:rPr>
                            <a:t>Q4</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3685,84</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1,735</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1 ,379</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186</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172</a:t>
                          </a:r>
                          <a:endParaRPr lang="fr-FR" sz="1100">
                            <a:effectLst/>
                            <a:latin typeface="Calibri"/>
                            <a:ea typeface="Calibri"/>
                            <a:cs typeface="Times New Roman"/>
                          </a:endParaRPr>
                        </a:p>
                      </a:txBody>
                      <a:tcPr marL="68580" marR="68580" marT="0" marB="0"/>
                    </a:tc>
                  </a:tr>
                  <a:tr h="206315">
                    <a:tc>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79%</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11%</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10%</a:t>
                          </a:r>
                          <a:endParaRPr lang="fr-FR" sz="1100">
                            <a:effectLst/>
                            <a:latin typeface="Calibri"/>
                            <a:ea typeface="Calibri"/>
                            <a:cs typeface="Times New Roman"/>
                          </a:endParaRPr>
                        </a:p>
                      </a:txBody>
                      <a:tcPr marL="68580" marR="68580" marT="0" marB="0"/>
                    </a:tc>
                  </a:tr>
                  <a:tr h="206315">
                    <a:tc>
                      <a:txBody>
                        <a:bodyPr/>
                        <a:lstStyle/>
                        <a:p>
                          <a:pPr>
                            <a:lnSpc>
                              <a:spcPct val="115000"/>
                            </a:lnSpc>
                            <a:spcAft>
                              <a:spcPts val="0"/>
                            </a:spcAft>
                          </a:pPr>
                          <a:r>
                            <a:rPr lang="fr-FR" sz="1100">
                              <a:effectLst/>
                            </a:rPr>
                            <a:t>Q5</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13611,69</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11,661</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9,828</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1,129</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704</a:t>
                          </a:r>
                          <a:endParaRPr lang="fr-FR" sz="1100">
                            <a:effectLst/>
                            <a:latin typeface="Calibri"/>
                            <a:ea typeface="Calibri"/>
                            <a:cs typeface="Times New Roman"/>
                          </a:endParaRPr>
                        </a:p>
                      </a:txBody>
                      <a:tcPr marL="68580" marR="68580" marT="0" marB="0"/>
                    </a:tc>
                  </a:tr>
                  <a:tr h="206315">
                    <a:tc>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84%</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a:effectLst/>
                            </a:rPr>
                            <a:t>10%</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100" dirty="0">
                              <a:effectLst/>
                            </a:rPr>
                            <a:t>6%</a:t>
                          </a:r>
                          <a:endParaRPr lang="fr-FR" sz="1100" dirty="0">
                            <a:effectLst/>
                            <a:latin typeface="Calibri"/>
                            <a:ea typeface="Calibri"/>
                            <a:cs typeface="Times New Roman"/>
                          </a:endParaRPr>
                        </a:p>
                      </a:txBody>
                      <a:tcPr marL="68580" marR="68580" marT="0" marB="0"/>
                    </a:tc>
                  </a:tr>
                </a:tbl>
              </a:graphicData>
            </a:graphic>
          </p:graphicFrame>
        </mc:Fallback>
      </mc:AlternateContent>
    </p:spTree>
    <p:extLst>
      <p:ext uri="{BB962C8B-B14F-4D97-AF65-F5344CB8AC3E}">
        <p14:creationId xmlns:p14="http://schemas.microsoft.com/office/powerpoint/2010/main" val="104897966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a:t>Méthodologie</a:t>
            </a:r>
            <a:br>
              <a:rPr lang="fr-FR" dirty="0"/>
            </a:br>
            <a:endParaRPr lang="fr-FR" dirty="0"/>
          </a:p>
        </p:txBody>
      </p:sp>
      <mc:AlternateContent xmlns:mc="http://schemas.openxmlformats.org/markup-compatibility/2006" xmlns:a14="http://schemas.microsoft.com/office/drawing/2010/main">
        <mc:Choice Requires="a14">
          <p:sp>
            <p:nvSpPr>
              <p:cNvPr id="3" name="Espace réservé du contenu 2"/>
              <p:cNvSpPr>
                <a:spLocks noGrp="1"/>
              </p:cNvSpPr>
              <p:nvPr>
                <p:ph idx="1"/>
              </p:nvPr>
            </p:nvSpPr>
            <p:spPr/>
            <p:txBody>
              <a:bodyPr>
                <a:normAutofit fontScale="85000" lnSpcReduction="10000"/>
              </a:bodyPr>
              <a:lstStyle/>
              <a:p>
                <a:r>
                  <a:rPr lang="fr-FR" sz="2400" dirty="0">
                    <a:latin typeface="Times New Roman" panose="02020603050405020304" pitchFamily="18" charset="0"/>
                    <a:ea typeface="Calibri" panose="020F0502020204030204" pitchFamily="34" charset="0"/>
                    <a:cs typeface="Times New Roman" panose="02020603050405020304" pitchFamily="18" charset="0"/>
                  </a:rPr>
                  <a:t>Pour chaque polluant 𝑃 , nous générons un individu de référence par quintile d'émissions 𝑄𝑘, que nous définissons comme un individu ayant la moyenne </a:t>
                </a:r>
                <a14:m>
                  <m:oMath xmlns:m="http://schemas.openxmlformats.org/officeDocument/2006/math">
                    <m:sSub>
                      <m:sSubPr>
                        <m:ctrlPr>
                          <a:rPr lang="fr-FR" sz="2400" i="1">
                            <a:latin typeface="Cambria Math" panose="02040503050406030204" pitchFamily="18" charset="0"/>
                            <a:cs typeface="Times New Roman" panose="02020603050405020304" pitchFamily="18" charset="0"/>
                          </a:rPr>
                        </m:ctrlPr>
                      </m:sSubPr>
                      <m:e>
                        <m:r>
                          <a:rPr lang="fr-FR" sz="2400" i="1">
                            <a:latin typeface="Cambria Math"/>
                            <a:cs typeface="Times New Roman" panose="02020603050405020304" pitchFamily="18" charset="0"/>
                          </a:rPr>
                          <m:t>𝐷</m:t>
                        </m:r>
                      </m:e>
                      <m:sub>
                        <m:r>
                          <a:rPr lang="fr-FR" sz="2400" i="1">
                            <a:latin typeface="Cambria Math"/>
                            <a:cs typeface="Times New Roman" panose="02020603050405020304" pitchFamily="18" charset="0"/>
                          </a:rPr>
                          <m:t>𝑄𝑘</m:t>
                        </m:r>
                      </m:sub>
                    </m:sSub>
                  </m:oMath>
                </a14:m>
                <a:r>
                  <a:rPr lang="fr-FR" sz="2400" dirty="0">
                    <a:latin typeface="Times New Roman" panose="02020603050405020304" pitchFamily="18" charset="0"/>
                    <a:ea typeface="Calibri" panose="020F0502020204030204" pitchFamily="34" charset="0"/>
                    <a:cs typeface="Times New Roman" panose="02020603050405020304" pitchFamily="18" charset="0"/>
                  </a:rPr>
                  <a:t>, la part modale </a:t>
                </a:r>
                <a14:m>
                  <m:oMath xmlns:m="http://schemas.openxmlformats.org/officeDocument/2006/math">
                    <m:sSub>
                      <m:sSubPr>
                        <m:ctrlPr>
                          <a:rPr lang="fr-FR" sz="2400" i="1">
                            <a:latin typeface="Cambria Math" panose="02040503050406030204" pitchFamily="18" charset="0"/>
                            <a:cs typeface="Times New Roman" panose="02020603050405020304" pitchFamily="18" charset="0"/>
                          </a:rPr>
                        </m:ctrlPr>
                      </m:sSubPr>
                      <m:e>
                        <m:r>
                          <a:rPr lang="fr-FR" sz="2400" i="1">
                            <a:latin typeface="Cambria Math"/>
                            <a:cs typeface="Times New Roman" panose="02020603050405020304" pitchFamily="18" charset="0"/>
                          </a:rPr>
                          <m:t>𝑆</m:t>
                        </m:r>
                      </m:e>
                      <m:sub>
                        <m:r>
                          <a:rPr lang="fr-FR" sz="2400" i="1">
                            <a:latin typeface="Cambria Math"/>
                            <a:cs typeface="Times New Roman" panose="02020603050405020304" pitchFamily="18" charset="0"/>
                          </a:rPr>
                          <m:t>𝑚</m:t>
                        </m:r>
                        <m:r>
                          <a:rPr lang="fr-FR" sz="2400" i="1">
                            <a:latin typeface="Cambria Math"/>
                            <a:cs typeface="Times New Roman" panose="02020603050405020304" pitchFamily="18" charset="0"/>
                          </a:rPr>
                          <m:t>,</m:t>
                        </m:r>
                        <m:r>
                          <a:rPr lang="fr-FR" sz="2400" i="1">
                            <a:latin typeface="Cambria Math"/>
                            <a:cs typeface="Times New Roman" panose="02020603050405020304" pitchFamily="18" charset="0"/>
                          </a:rPr>
                          <m:t>𝑄𝑘</m:t>
                        </m:r>
                      </m:sub>
                    </m:sSub>
                    <m:r>
                      <a:rPr lang="fr-FR" sz="2400" i="1">
                        <a:latin typeface="Cambria Math"/>
                        <a:cs typeface="Times New Roman" panose="02020603050405020304" pitchFamily="18" charset="0"/>
                      </a:rPr>
                      <m:t> </m:t>
                    </m:r>
                  </m:oMath>
                </a14:m>
                <a:r>
                  <a:rPr lang="fr-FR" sz="2400" dirty="0">
                    <a:latin typeface="Times New Roman" panose="02020603050405020304" pitchFamily="18" charset="0"/>
                    <a:ea typeface="Calibri" panose="020F0502020204030204" pitchFamily="34" charset="0"/>
                    <a:cs typeface="Times New Roman" panose="02020603050405020304" pitchFamily="18" charset="0"/>
                  </a:rPr>
                  <a:t>, l'intensité d'émission </a:t>
                </a:r>
                <a14:m>
                  <m:oMath xmlns:m="http://schemas.openxmlformats.org/officeDocument/2006/math">
                    <m:sSub>
                      <m:sSubPr>
                        <m:ctrlPr>
                          <a:rPr lang="fr-FR" sz="2400" i="1">
                            <a:latin typeface="Cambria Math" panose="02040503050406030204" pitchFamily="18" charset="0"/>
                            <a:cs typeface="Times New Roman" panose="02020603050405020304" pitchFamily="18" charset="0"/>
                          </a:rPr>
                        </m:ctrlPr>
                      </m:sSubPr>
                      <m:e>
                        <m:r>
                          <a:rPr lang="fr-FR" sz="2400" i="1">
                            <a:latin typeface="Cambria Math"/>
                            <a:cs typeface="Times New Roman" panose="02020603050405020304" pitchFamily="18" charset="0"/>
                          </a:rPr>
                          <m:t>𝐼</m:t>
                        </m:r>
                      </m:e>
                      <m:sub>
                        <m:r>
                          <a:rPr lang="fr-FR" sz="2400" i="1">
                            <a:latin typeface="Cambria Math"/>
                            <a:cs typeface="Times New Roman" panose="02020603050405020304" pitchFamily="18" charset="0"/>
                          </a:rPr>
                          <m:t>𝑚</m:t>
                        </m:r>
                        <m:r>
                          <a:rPr lang="fr-FR" sz="2400" i="1">
                            <a:latin typeface="Cambria Math"/>
                            <a:cs typeface="Times New Roman" panose="02020603050405020304" pitchFamily="18" charset="0"/>
                          </a:rPr>
                          <m:t>,</m:t>
                        </m:r>
                        <m:r>
                          <a:rPr lang="fr-FR" sz="2400" i="1">
                            <a:latin typeface="Cambria Math"/>
                            <a:cs typeface="Times New Roman" panose="02020603050405020304" pitchFamily="18" charset="0"/>
                          </a:rPr>
                          <m:t>𝑄𝑘</m:t>
                        </m:r>
                      </m:sub>
                    </m:sSub>
                    <m:r>
                      <a:rPr lang="fr-FR" sz="2400" i="1">
                        <a:latin typeface="Cambria Math"/>
                        <a:cs typeface="Times New Roman" panose="02020603050405020304" pitchFamily="18" charset="0"/>
                      </a:rPr>
                      <m:t> </m:t>
                    </m:r>
                  </m:oMath>
                </a14:m>
                <a:r>
                  <a:rPr lang="fr-FR" sz="2400" dirty="0">
                    <a:latin typeface="Times New Roman" panose="02020603050405020304" pitchFamily="18" charset="0"/>
                    <a:ea typeface="Calibri" panose="020F0502020204030204" pitchFamily="34" charset="0"/>
                    <a:cs typeface="Times New Roman" panose="02020603050405020304" pitchFamily="18" charset="0"/>
                  </a:rPr>
                  <a:t> de son quintile 𝑄𝑘, 𝑘 = 1. .5.</a:t>
                </a:r>
              </a:p>
              <a:p>
                <a:endParaRPr lang="fr-FR" sz="2400" dirty="0">
                  <a:latin typeface="Times New Roman" panose="02020603050405020304" pitchFamily="18" charset="0"/>
                  <a:ea typeface="Calibri" panose="020F0502020204030204" pitchFamily="34" charset="0"/>
                  <a:cs typeface="Times New Roman" panose="02020603050405020304" pitchFamily="18" charset="0"/>
                </a:endParaRPr>
              </a:p>
              <a:p>
                <a:r>
                  <a:rPr lang="fr-FR" sz="2400" dirty="0">
                    <a:latin typeface="Times New Roman" panose="02020603050405020304" pitchFamily="18" charset="0"/>
                    <a:ea typeface="Calibri" panose="020F0502020204030204" pitchFamily="34" charset="0"/>
                    <a:cs typeface="Times New Roman" panose="02020603050405020304" pitchFamily="18" charset="0"/>
                  </a:rPr>
                  <a:t>Pour l'individu de référence du quintile </a:t>
                </a:r>
                <a14:m>
                  <m:oMath xmlns:m="http://schemas.openxmlformats.org/officeDocument/2006/math">
                    <m:r>
                      <a:rPr lang="fr-FR" sz="2400" i="1">
                        <a:latin typeface="Cambria Math"/>
                        <a:ea typeface="Calibri" panose="020F0502020204030204" pitchFamily="34" charset="0"/>
                      </a:rPr>
                      <m:t>𝑄𝑘</m:t>
                    </m:r>
                  </m:oMath>
                </a14:m>
                <a:r>
                  <a:rPr lang="fr-FR" sz="2400" dirty="0">
                    <a:latin typeface="Times New Roman" panose="02020603050405020304" pitchFamily="18" charset="0"/>
                    <a:ea typeface="Calibri" panose="020F0502020204030204" pitchFamily="34" charset="0"/>
                    <a:cs typeface="Times New Roman" panose="02020603050405020304" pitchFamily="18" charset="0"/>
                  </a:rPr>
                  <a:t>, l'équation de Kaya étendue se lit comme suit : </a:t>
                </a:r>
              </a:p>
              <a:p>
                <a:endParaRPr lang="fr-FR" sz="2400" dirty="0">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14:m>
                  <m:oMathPara xmlns:m="http://schemas.openxmlformats.org/officeDocument/2006/math">
                    <m:oMathParaPr>
                      <m:jc m:val="centerGroup"/>
                    </m:oMathParaPr>
                    <m:oMath xmlns:m="http://schemas.openxmlformats.org/officeDocument/2006/math">
                      <m:sSub>
                        <m:sSubPr>
                          <m:ctrlPr>
                            <a:rPr lang="fr-FR" sz="2400" i="1">
                              <a:latin typeface="Cambria Math" panose="02040503050406030204" pitchFamily="18" charset="0"/>
                            </a:rPr>
                          </m:ctrlPr>
                        </m:sSubPr>
                        <m:e>
                          <m:r>
                            <a:rPr lang="fr-FR" sz="2400" i="1">
                              <a:latin typeface="Cambria Math"/>
                            </a:rPr>
                            <m:t>𝐸</m:t>
                          </m:r>
                        </m:e>
                        <m:sub>
                          <m:r>
                            <a:rPr lang="fr-FR" sz="2400" i="1">
                              <a:latin typeface="Cambria Math"/>
                            </a:rPr>
                            <m:t>𝑃</m:t>
                          </m:r>
                          <m:r>
                            <a:rPr lang="fr-FR" sz="2400" i="1">
                              <a:latin typeface="Cambria Math"/>
                            </a:rPr>
                            <m:t>,</m:t>
                          </m:r>
                          <m:r>
                            <a:rPr lang="fr-FR" sz="2400" i="1">
                              <a:latin typeface="Cambria Math"/>
                            </a:rPr>
                            <m:t>𝑄𝑘</m:t>
                          </m:r>
                        </m:sub>
                      </m:sSub>
                      <m:r>
                        <a:rPr lang="fr-FR" sz="2400" i="1">
                          <a:latin typeface="Cambria Math"/>
                        </a:rPr>
                        <m:t>=</m:t>
                      </m:r>
                      <m:nary>
                        <m:naryPr>
                          <m:chr m:val="∑"/>
                          <m:limLoc m:val="undOvr"/>
                          <m:supHide m:val="on"/>
                          <m:ctrlPr>
                            <a:rPr lang="fr-FR" sz="2400" i="1">
                              <a:latin typeface="Cambria Math" panose="02040503050406030204" pitchFamily="18" charset="0"/>
                            </a:rPr>
                          </m:ctrlPr>
                        </m:naryPr>
                        <m:sub>
                          <m:r>
                            <a:rPr lang="fr-FR" sz="2400" i="1">
                              <a:latin typeface="Cambria Math"/>
                            </a:rPr>
                            <m:t>𝑚</m:t>
                          </m:r>
                          <m:r>
                            <a:rPr lang="fr-FR" sz="2400" i="1">
                              <a:latin typeface="Cambria Math"/>
                            </a:rPr>
                            <m:t>∈</m:t>
                          </m:r>
                          <m:r>
                            <a:rPr lang="fr-FR" sz="2400" i="1">
                              <a:latin typeface="Cambria Math"/>
                            </a:rPr>
                            <m:t>𝑀</m:t>
                          </m:r>
                        </m:sub>
                        <m:sup/>
                        <m:e>
                          <m:sSub>
                            <m:sSubPr>
                              <m:ctrlPr>
                                <a:rPr lang="fr-FR" sz="2400" i="1">
                                  <a:latin typeface="Cambria Math" panose="02040503050406030204" pitchFamily="18" charset="0"/>
                                </a:rPr>
                              </m:ctrlPr>
                            </m:sSubPr>
                            <m:e>
                              <m:r>
                                <a:rPr lang="fr-FR" sz="2400" i="1">
                                  <a:latin typeface="Cambria Math"/>
                                </a:rPr>
                                <m:t>𝐷</m:t>
                              </m:r>
                            </m:e>
                            <m:sub>
                              <m:r>
                                <a:rPr lang="fr-FR" sz="2400" i="1">
                                  <a:latin typeface="Cambria Math"/>
                                </a:rPr>
                                <m:t>𝑄𝑘</m:t>
                              </m:r>
                            </m:sub>
                          </m:sSub>
                          <m:sSub>
                            <m:sSubPr>
                              <m:ctrlPr>
                                <a:rPr lang="fr-FR" sz="2400" i="1">
                                  <a:latin typeface="Cambria Math" panose="02040503050406030204" pitchFamily="18" charset="0"/>
                                </a:rPr>
                              </m:ctrlPr>
                            </m:sSubPr>
                            <m:e>
                              <m:r>
                                <a:rPr lang="fr-FR" sz="2400" i="1">
                                  <a:latin typeface="Cambria Math"/>
                                </a:rPr>
                                <m:t>𝑆</m:t>
                              </m:r>
                            </m:e>
                            <m:sub>
                              <m:r>
                                <a:rPr lang="fr-FR" sz="2400" i="1">
                                  <a:latin typeface="Cambria Math"/>
                                </a:rPr>
                                <m:t>𝑚</m:t>
                              </m:r>
                              <m:r>
                                <a:rPr lang="fr-FR" sz="2400" i="1">
                                  <a:latin typeface="Cambria Math"/>
                                </a:rPr>
                                <m:t>,</m:t>
                              </m:r>
                              <m:r>
                                <a:rPr lang="fr-FR" sz="2400" i="1">
                                  <a:latin typeface="Cambria Math"/>
                                </a:rPr>
                                <m:t>𝑄𝑘</m:t>
                              </m:r>
                            </m:sub>
                          </m:sSub>
                          <m:sSub>
                            <m:sSubPr>
                              <m:ctrlPr>
                                <a:rPr lang="fr-FR" sz="2400" i="1">
                                  <a:latin typeface="Cambria Math" panose="02040503050406030204" pitchFamily="18" charset="0"/>
                                </a:rPr>
                              </m:ctrlPr>
                            </m:sSubPr>
                            <m:e>
                              <m:r>
                                <a:rPr lang="fr-FR" sz="2400" i="1">
                                  <a:latin typeface="Cambria Math"/>
                                </a:rPr>
                                <m:t>𝐼</m:t>
                              </m:r>
                            </m:e>
                            <m:sub>
                              <m:r>
                                <a:rPr lang="fr-FR" sz="2400" i="1">
                                  <a:latin typeface="Cambria Math"/>
                                </a:rPr>
                                <m:t>𝑃</m:t>
                              </m:r>
                              <m:r>
                                <a:rPr lang="fr-FR" sz="2400" i="1">
                                  <a:latin typeface="Cambria Math"/>
                                </a:rPr>
                                <m:t>,</m:t>
                              </m:r>
                              <m:r>
                                <a:rPr lang="fr-FR" sz="2400" i="1">
                                  <a:latin typeface="Cambria Math"/>
                                </a:rPr>
                                <m:t>𝑚</m:t>
                              </m:r>
                              <m:r>
                                <a:rPr lang="fr-FR" sz="2400" i="1">
                                  <a:latin typeface="Cambria Math"/>
                                </a:rPr>
                                <m:t>,</m:t>
                              </m:r>
                              <m:r>
                                <a:rPr lang="fr-FR" sz="2400" i="1">
                                  <a:latin typeface="Cambria Math"/>
                                </a:rPr>
                                <m:t>𝑄𝑘</m:t>
                              </m:r>
                            </m:sub>
                          </m:sSub>
                        </m:e>
                      </m:nary>
                      <m:r>
                        <a:rPr lang="fr-FR" sz="2400" b="0" i="1" smtClean="0">
                          <a:latin typeface="Cambria Math"/>
                        </a:rPr>
                        <m:t>     (4)</m:t>
                      </m:r>
                    </m:oMath>
                  </m:oMathPara>
                </a14:m>
                <a:endParaRPr lang="fr-FR" sz="2400" dirty="0">
                  <a:latin typeface="Times New Roman" panose="02020603050405020304" pitchFamily="18" charset="0"/>
                  <a:cs typeface="Times New Roman" panose="02020603050405020304" pitchFamily="18" charset="0"/>
                </a:endParaRPr>
              </a:p>
              <a:p>
                <a:endParaRPr lang="fr-FR" sz="2400" dirty="0">
                  <a:latin typeface="Times New Roman" panose="02020603050405020304" pitchFamily="18" charset="0"/>
                  <a:ea typeface="Calibri" panose="020F0502020204030204" pitchFamily="34" charset="0"/>
                  <a:cs typeface="Times New Roman" panose="02020603050405020304" pitchFamily="18" charset="0"/>
                </a:endParaRPr>
              </a:p>
              <a:p>
                <a:endParaRPr lang="fr-FR" sz="2400" dirty="0">
                  <a:latin typeface="Times New Roman" panose="02020603050405020304" pitchFamily="18" charset="0"/>
                  <a:cs typeface="Times New Roman" panose="02020603050405020304" pitchFamily="18" charset="0"/>
                </a:endParaRPr>
              </a:p>
              <a:p>
                <a:r>
                  <a:rPr lang="fr-FR" sz="2400" dirty="0">
                    <a:latin typeface="Times New Roman" panose="02020603050405020304" pitchFamily="18" charset="0"/>
                    <a:cs typeface="Times New Roman" panose="02020603050405020304" pitchFamily="18" charset="0"/>
                  </a:rPr>
                  <a:t>Cet individu de référence a des émissions </a:t>
                </a:r>
                <a14:m>
                  <m:oMath xmlns:m="http://schemas.openxmlformats.org/officeDocument/2006/math">
                    <m:sSub>
                      <m:sSubPr>
                        <m:ctrlPr>
                          <a:rPr lang="fr-FR" sz="2400" i="1">
                            <a:latin typeface="Cambria Math" panose="02040503050406030204" pitchFamily="18" charset="0"/>
                            <a:ea typeface="Calibri" panose="020F0502020204030204" pitchFamily="34" charset="0"/>
                            <a:cs typeface="Times New Roman" panose="02020603050405020304" pitchFamily="18" charset="0"/>
                          </a:rPr>
                        </m:ctrlPr>
                      </m:sSubPr>
                      <m:e>
                        <m:r>
                          <a:rPr lang="fr-FR" sz="2400" i="1">
                            <a:latin typeface="Cambria Math" panose="02040503050406030204" pitchFamily="18" charset="0"/>
                            <a:ea typeface="Calibri" panose="020F0502020204030204" pitchFamily="34" charset="0"/>
                            <a:cs typeface="Times New Roman" panose="02020603050405020304" pitchFamily="18" charset="0"/>
                          </a:rPr>
                          <m:t>𝐸</m:t>
                        </m:r>
                      </m:e>
                      <m:sub>
                        <m:r>
                          <a:rPr lang="fr-FR" sz="2400" i="1">
                            <a:latin typeface="Cambria Math" panose="02040503050406030204" pitchFamily="18" charset="0"/>
                            <a:ea typeface="Calibri" panose="020F0502020204030204" pitchFamily="34" charset="0"/>
                            <a:cs typeface="Times New Roman" panose="02020603050405020304" pitchFamily="18" charset="0"/>
                          </a:rPr>
                          <m:t>𝑃</m:t>
                        </m:r>
                        <m:r>
                          <a:rPr lang="fr-FR" sz="2400" i="1">
                            <a:latin typeface="Cambria Math" panose="02040503050406030204" pitchFamily="18" charset="0"/>
                            <a:ea typeface="Calibri" panose="020F0502020204030204" pitchFamily="34" charset="0"/>
                            <a:cs typeface="Times New Roman" panose="02020603050405020304" pitchFamily="18" charset="0"/>
                          </a:rPr>
                          <m:t>,</m:t>
                        </m:r>
                        <m:r>
                          <a:rPr lang="fr-FR" sz="2400" i="1">
                            <a:latin typeface="Cambria Math" panose="02040503050406030204" pitchFamily="18" charset="0"/>
                            <a:ea typeface="Calibri" panose="020F0502020204030204" pitchFamily="34" charset="0"/>
                            <a:cs typeface="Times New Roman" panose="02020603050405020304" pitchFamily="18" charset="0"/>
                          </a:rPr>
                          <m:t>𝑖</m:t>
                        </m:r>
                      </m:sub>
                    </m:sSub>
                    <m:r>
                      <a:rPr lang="fr-FR" sz="2400" i="1">
                        <a:latin typeface="Cambria Math" panose="02040503050406030204" pitchFamily="18" charset="0"/>
                        <a:ea typeface="Calibri" panose="020F0502020204030204" pitchFamily="34" charset="0"/>
                        <a:cs typeface="Times New Roman" panose="02020603050405020304" pitchFamily="18" charset="0"/>
                      </a:rPr>
                      <m:t> </m:t>
                    </m:r>
                  </m:oMath>
                </a14:m>
                <a:r>
                  <a:rPr lang="fr-FR" sz="2400" dirty="0">
                    <a:latin typeface="Times New Roman" panose="02020603050405020304" pitchFamily="18" charset="0"/>
                    <a:cs typeface="Times New Roman" panose="02020603050405020304" pitchFamily="18" charset="0"/>
                  </a:rPr>
                  <a:t>qui diffèrent des émissions moyennes de son quintile, étant donné la forme multiplicative de la formule de décomposition : le produit de moyennes n'est pas la moyenne du produit.</a:t>
                </a:r>
              </a:p>
              <a:p>
                <a:r>
                  <a:rPr lang="fr-FR" sz="2400" dirty="0">
                    <a:latin typeface="Times New Roman" panose="02020603050405020304" pitchFamily="18" charset="0"/>
                    <a:cs typeface="Times New Roman" panose="02020603050405020304" pitchFamily="18" charset="0"/>
                  </a:rPr>
                  <a:t> </a:t>
                </a:r>
              </a:p>
              <a:p>
                <a:endParaRPr lang="fr-FR" sz="2600" dirty="0"/>
              </a:p>
              <a:p>
                <a:endParaRPr lang="fr-FR" dirty="0"/>
              </a:p>
            </p:txBody>
          </p:sp>
        </mc:Choice>
        <mc:Fallback xmlns="">
          <p:sp>
            <p:nvSpPr>
              <p:cNvPr id="3" name="Espace réservé du contenu 2"/>
              <p:cNvSpPr>
                <a:spLocks noGrp="1" noRot="1" noChangeAspect="1" noMove="1" noResize="1" noEditPoints="1" noAdjustHandles="1" noChangeArrowheads="1" noChangeShapeType="1" noTextEdit="1"/>
              </p:cNvSpPr>
              <p:nvPr>
                <p:ph idx="1"/>
              </p:nvPr>
            </p:nvSpPr>
            <p:spPr>
              <a:blipFill rotWithShape="1">
                <a:blip r:embed="rId2"/>
                <a:stretch>
                  <a:fillRect l="-522" t="-2801"/>
                </a:stretch>
              </a:blipFill>
            </p:spPr>
            <p:txBody>
              <a:bodyPr/>
              <a:lstStyle/>
              <a:p>
                <a:r>
                  <a:rPr lang="fr-FR">
                    <a:noFill/>
                  </a:rPr>
                  <a:t> </a:t>
                </a:r>
              </a:p>
            </p:txBody>
          </p:sp>
        </mc:Fallback>
      </mc:AlternateContent>
    </p:spTree>
    <p:extLst>
      <p:ext uri="{BB962C8B-B14F-4D97-AF65-F5344CB8AC3E}">
        <p14:creationId xmlns:p14="http://schemas.microsoft.com/office/powerpoint/2010/main" val="154580178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Méthodologie</a:t>
            </a:r>
          </a:p>
        </p:txBody>
      </p:sp>
      <mc:AlternateContent xmlns:mc="http://schemas.openxmlformats.org/markup-compatibility/2006" xmlns:a14="http://schemas.microsoft.com/office/drawing/2010/main">
        <mc:Choice Requires="a14">
          <p:sp>
            <p:nvSpPr>
              <p:cNvPr id="3" name="Espace réservé du contenu 2"/>
              <p:cNvSpPr>
                <a:spLocks noGrp="1"/>
              </p:cNvSpPr>
              <p:nvPr>
                <p:ph idx="1"/>
              </p:nvPr>
            </p:nvSpPr>
            <p:spPr/>
            <p:txBody>
              <a:bodyPr>
                <a:normAutofit/>
              </a:bodyPr>
              <a:lstStyle/>
              <a:p>
                <a:pPr algn="just"/>
                <a:r>
                  <a:rPr lang="fr-FR" sz="2000" dirty="0">
                    <a:latin typeface="Times New Roman" panose="02020603050405020304" pitchFamily="18" charset="0"/>
                    <a:ea typeface="Calibri" panose="020F0502020204030204" pitchFamily="34" charset="0"/>
                    <a:cs typeface="Times New Roman" panose="02020603050405020304" pitchFamily="18" charset="0"/>
                  </a:rPr>
                  <a:t>La différence totale (𝑡𝑜𝑡) d'émissions entre 𝑄𝑘, 𝑘 = 1, 2, 4, 5 et Q3 peut être décomposée en différence des composantes de distance (𝐷), de part modale (𝑆) et d'intensité (𝐼) :</a:t>
                </a:r>
              </a:p>
              <a:p>
                <a:pPr algn="just"/>
                <a:endParaRPr lang="fr-FR" sz="2400" dirty="0">
                  <a:ea typeface="Calibri" panose="020F0502020204030204" pitchFamily="34" charset="0"/>
                  <a:cs typeface="Times New Roman" panose="02020603050405020304" pitchFamily="18" charset="0"/>
                </a:endParaRPr>
              </a:p>
              <a:p>
                <a:pPr marL="0" indent="0" algn="just">
                  <a:buNone/>
                </a:pPr>
                <a14:m>
                  <m:oMathPara xmlns:m="http://schemas.openxmlformats.org/officeDocument/2006/math">
                    <m:oMathParaPr>
                      <m:jc m:val="centerGroup"/>
                    </m:oMathParaPr>
                    <m:oMath xmlns:m="http://schemas.openxmlformats.org/officeDocument/2006/math">
                      <m:sSub>
                        <m:sSubPr>
                          <m:ctrlPr>
                            <a:rPr lang="fr-FR" sz="2400" i="1">
                              <a:latin typeface="Cambria Math" panose="02040503050406030204" pitchFamily="18" charset="0"/>
                            </a:rPr>
                          </m:ctrlPr>
                        </m:sSubPr>
                        <m:e>
                          <m:r>
                            <a:rPr lang="fr-FR" sz="2400" i="1">
                              <a:latin typeface="Cambria Math"/>
                            </a:rPr>
                            <m:t>𝐸</m:t>
                          </m:r>
                        </m:e>
                        <m:sub>
                          <m:r>
                            <a:rPr lang="fr-FR" sz="2400" i="1">
                              <a:latin typeface="Cambria Math"/>
                            </a:rPr>
                            <m:t>𝑃</m:t>
                          </m:r>
                          <m:r>
                            <a:rPr lang="fr-FR" sz="2400" i="1">
                              <a:latin typeface="Cambria Math"/>
                            </a:rPr>
                            <m:t>,</m:t>
                          </m:r>
                          <m:r>
                            <a:rPr lang="fr-FR" sz="2400" i="1">
                              <a:latin typeface="Cambria Math"/>
                            </a:rPr>
                            <m:t>𝑄𝑘</m:t>
                          </m:r>
                        </m:sub>
                      </m:sSub>
                      <m:r>
                        <a:rPr lang="fr-FR" sz="2400" i="1">
                          <a:latin typeface="Cambria Math"/>
                        </a:rPr>
                        <m:t>− </m:t>
                      </m:r>
                      <m:sSub>
                        <m:sSubPr>
                          <m:ctrlPr>
                            <a:rPr lang="fr-FR" sz="2400" i="1">
                              <a:latin typeface="Cambria Math" panose="02040503050406030204" pitchFamily="18" charset="0"/>
                            </a:rPr>
                          </m:ctrlPr>
                        </m:sSubPr>
                        <m:e>
                          <m:r>
                            <a:rPr lang="fr-FR" sz="2400" i="1">
                              <a:latin typeface="Cambria Math"/>
                            </a:rPr>
                            <m:t>𝐸</m:t>
                          </m:r>
                        </m:e>
                        <m:sub>
                          <m:r>
                            <a:rPr lang="fr-FR" sz="2400" i="1">
                              <a:latin typeface="Cambria Math"/>
                            </a:rPr>
                            <m:t>𝑃</m:t>
                          </m:r>
                          <m:r>
                            <a:rPr lang="fr-FR" sz="2400" i="1">
                              <a:latin typeface="Cambria Math"/>
                            </a:rPr>
                            <m:t>,</m:t>
                          </m:r>
                          <m:r>
                            <a:rPr lang="fr-FR" sz="2400" i="1">
                              <a:latin typeface="Cambria Math"/>
                            </a:rPr>
                            <m:t>𝑄</m:t>
                          </m:r>
                          <m:r>
                            <a:rPr lang="fr-FR" sz="2400" i="1">
                              <a:latin typeface="Cambria Math"/>
                            </a:rPr>
                            <m:t>3</m:t>
                          </m:r>
                        </m:sub>
                      </m:sSub>
                      <m:r>
                        <a:rPr lang="fr-FR" sz="2400" i="1">
                          <a:latin typeface="Cambria Math"/>
                        </a:rPr>
                        <m:t>=∆</m:t>
                      </m:r>
                      <m:sSub>
                        <m:sSubPr>
                          <m:ctrlPr>
                            <a:rPr lang="fr-FR" sz="2400" i="1">
                              <a:latin typeface="Cambria Math" panose="02040503050406030204" pitchFamily="18" charset="0"/>
                            </a:rPr>
                          </m:ctrlPr>
                        </m:sSubPr>
                        <m:e>
                          <m:r>
                            <a:rPr lang="fr-FR" sz="2400" i="1">
                              <a:latin typeface="Cambria Math"/>
                            </a:rPr>
                            <m:t>𝐸</m:t>
                          </m:r>
                        </m:e>
                        <m:sub>
                          <m:r>
                            <a:rPr lang="fr-FR" sz="2400" i="1">
                              <a:latin typeface="Cambria Math"/>
                            </a:rPr>
                            <m:t>𝑃</m:t>
                          </m:r>
                          <m:r>
                            <a:rPr lang="fr-FR" sz="2400" i="1">
                              <a:latin typeface="Cambria Math"/>
                            </a:rPr>
                            <m:t>,</m:t>
                          </m:r>
                          <m:r>
                            <a:rPr lang="fr-FR" sz="2400" i="1">
                              <a:latin typeface="Cambria Math"/>
                            </a:rPr>
                            <m:t>𝑄𝑘</m:t>
                          </m:r>
                          <m:r>
                            <a:rPr lang="fr-FR" sz="2400" i="1">
                              <a:latin typeface="Cambria Math"/>
                            </a:rPr>
                            <m:t>−</m:t>
                          </m:r>
                          <m:r>
                            <a:rPr lang="fr-FR" sz="2400" i="1">
                              <a:latin typeface="Cambria Math"/>
                            </a:rPr>
                            <m:t>𝑄</m:t>
                          </m:r>
                          <m:r>
                            <a:rPr lang="fr-FR" sz="2400" i="1">
                              <a:latin typeface="Cambria Math"/>
                            </a:rPr>
                            <m:t>3,</m:t>
                          </m:r>
                          <m:r>
                            <a:rPr lang="fr-FR" sz="2400" i="1">
                              <a:latin typeface="Cambria Math"/>
                            </a:rPr>
                            <m:t>𝑡𝑜𝑡</m:t>
                          </m:r>
                        </m:sub>
                      </m:sSub>
                      <m:r>
                        <a:rPr lang="fr-FR" sz="2400" i="1" smtClean="0">
                          <a:latin typeface="Cambria Math"/>
                        </a:rPr>
                        <m:t>=</m:t>
                      </m:r>
                      <m:r>
                        <a:rPr lang="fr-FR" sz="2400" i="1">
                          <a:latin typeface="Cambria Math"/>
                        </a:rPr>
                        <m:t>∆</m:t>
                      </m:r>
                      <m:sSub>
                        <m:sSubPr>
                          <m:ctrlPr>
                            <a:rPr lang="fr-FR" sz="2400" i="1">
                              <a:latin typeface="Cambria Math" panose="02040503050406030204" pitchFamily="18" charset="0"/>
                            </a:rPr>
                          </m:ctrlPr>
                        </m:sSubPr>
                        <m:e>
                          <m:r>
                            <a:rPr lang="fr-FR" sz="2400" i="1">
                              <a:latin typeface="Cambria Math"/>
                            </a:rPr>
                            <m:t>𝐸</m:t>
                          </m:r>
                        </m:e>
                        <m:sub>
                          <m:r>
                            <a:rPr lang="fr-FR" sz="2400" i="1">
                              <a:latin typeface="Cambria Math"/>
                            </a:rPr>
                            <m:t>𝑃</m:t>
                          </m:r>
                          <m:r>
                            <a:rPr lang="fr-FR" sz="2400" i="1">
                              <a:latin typeface="Cambria Math"/>
                            </a:rPr>
                            <m:t>,</m:t>
                          </m:r>
                          <m:r>
                            <a:rPr lang="fr-FR" sz="2400" i="1">
                              <a:latin typeface="Cambria Math"/>
                            </a:rPr>
                            <m:t>𝑄𝑘</m:t>
                          </m:r>
                          <m:r>
                            <a:rPr lang="fr-FR" sz="2400" i="1">
                              <a:latin typeface="Cambria Math"/>
                            </a:rPr>
                            <m:t>−</m:t>
                          </m:r>
                          <m:r>
                            <a:rPr lang="fr-FR" sz="2400" i="1">
                              <a:latin typeface="Cambria Math"/>
                            </a:rPr>
                            <m:t>𝑄</m:t>
                          </m:r>
                          <m:r>
                            <a:rPr lang="fr-FR" sz="2400" i="1">
                              <a:latin typeface="Cambria Math"/>
                            </a:rPr>
                            <m:t>3,</m:t>
                          </m:r>
                          <m:r>
                            <a:rPr lang="fr-FR" sz="2400" i="1">
                              <a:latin typeface="Cambria Math"/>
                            </a:rPr>
                            <m:t>𝐷</m:t>
                          </m:r>
                        </m:sub>
                      </m:sSub>
                      <m:r>
                        <a:rPr lang="fr-FR" sz="2400" i="1">
                          <a:latin typeface="Cambria Math"/>
                        </a:rPr>
                        <m:t>+∆</m:t>
                      </m:r>
                      <m:sSub>
                        <m:sSubPr>
                          <m:ctrlPr>
                            <a:rPr lang="fr-FR" sz="2400" i="1">
                              <a:latin typeface="Cambria Math" panose="02040503050406030204" pitchFamily="18" charset="0"/>
                            </a:rPr>
                          </m:ctrlPr>
                        </m:sSubPr>
                        <m:e>
                          <m:r>
                            <a:rPr lang="fr-FR" sz="2400" i="1">
                              <a:latin typeface="Cambria Math"/>
                            </a:rPr>
                            <m:t>𝐸</m:t>
                          </m:r>
                        </m:e>
                        <m:sub>
                          <m:r>
                            <a:rPr lang="fr-FR" sz="2400" i="1">
                              <a:latin typeface="Cambria Math"/>
                            </a:rPr>
                            <m:t>𝑃</m:t>
                          </m:r>
                          <m:r>
                            <a:rPr lang="fr-FR" sz="2400" i="1">
                              <a:latin typeface="Cambria Math"/>
                            </a:rPr>
                            <m:t>,</m:t>
                          </m:r>
                          <m:r>
                            <a:rPr lang="fr-FR" sz="2400" i="1">
                              <a:latin typeface="Cambria Math"/>
                            </a:rPr>
                            <m:t>𝑄𝑘</m:t>
                          </m:r>
                          <m:r>
                            <a:rPr lang="fr-FR" sz="2400" i="1">
                              <a:latin typeface="Cambria Math"/>
                            </a:rPr>
                            <m:t>−</m:t>
                          </m:r>
                          <m:r>
                            <a:rPr lang="fr-FR" sz="2400" i="1">
                              <a:latin typeface="Cambria Math"/>
                            </a:rPr>
                            <m:t>𝑄</m:t>
                          </m:r>
                          <m:r>
                            <a:rPr lang="fr-FR" sz="2400" i="1">
                              <a:latin typeface="Cambria Math"/>
                            </a:rPr>
                            <m:t>3,</m:t>
                          </m:r>
                          <m:r>
                            <a:rPr lang="fr-FR" sz="2400" i="1">
                              <a:latin typeface="Cambria Math"/>
                            </a:rPr>
                            <m:t>𝑆</m:t>
                          </m:r>
                        </m:sub>
                      </m:sSub>
                      <m:r>
                        <a:rPr lang="fr-FR" sz="2400" i="1">
                          <a:latin typeface="Cambria Math"/>
                        </a:rPr>
                        <m:t>+ ∆</m:t>
                      </m:r>
                      <m:sSub>
                        <m:sSubPr>
                          <m:ctrlPr>
                            <a:rPr lang="fr-FR" sz="2400" i="1">
                              <a:latin typeface="Cambria Math" panose="02040503050406030204" pitchFamily="18" charset="0"/>
                            </a:rPr>
                          </m:ctrlPr>
                        </m:sSubPr>
                        <m:e>
                          <m:r>
                            <a:rPr lang="fr-FR" sz="2400" i="1">
                              <a:latin typeface="Cambria Math"/>
                            </a:rPr>
                            <m:t>𝐸</m:t>
                          </m:r>
                        </m:e>
                        <m:sub>
                          <m:r>
                            <a:rPr lang="fr-FR" sz="2400" i="1">
                              <a:latin typeface="Cambria Math"/>
                            </a:rPr>
                            <m:t>𝑃</m:t>
                          </m:r>
                          <m:r>
                            <a:rPr lang="fr-FR" sz="2400" i="1">
                              <a:latin typeface="Cambria Math"/>
                            </a:rPr>
                            <m:t>,</m:t>
                          </m:r>
                          <m:r>
                            <a:rPr lang="fr-FR" sz="2400" i="1">
                              <a:latin typeface="Cambria Math"/>
                            </a:rPr>
                            <m:t>𝑄𝑘</m:t>
                          </m:r>
                          <m:r>
                            <a:rPr lang="fr-FR" sz="2400" i="1">
                              <a:latin typeface="Cambria Math"/>
                            </a:rPr>
                            <m:t>−</m:t>
                          </m:r>
                          <m:r>
                            <a:rPr lang="fr-FR" sz="2400" i="1">
                              <a:latin typeface="Cambria Math"/>
                            </a:rPr>
                            <m:t>𝑄</m:t>
                          </m:r>
                          <m:r>
                            <a:rPr lang="fr-FR" sz="2400" i="1">
                              <a:latin typeface="Cambria Math"/>
                            </a:rPr>
                            <m:t>3,</m:t>
                          </m:r>
                          <m:r>
                            <a:rPr lang="fr-FR" sz="2400" i="1">
                              <a:latin typeface="Cambria Math"/>
                            </a:rPr>
                            <m:t>𝐼</m:t>
                          </m:r>
                          <m:r>
                            <a:rPr lang="fr-FR" sz="2400" i="1">
                              <a:latin typeface="Cambria Math"/>
                            </a:rPr>
                            <m:t>        </m:t>
                          </m:r>
                        </m:sub>
                      </m:sSub>
                      <m:r>
                        <a:rPr lang="fr-FR" sz="2400" i="1">
                          <a:latin typeface="Cambria Math"/>
                        </a:rPr>
                        <m:t>(</m:t>
                      </m:r>
                      <m:r>
                        <a:rPr lang="fr-FR" sz="2400" b="0" i="1" smtClean="0">
                          <a:latin typeface="Cambria Math"/>
                        </a:rPr>
                        <m:t>5)</m:t>
                      </m:r>
                    </m:oMath>
                  </m:oMathPara>
                </a14:m>
                <a:endParaRPr lang="fr-FR" sz="2400" dirty="0">
                  <a:ea typeface="Calibri" panose="020F0502020204030204" pitchFamily="34" charset="0"/>
                  <a:cs typeface="Times New Roman" panose="02020603050405020304" pitchFamily="18" charset="0"/>
                </a:endParaRPr>
              </a:p>
              <a:p>
                <a:pPr marL="0" indent="0">
                  <a:buNone/>
                </a:pPr>
                <a:endParaRPr lang="fr-FR" dirty="0">
                  <a:latin typeface="Tahoma" panose="020B0604030504040204" pitchFamily="34" charset="0"/>
                  <a:cs typeface="Times New Roman" panose="02020603050405020304" pitchFamily="18" charset="0"/>
                </a:endParaRPr>
              </a:p>
              <a:p>
                <a:pPr>
                  <a:lnSpc>
                    <a:spcPct val="107000"/>
                  </a:lnSpc>
                  <a:spcAft>
                    <a:spcPts val="800"/>
                  </a:spcAft>
                </a:pPr>
                <a:r>
                  <a:rPr lang="fr-FR" sz="2000" dirty="0">
                    <a:latin typeface="Times New Roman" panose="02020603050405020304" pitchFamily="18" charset="0"/>
                    <a:ea typeface="Calibri" panose="020F0502020204030204" pitchFamily="34" charset="0"/>
                    <a:cs typeface="Times New Roman" panose="02020603050405020304" pitchFamily="18" charset="0"/>
                  </a:rPr>
                  <a:t>En suivant Ang (2005), ceci peut être réécrit :</a:t>
                </a:r>
              </a:p>
              <a:p>
                <a:pPr>
                  <a:lnSpc>
                    <a:spcPct val="107000"/>
                  </a:lnSpc>
                  <a:spcAft>
                    <a:spcPts val="800"/>
                  </a:spcAft>
                </a:pPr>
                <a:endParaRPr lang="fr-FR" sz="24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14:m>
                  <m:oMathPara xmlns:m="http://schemas.openxmlformats.org/officeDocument/2006/math">
                    <m:oMathParaPr>
                      <m:jc m:val="centerGroup"/>
                    </m:oMathParaPr>
                    <m:oMath xmlns:m="http://schemas.openxmlformats.org/officeDocument/2006/math">
                      <m:sSub>
                        <m:sSubPr>
                          <m:ctrlPr>
                            <a:rPr lang="fr-FR" sz="2000" i="1" smtClean="0">
                              <a:latin typeface="Cambria Math" panose="02040503050406030204" pitchFamily="18" charset="0"/>
                              <a:ea typeface="Calibri" panose="020F0502020204030204" pitchFamily="34" charset="0"/>
                              <a:cs typeface="Tahoma" panose="020B0604030504040204" pitchFamily="34" charset="0"/>
                            </a:rPr>
                          </m:ctrlPr>
                        </m:sSubPr>
                        <m:e>
                          <m:r>
                            <a:rPr lang="fr-FR" sz="2000" i="1">
                              <a:latin typeface="Cambria Math" panose="02040503050406030204" pitchFamily="18" charset="0"/>
                              <a:ea typeface="Calibri" panose="020F0502020204030204" pitchFamily="34" charset="0"/>
                              <a:cs typeface="Tahoma" panose="020B0604030504040204" pitchFamily="34" charset="0"/>
                            </a:rPr>
                            <m:t>𝐸</m:t>
                          </m:r>
                        </m:e>
                        <m:sub>
                          <m:r>
                            <a:rPr lang="fr-FR" sz="2000" i="1">
                              <a:latin typeface="Cambria Math" panose="02040503050406030204" pitchFamily="18" charset="0"/>
                              <a:ea typeface="Calibri" panose="020F0502020204030204" pitchFamily="34" charset="0"/>
                              <a:cs typeface="Tahoma" panose="020B0604030504040204" pitchFamily="34" charset="0"/>
                            </a:rPr>
                            <m:t>𝑃</m:t>
                          </m:r>
                          <m:r>
                            <a:rPr lang="fr-FR" sz="2000" i="1">
                              <a:latin typeface="Cambria Math" panose="02040503050406030204" pitchFamily="18" charset="0"/>
                              <a:ea typeface="Calibri" panose="020F0502020204030204" pitchFamily="34" charset="0"/>
                              <a:cs typeface="Tahoma" panose="020B0604030504040204" pitchFamily="34" charset="0"/>
                            </a:rPr>
                            <m:t>,</m:t>
                          </m:r>
                          <m:r>
                            <a:rPr lang="fr-FR" sz="2000" i="1">
                              <a:latin typeface="Cambria Math" panose="02040503050406030204" pitchFamily="18" charset="0"/>
                              <a:ea typeface="Calibri" panose="020F0502020204030204" pitchFamily="34" charset="0"/>
                              <a:cs typeface="Tahoma" panose="020B0604030504040204" pitchFamily="34" charset="0"/>
                            </a:rPr>
                            <m:t>𝑄𝑘</m:t>
                          </m:r>
                        </m:sub>
                      </m:sSub>
                      <m:r>
                        <a:rPr lang="fr-FR" sz="2000" i="1">
                          <a:latin typeface="Cambria Math" panose="02040503050406030204" pitchFamily="18" charset="0"/>
                          <a:ea typeface="Calibri" panose="020F0502020204030204" pitchFamily="34" charset="0"/>
                          <a:cs typeface="Tahoma" panose="020B0604030504040204" pitchFamily="34" charset="0"/>
                        </a:rPr>
                        <m:t>− </m:t>
                      </m:r>
                      <m:sSub>
                        <m:sSubPr>
                          <m:ctrlPr>
                            <a:rPr lang="fr-FR" sz="2000" i="1">
                              <a:latin typeface="Cambria Math" panose="02040503050406030204" pitchFamily="18" charset="0"/>
                              <a:ea typeface="Calibri" panose="020F0502020204030204" pitchFamily="34" charset="0"/>
                              <a:cs typeface="Tahoma" panose="020B0604030504040204" pitchFamily="34" charset="0"/>
                            </a:rPr>
                          </m:ctrlPr>
                        </m:sSubPr>
                        <m:e>
                          <m:r>
                            <a:rPr lang="fr-FR" sz="2000" i="1">
                              <a:latin typeface="Cambria Math" panose="02040503050406030204" pitchFamily="18" charset="0"/>
                              <a:ea typeface="Calibri" panose="020F0502020204030204" pitchFamily="34" charset="0"/>
                              <a:cs typeface="Tahoma" panose="020B0604030504040204" pitchFamily="34" charset="0"/>
                            </a:rPr>
                            <m:t>𝐸</m:t>
                          </m:r>
                        </m:e>
                        <m:sub>
                          <m:r>
                            <a:rPr lang="fr-FR" sz="2000" i="1">
                              <a:latin typeface="Cambria Math" panose="02040503050406030204" pitchFamily="18" charset="0"/>
                              <a:ea typeface="Calibri" panose="020F0502020204030204" pitchFamily="34" charset="0"/>
                              <a:cs typeface="Tahoma" panose="020B0604030504040204" pitchFamily="34" charset="0"/>
                            </a:rPr>
                            <m:t>𝑃</m:t>
                          </m:r>
                          <m:r>
                            <a:rPr lang="fr-FR" sz="2000" i="1">
                              <a:latin typeface="Cambria Math" panose="02040503050406030204" pitchFamily="18" charset="0"/>
                              <a:ea typeface="Calibri" panose="020F0502020204030204" pitchFamily="34" charset="0"/>
                              <a:cs typeface="Tahoma" panose="020B0604030504040204" pitchFamily="34" charset="0"/>
                            </a:rPr>
                            <m:t>,</m:t>
                          </m:r>
                          <m:r>
                            <a:rPr lang="fr-FR" sz="2000" i="1">
                              <a:latin typeface="Cambria Math" panose="02040503050406030204" pitchFamily="18" charset="0"/>
                              <a:ea typeface="Calibri" panose="020F0502020204030204" pitchFamily="34" charset="0"/>
                              <a:cs typeface="Tahoma" panose="020B0604030504040204" pitchFamily="34" charset="0"/>
                            </a:rPr>
                            <m:t>𝑄</m:t>
                          </m:r>
                          <m:r>
                            <a:rPr lang="fr-FR" sz="2000" i="1">
                              <a:latin typeface="Cambria Math" panose="02040503050406030204" pitchFamily="18" charset="0"/>
                              <a:ea typeface="Calibri" panose="020F0502020204030204" pitchFamily="34" charset="0"/>
                              <a:cs typeface="Tahoma" panose="020B0604030504040204" pitchFamily="34" charset="0"/>
                            </a:rPr>
                            <m:t>3</m:t>
                          </m:r>
                        </m:sub>
                      </m:sSub>
                      <m:r>
                        <a:rPr lang="fr-FR" sz="2000" i="1">
                          <a:latin typeface="Cambria Math" panose="02040503050406030204" pitchFamily="18" charset="0"/>
                          <a:ea typeface="Calibri" panose="020F0502020204030204" pitchFamily="34" charset="0"/>
                          <a:cs typeface="Tahoma" panose="020B0604030504040204" pitchFamily="34" charset="0"/>
                        </a:rPr>
                        <m:t>=</m:t>
                      </m:r>
                      <m:nary>
                        <m:naryPr>
                          <m:chr m:val="∑"/>
                          <m:limLoc m:val="undOvr"/>
                          <m:supHide m:val="on"/>
                          <m:ctrlPr>
                            <a:rPr lang="fr-FR" sz="2000" i="1">
                              <a:latin typeface="Cambria Math" panose="02040503050406030204" pitchFamily="18" charset="0"/>
                              <a:ea typeface="Calibri" panose="020F0502020204030204" pitchFamily="34" charset="0"/>
                              <a:cs typeface="Tahoma" panose="020B0604030504040204" pitchFamily="34" charset="0"/>
                            </a:rPr>
                          </m:ctrlPr>
                        </m:naryPr>
                        <m:sub>
                          <m:r>
                            <a:rPr lang="fr-FR" sz="2000" i="1">
                              <a:latin typeface="Cambria Math" panose="02040503050406030204" pitchFamily="18" charset="0"/>
                              <a:ea typeface="Calibri" panose="020F0502020204030204" pitchFamily="34" charset="0"/>
                              <a:cs typeface="Tahoma" panose="020B0604030504040204" pitchFamily="34" charset="0"/>
                            </a:rPr>
                            <m:t>𝑚</m:t>
                          </m:r>
                          <m:r>
                            <a:rPr lang="fr-FR" sz="2000" i="1">
                              <a:latin typeface="Cambria Math" panose="02040503050406030204" pitchFamily="18" charset="0"/>
                              <a:ea typeface="Calibri" panose="020F0502020204030204" pitchFamily="34" charset="0"/>
                              <a:cs typeface="Tahoma" panose="020B0604030504040204" pitchFamily="34" charset="0"/>
                            </a:rPr>
                            <m:t>∈</m:t>
                          </m:r>
                          <m:r>
                            <a:rPr lang="fr-FR" sz="2000" i="1">
                              <a:latin typeface="Cambria Math" panose="02040503050406030204" pitchFamily="18" charset="0"/>
                              <a:ea typeface="Calibri" panose="020F0502020204030204" pitchFamily="34" charset="0"/>
                              <a:cs typeface="Tahoma" panose="020B0604030504040204" pitchFamily="34" charset="0"/>
                            </a:rPr>
                            <m:t>𝑀</m:t>
                          </m:r>
                        </m:sub>
                        <m:sup/>
                        <m:e>
                          <m:sSub>
                            <m:sSubPr>
                              <m:ctrlPr>
                                <a:rPr lang="fr-FR" sz="2000" i="1">
                                  <a:latin typeface="Cambria Math" panose="02040503050406030204" pitchFamily="18" charset="0"/>
                                  <a:ea typeface="Calibri" panose="020F0502020204030204" pitchFamily="34" charset="0"/>
                                  <a:cs typeface="Tahoma" panose="020B0604030504040204" pitchFamily="34" charset="0"/>
                                </a:rPr>
                              </m:ctrlPr>
                            </m:sSubPr>
                            <m:e>
                              <m:r>
                                <a:rPr lang="fr-FR" sz="2000" i="1">
                                  <a:latin typeface="Cambria Math" panose="02040503050406030204" pitchFamily="18" charset="0"/>
                                  <a:ea typeface="Calibri" panose="020F0502020204030204" pitchFamily="34" charset="0"/>
                                  <a:cs typeface="Tahoma" panose="020B0604030504040204" pitchFamily="34" charset="0"/>
                                </a:rPr>
                                <m:t>𝑤</m:t>
                              </m:r>
                            </m:e>
                            <m:sub>
                              <m:r>
                                <a:rPr lang="fr-FR" sz="2000" i="1">
                                  <a:latin typeface="Cambria Math" panose="02040503050406030204" pitchFamily="18" charset="0"/>
                                  <a:ea typeface="Calibri" panose="020F0502020204030204" pitchFamily="34" charset="0"/>
                                  <a:cs typeface="Tahoma" panose="020B0604030504040204" pitchFamily="34" charset="0"/>
                                </a:rPr>
                                <m:t>𝑚</m:t>
                              </m:r>
                            </m:sub>
                          </m:sSub>
                        </m:e>
                      </m:nary>
                      <m:func>
                        <m:funcPr>
                          <m:ctrlPr>
                            <a:rPr lang="fr-FR" sz="2000" i="1">
                              <a:latin typeface="Cambria Math" panose="02040503050406030204" pitchFamily="18" charset="0"/>
                              <a:ea typeface="Calibri" panose="020F0502020204030204" pitchFamily="34" charset="0"/>
                              <a:cs typeface="Tahoma" panose="020B0604030504040204" pitchFamily="34" charset="0"/>
                            </a:rPr>
                          </m:ctrlPr>
                        </m:funcPr>
                        <m:fName>
                          <m:r>
                            <m:rPr>
                              <m:sty m:val="p"/>
                            </m:rPr>
                            <a:rPr lang="fr-FR" sz="2000">
                              <a:latin typeface="Cambria Math" panose="02040503050406030204" pitchFamily="18" charset="0"/>
                              <a:ea typeface="Calibri" panose="020F0502020204030204" pitchFamily="34" charset="0"/>
                              <a:cs typeface="Tahoma" panose="020B0604030504040204" pitchFamily="34" charset="0"/>
                            </a:rPr>
                            <m:t>ln</m:t>
                          </m:r>
                        </m:fName>
                        <m:e>
                          <m:d>
                            <m:dPr>
                              <m:ctrlPr>
                                <a:rPr lang="fr-FR" sz="2000" i="1">
                                  <a:latin typeface="Cambria Math" panose="02040503050406030204" pitchFamily="18" charset="0"/>
                                  <a:ea typeface="Calibri" panose="020F0502020204030204" pitchFamily="34" charset="0"/>
                                  <a:cs typeface="Tahoma" panose="020B0604030504040204" pitchFamily="34" charset="0"/>
                                </a:rPr>
                              </m:ctrlPr>
                            </m:dPr>
                            <m:e>
                              <m:f>
                                <m:fPr>
                                  <m:ctrlPr>
                                    <a:rPr lang="fr-FR" sz="2000" i="1">
                                      <a:latin typeface="Cambria Math" panose="02040503050406030204" pitchFamily="18" charset="0"/>
                                      <a:ea typeface="Calibri" panose="020F0502020204030204" pitchFamily="34" charset="0"/>
                                      <a:cs typeface="Tahoma" panose="020B0604030504040204" pitchFamily="34" charset="0"/>
                                    </a:rPr>
                                  </m:ctrlPr>
                                </m:fPr>
                                <m:num>
                                  <m:sSub>
                                    <m:sSubPr>
                                      <m:ctrlPr>
                                        <a:rPr lang="fr-FR" sz="2000" i="1">
                                          <a:latin typeface="Cambria Math" panose="02040503050406030204" pitchFamily="18" charset="0"/>
                                          <a:ea typeface="Calibri" panose="020F0502020204030204" pitchFamily="34" charset="0"/>
                                          <a:cs typeface="Tahoma" panose="020B0604030504040204" pitchFamily="34" charset="0"/>
                                        </a:rPr>
                                      </m:ctrlPr>
                                    </m:sSubPr>
                                    <m:e>
                                      <m:r>
                                        <a:rPr lang="fr-FR" sz="2000" i="1">
                                          <a:latin typeface="Cambria Math" panose="02040503050406030204" pitchFamily="18" charset="0"/>
                                          <a:ea typeface="Calibri" panose="020F0502020204030204" pitchFamily="34" charset="0"/>
                                          <a:cs typeface="Tahoma" panose="020B0604030504040204" pitchFamily="34" charset="0"/>
                                        </a:rPr>
                                        <m:t>𝐷</m:t>
                                      </m:r>
                                    </m:e>
                                    <m:sub>
                                      <m:r>
                                        <a:rPr lang="fr-FR" sz="2000" i="1">
                                          <a:latin typeface="Cambria Math" panose="02040503050406030204" pitchFamily="18" charset="0"/>
                                          <a:ea typeface="Calibri" panose="020F0502020204030204" pitchFamily="34" charset="0"/>
                                          <a:cs typeface="Tahoma" panose="020B0604030504040204" pitchFamily="34" charset="0"/>
                                        </a:rPr>
                                        <m:t>𝑄𝑘</m:t>
                                      </m:r>
                                    </m:sub>
                                  </m:sSub>
                                </m:num>
                                <m:den>
                                  <m:sSub>
                                    <m:sSubPr>
                                      <m:ctrlPr>
                                        <a:rPr lang="fr-FR" sz="2000" i="1">
                                          <a:latin typeface="Cambria Math" panose="02040503050406030204" pitchFamily="18" charset="0"/>
                                          <a:ea typeface="Calibri" panose="020F0502020204030204" pitchFamily="34" charset="0"/>
                                          <a:cs typeface="Tahoma" panose="020B0604030504040204" pitchFamily="34" charset="0"/>
                                        </a:rPr>
                                      </m:ctrlPr>
                                    </m:sSubPr>
                                    <m:e>
                                      <m:r>
                                        <a:rPr lang="fr-FR" sz="2000" i="1">
                                          <a:latin typeface="Cambria Math" panose="02040503050406030204" pitchFamily="18" charset="0"/>
                                          <a:ea typeface="Calibri" panose="020F0502020204030204" pitchFamily="34" charset="0"/>
                                          <a:cs typeface="Tahoma" panose="020B0604030504040204" pitchFamily="34" charset="0"/>
                                        </a:rPr>
                                        <m:t>𝐷</m:t>
                                      </m:r>
                                    </m:e>
                                    <m:sub>
                                      <m:r>
                                        <a:rPr lang="fr-FR" sz="2000" i="1">
                                          <a:latin typeface="Cambria Math" panose="02040503050406030204" pitchFamily="18" charset="0"/>
                                          <a:ea typeface="Calibri" panose="020F0502020204030204" pitchFamily="34" charset="0"/>
                                          <a:cs typeface="Tahoma" panose="020B0604030504040204" pitchFamily="34" charset="0"/>
                                        </a:rPr>
                                        <m:t>3</m:t>
                                      </m:r>
                                    </m:sub>
                                  </m:sSub>
                                </m:den>
                              </m:f>
                            </m:e>
                          </m:d>
                        </m:e>
                      </m:func>
                      <m:r>
                        <a:rPr lang="fr-FR" sz="2000" i="1">
                          <a:latin typeface="Cambria Math" panose="02040503050406030204" pitchFamily="18" charset="0"/>
                          <a:ea typeface="Calibri" panose="020F0502020204030204" pitchFamily="34" charset="0"/>
                          <a:cs typeface="Tahoma" panose="020B0604030504040204" pitchFamily="34" charset="0"/>
                        </a:rPr>
                        <m:t>+</m:t>
                      </m:r>
                      <m:nary>
                        <m:naryPr>
                          <m:chr m:val="∑"/>
                          <m:limLoc m:val="undOvr"/>
                          <m:supHide m:val="on"/>
                          <m:ctrlPr>
                            <a:rPr lang="fr-FR" sz="2000" i="1">
                              <a:latin typeface="Cambria Math" panose="02040503050406030204" pitchFamily="18" charset="0"/>
                              <a:ea typeface="Calibri" panose="020F0502020204030204" pitchFamily="34" charset="0"/>
                              <a:cs typeface="Tahoma" panose="020B0604030504040204" pitchFamily="34" charset="0"/>
                            </a:rPr>
                          </m:ctrlPr>
                        </m:naryPr>
                        <m:sub>
                          <m:r>
                            <a:rPr lang="fr-FR" sz="2000" i="1">
                              <a:latin typeface="Cambria Math" panose="02040503050406030204" pitchFamily="18" charset="0"/>
                              <a:ea typeface="Calibri" panose="020F0502020204030204" pitchFamily="34" charset="0"/>
                              <a:cs typeface="Tahoma" panose="020B0604030504040204" pitchFamily="34" charset="0"/>
                            </a:rPr>
                            <m:t>𝑚</m:t>
                          </m:r>
                          <m:r>
                            <a:rPr lang="fr-FR" sz="2000" i="1">
                              <a:latin typeface="Cambria Math" panose="02040503050406030204" pitchFamily="18" charset="0"/>
                              <a:ea typeface="Calibri" panose="020F0502020204030204" pitchFamily="34" charset="0"/>
                              <a:cs typeface="Tahoma" panose="020B0604030504040204" pitchFamily="34" charset="0"/>
                            </a:rPr>
                            <m:t>∈</m:t>
                          </m:r>
                          <m:r>
                            <a:rPr lang="fr-FR" sz="2000" i="1">
                              <a:latin typeface="Cambria Math" panose="02040503050406030204" pitchFamily="18" charset="0"/>
                              <a:ea typeface="Calibri" panose="020F0502020204030204" pitchFamily="34" charset="0"/>
                              <a:cs typeface="Tahoma" panose="020B0604030504040204" pitchFamily="34" charset="0"/>
                            </a:rPr>
                            <m:t>𝑀</m:t>
                          </m:r>
                        </m:sub>
                        <m:sup/>
                        <m:e>
                          <m:sSub>
                            <m:sSubPr>
                              <m:ctrlPr>
                                <a:rPr lang="fr-FR" sz="2000" i="1">
                                  <a:latin typeface="Cambria Math" panose="02040503050406030204" pitchFamily="18" charset="0"/>
                                  <a:ea typeface="Calibri" panose="020F0502020204030204" pitchFamily="34" charset="0"/>
                                  <a:cs typeface="Tahoma" panose="020B0604030504040204" pitchFamily="34" charset="0"/>
                                </a:rPr>
                              </m:ctrlPr>
                            </m:sSubPr>
                            <m:e>
                              <m:r>
                                <a:rPr lang="fr-FR" sz="2000" i="1">
                                  <a:latin typeface="Cambria Math" panose="02040503050406030204" pitchFamily="18" charset="0"/>
                                  <a:ea typeface="Calibri" panose="020F0502020204030204" pitchFamily="34" charset="0"/>
                                  <a:cs typeface="Tahoma" panose="020B0604030504040204" pitchFamily="34" charset="0"/>
                                </a:rPr>
                                <m:t>𝑤</m:t>
                              </m:r>
                            </m:e>
                            <m:sub>
                              <m:r>
                                <a:rPr lang="fr-FR" sz="2000" i="1">
                                  <a:latin typeface="Cambria Math" panose="02040503050406030204" pitchFamily="18" charset="0"/>
                                  <a:ea typeface="Calibri" panose="020F0502020204030204" pitchFamily="34" charset="0"/>
                                  <a:cs typeface="Tahoma" panose="020B0604030504040204" pitchFamily="34" charset="0"/>
                                </a:rPr>
                                <m:t>𝑚</m:t>
                              </m:r>
                            </m:sub>
                          </m:sSub>
                        </m:e>
                      </m:nary>
                      <m:func>
                        <m:funcPr>
                          <m:ctrlPr>
                            <a:rPr lang="fr-FR" sz="2000" i="1">
                              <a:latin typeface="Cambria Math" panose="02040503050406030204" pitchFamily="18" charset="0"/>
                              <a:ea typeface="Calibri" panose="020F0502020204030204" pitchFamily="34" charset="0"/>
                              <a:cs typeface="Tahoma" panose="020B0604030504040204" pitchFamily="34" charset="0"/>
                            </a:rPr>
                          </m:ctrlPr>
                        </m:funcPr>
                        <m:fName>
                          <m:r>
                            <m:rPr>
                              <m:sty m:val="p"/>
                            </m:rPr>
                            <a:rPr lang="fr-FR" sz="2000">
                              <a:latin typeface="Cambria Math" panose="02040503050406030204" pitchFamily="18" charset="0"/>
                              <a:ea typeface="Calibri" panose="020F0502020204030204" pitchFamily="34" charset="0"/>
                              <a:cs typeface="Tahoma" panose="020B0604030504040204" pitchFamily="34" charset="0"/>
                            </a:rPr>
                            <m:t>ln</m:t>
                          </m:r>
                        </m:fName>
                        <m:e>
                          <m:d>
                            <m:dPr>
                              <m:ctrlPr>
                                <a:rPr lang="fr-FR" sz="2000" i="1">
                                  <a:latin typeface="Cambria Math" panose="02040503050406030204" pitchFamily="18" charset="0"/>
                                  <a:ea typeface="Calibri" panose="020F0502020204030204" pitchFamily="34" charset="0"/>
                                  <a:cs typeface="Tahoma" panose="020B0604030504040204" pitchFamily="34" charset="0"/>
                                </a:rPr>
                              </m:ctrlPr>
                            </m:dPr>
                            <m:e>
                              <m:f>
                                <m:fPr>
                                  <m:ctrlPr>
                                    <a:rPr lang="fr-FR" sz="2000" i="1">
                                      <a:latin typeface="Cambria Math" panose="02040503050406030204" pitchFamily="18" charset="0"/>
                                      <a:ea typeface="Calibri" panose="020F0502020204030204" pitchFamily="34" charset="0"/>
                                      <a:cs typeface="Tahoma" panose="020B0604030504040204" pitchFamily="34" charset="0"/>
                                    </a:rPr>
                                  </m:ctrlPr>
                                </m:fPr>
                                <m:num>
                                  <m:sSub>
                                    <m:sSubPr>
                                      <m:ctrlPr>
                                        <a:rPr lang="fr-FR" sz="2000" i="1">
                                          <a:latin typeface="Cambria Math" panose="02040503050406030204" pitchFamily="18" charset="0"/>
                                          <a:ea typeface="Calibri" panose="020F0502020204030204" pitchFamily="34" charset="0"/>
                                          <a:cs typeface="Tahoma" panose="020B0604030504040204" pitchFamily="34" charset="0"/>
                                        </a:rPr>
                                      </m:ctrlPr>
                                    </m:sSubPr>
                                    <m:e>
                                      <m:r>
                                        <a:rPr lang="fr-FR" sz="2000" i="1">
                                          <a:latin typeface="Cambria Math" panose="02040503050406030204" pitchFamily="18" charset="0"/>
                                          <a:ea typeface="Calibri" panose="020F0502020204030204" pitchFamily="34" charset="0"/>
                                          <a:cs typeface="Tahoma" panose="020B0604030504040204" pitchFamily="34" charset="0"/>
                                        </a:rPr>
                                        <m:t>𝐷</m:t>
                                      </m:r>
                                    </m:e>
                                    <m:sub>
                                      <m:r>
                                        <a:rPr lang="fr-FR" sz="2000" i="1">
                                          <a:latin typeface="Cambria Math" panose="02040503050406030204" pitchFamily="18" charset="0"/>
                                          <a:ea typeface="Calibri" panose="020F0502020204030204" pitchFamily="34" charset="0"/>
                                          <a:cs typeface="Tahoma" panose="020B0604030504040204" pitchFamily="34" charset="0"/>
                                        </a:rPr>
                                        <m:t>𝑚</m:t>
                                      </m:r>
                                      <m:r>
                                        <a:rPr lang="fr-FR" sz="2000" i="1">
                                          <a:latin typeface="Cambria Math" panose="02040503050406030204" pitchFamily="18" charset="0"/>
                                          <a:ea typeface="Calibri" panose="020F0502020204030204" pitchFamily="34" charset="0"/>
                                          <a:cs typeface="Tahoma" panose="020B0604030504040204" pitchFamily="34" charset="0"/>
                                        </a:rPr>
                                        <m:t>,</m:t>
                                      </m:r>
                                      <m:r>
                                        <a:rPr lang="fr-FR" sz="2000" i="1">
                                          <a:latin typeface="Cambria Math" panose="02040503050406030204" pitchFamily="18" charset="0"/>
                                          <a:ea typeface="Calibri" panose="020F0502020204030204" pitchFamily="34" charset="0"/>
                                          <a:cs typeface="Tahoma" panose="020B0604030504040204" pitchFamily="34" charset="0"/>
                                        </a:rPr>
                                        <m:t>𝑄𝑘</m:t>
                                      </m:r>
                                    </m:sub>
                                  </m:sSub>
                                </m:num>
                                <m:den>
                                  <m:sSub>
                                    <m:sSubPr>
                                      <m:ctrlPr>
                                        <a:rPr lang="fr-FR" sz="2000" i="1">
                                          <a:latin typeface="Cambria Math" panose="02040503050406030204" pitchFamily="18" charset="0"/>
                                          <a:ea typeface="Calibri" panose="020F0502020204030204" pitchFamily="34" charset="0"/>
                                          <a:cs typeface="Tahoma" panose="020B0604030504040204" pitchFamily="34" charset="0"/>
                                        </a:rPr>
                                      </m:ctrlPr>
                                    </m:sSubPr>
                                    <m:e>
                                      <m:r>
                                        <a:rPr lang="fr-FR" sz="2000" i="1">
                                          <a:latin typeface="Cambria Math" panose="02040503050406030204" pitchFamily="18" charset="0"/>
                                          <a:ea typeface="Calibri" panose="020F0502020204030204" pitchFamily="34" charset="0"/>
                                          <a:cs typeface="Tahoma" panose="020B0604030504040204" pitchFamily="34" charset="0"/>
                                        </a:rPr>
                                        <m:t>𝑆</m:t>
                                      </m:r>
                                    </m:e>
                                    <m:sub>
                                      <m:r>
                                        <a:rPr lang="fr-FR" sz="2000" i="1">
                                          <a:latin typeface="Cambria Math" panose="02040503050406030204" pitchFamily="18" charset="0"/>
                                          <a:ea typeface="Calibri" panose="020F0502020204030204" pitchFamily="34" charset="0"/>
                                          <a:cs typeface="Tahoma" panose="020B0604030504040204" pitchFamily="34" charset="0"/>
                                        </a:rPr>
                                        <m:t>𝑚</m:t>
                                      </m:r>
                                      <m:r>
                                        <a:rPr lang="fr-FR" sz="2000" i="1">
                                          <a:latin typeface="Cambria Math" panose="02040503050406030204" pitchFamily="18" charset="0"/>
                                          <a:ea typeface="Calibri" panose="020F0502020204030204" pitchFamily="34" charset="0"/>
                                          <a:cs typeface="Tahoma" panose="020B0604030504040204" pitchFamily="34" charset="0"/>
                                        </a:rPr>
                                        <m:t>,3</m:t>
                                      </m:r>
                                    </m:sub>
                                  </m:sSub>
                                </m:den>
                              </m:f>
                            </m:e>
                          </m:d>
                        </m:e>
                      </m:func>
                      <m:r>
                        <a:rPr lang="fr-FR" sz="2000" i="1">
                          <a:latin typeface="Cambria Math" panose="02040503050406030204" pitchFamily="18" charset="0"/>
                          <a:ea typeface="Calibri" panose="020F0502020204030204" pitchFamily="34" charset="0"/>
                          <a:cs typeface="Tahoma" panose="020B0604030504040204" pitchFamily="34" charset="0"/>
                        </a:rPr>
                        <m:t>+</m:t>
                      </m:r>
                      <m:nary>
                        <m:naryPr>
                          <m:chr m:val="∑"/>
                          <m:limLoc m:val="undOvr"/>
                          <m:supHide m:val="on"/>
                          <m:ctrlPr>
                            <a:rPr lang="fr-FR" sz="2000" i="1">
                              <a:latin typeface="Cambria Math" panose="02040503050406030204" pitchFamily="18" charset="0"/>
                              <a:ea typeface="Calibri" panose="020F0502020204030204" pitchFamily="34" charset="0"/>
                              <a:cs typeface="Tahoma" panose="020B0604030504040204" pitchFamily="34" charset="0"/>
                            </a:rPr>
                          </m:ctrlPr>
                        </m:naryPr>
                        <m:sub>
                          <m:r>
                            <a:rPr lang="fr-FR" sz="2000" i="1">
                              <a:latin typeface="Cambria Math" panose="02040503050406030204" pitchFamily="18" charset="0"/>
                              <a:ea typeface="Calibri" panose="020F0502020204030204" pitchFamily="34" charset="0"/>
                              <a:cs typeface="Tahoma" panose="020B0604030504040204" pitchFamily="34" charset="0"/>
                            </a:rPr>
                            <m:t>𝑚</m:t>
                          </m:r>
                          <m:r>
                            <a:rPr lang="fr-FR" sz="2000" i="1">
                              <a:latin typeface="Cambria Math" panose="02040503050406030204" pitchFamily="18" charset="0"/>
                              <a:ea typeface="Calibri" panose="020F0502020204030204" pitchFamily="34" charset="0"/>
                              <a:cs typeface="Tahoma" panose="020B0604030504040204" pitchFamily="34" charset="0"/>
                            </a:rPr>
                            <m:t>∈</m:t>
                          </m:r>
                          <m:r>
                            <a:rPr lang="fr-FR" sz="2000" i="1">
                              <a:latin typeface="Cambria Math" panose="02040503050406030204" pitchFamily="18" charset="0"/>
                              <a:ea typeface="Calibri" panose="020F0502020204030204" pitchFamily="34" charset="0"/>
                              <a:cs typeface="Tahoma" panose="020B0604030504040204" pitchFamily="34" charset="0"/>
                            </a:rPr>
                            <m:t>𝑀</m:t>
                          </m:r>
                        </m:sub>
                        <m:sup/>
                        <m:e>
                          <m:sSub>
                            <m:sSubPr>
                              <m:ctrlPr>
                                <a:rPr lang="fr-FR" sz="2000" i="1">
                                  <a:latin typeface="Cambria Math" panose="02040503050406030204" pitchFamily="18" charset="0"/>
                                  <a:ea typeface="Calibri" panose="020F0502020204030204" pitchFamily="34" charset="0"/>
                                  <a:cs typeface="Tahoma" panose="020B0604030504040204" pitchFamily="34" charset="0"/>
                                </a:rPr>
                              </m:ctrlPr>
                            </m:sSubPr>
                            <m:e>
                              <m:r>
                                <a:rPr lang="fr-FR" sz="2000" i="1">
                                  <a:latin typeface="Cambria Math" panose="02040503050406030204" pitchFamily="18" charset="0"/>
                                  <a:ea typeface="Calibri" panose="020F0502020204030204" pitchFamily="34" charset="0"/>
                                  <a:cs typeface="Tahoma" panose="020B0604030504040204" pitchFamily="34" charset="0"/>
                                </a:rPr>
                                <m:t>𝑤</m:t>
                              </m:r>
                            </m:e>
                            <m:sub>
                              <m:r>
                                <a:rPr lang="fr-FR" sz="2000" i="1">
                                  <a:latin typeface="Cambria Math" panose="02040503050406030204" pitchFamily="18" charset="0"/>
                                  <a:ea typeface="Calibri" panose="020F0502020204030204" pitchFamily="34" charset="0"/>
                                  <a:cs typeface="Tahoma" panose="020B0604030504040204" pitchFamily="34" charset="0"/>
                                </a:rPr>
                                <m:t>𝑚</m:t>
                              </m:r>
                            </m:sub>
                          </m:sSub>
                        </m:e>
                      </m:nary>
                      <m:func>
                        <m:funcPr>
                          <m:ctrlPr>
                            <a:rPr lang="fr-FR" sz="2000" i="1">
                              <a:latin typeface="Cambria Math" panose="02040503050406030204" pitchFamily="18" charset="0"/>
                              <a:ea typeface="Calibri" panose="020F0502020204030204" pitchFamily="34" charset="0"/>
                              <a:cs typeface="Tahoma" panose="020B0604030504040204" pitchFamily="34" charset="0"/>
                            </a:rPr>
                          </m:ctrlPr>
                        </m:funcPr>
                        <m:fName>
                          <m:r>
                            <m:rPr>
                              <m:sty m:val="p"/>
                            </m:rPr>
                            <a:rPr lang="fr-FR" sz="2000">
                              <a:latin typeface="Cambria Math" panose="02040503050406030204" pitchFamily="18" charset="0"/>
                              <a:ea typeface="Calibri" panose="020F0502020204030204" pitchFamily="34" charset="0"/>
                              <a:cs typeface="Tahoma" panose="020B0604030504040204" pitchFamily="34" charset="0"/>
                            </a:rPr>
                            <m:t>ln</m:t>
                          </m:r>
                        </m:fName>
                        <m:e>
                          <m:d>
                            <m:dPr>
                              <m:ctrlPr>
                                <a:rPr lang="fr-FR" sz="2000" i="1">
                                  <a:latin typeface="Cambria Math" panose="02040503050406030204" pitchFamily="18" charset="0"/>
                                  <a:ea typeface="Calibri" panose="020F0502020204030204" pitchFamily="34" charset="0"/>
                                  <a:cs typeface="Tahoma" panose="020B0604030504040204" pitchFamily="34" charset="0"/>
                                </a:rPr>
                              </m:ctrlPr>
                            </m:dPr>
                            <m:e>
                              <m:f>
                                <m:fPr>
                                  <m:ctrlPr>
                                    <a:rPr lang="fr-FR" sz="2000" i="1">
                                      <a:latin typeface="Cambria Math" panose="02040503050406030204" pitchFamily="18" charset="0"/>
                                      <a:ea typeface="Calibri" panose="020F0502020204030204" pitchFamily="34" charset="0"/>
                                      <a:cs typeface="Tahoma" panose="020B0604030504040204" pitchFamily="34" charset="0"/>
                                    </a:rPr>
                                  </m:ctrlPr>
                                </m:fPr>
                                <m:num>
                                  <m:sSub>
                                    <m:sSubPr>
                                      <m:ctrlPr>
                                        <a:rPr lang="fr-FR" sz="2000" i="1">
                                          <a:latin typeface="Cambria Math" panose="02040503050406030204" pitchFamily="18" charset="0"/>
                                          <a:ea typeface="Calibri" panose="020F0502020204030204" pitchFamily="34" charset="0"/>
                                          <a:cs typeface="Tahoma" panose="020B0604030504040204" pitchFamily="34" charset="0"/>
                                        </a:rPr>
                                      </m:ctrlPr>
                                    </m:sSubPr>
                                    <m:e>
                                      <m:r>
                                        <a:rPr lang="fr-FR" sz="2000" i="1">
                                          <a:latin typeface="Cambria Math" panose="02040503050406030204" pitchFamily="18" charset="0"/>
                                          <a:ea typeface="Calibri" panose="020F0502020204030204" pitchFamily="34" charset="0"/>
                                          <a:cs typeface="Tahoma" panose="020B0604030504040204" pitchFamily="34" charset="0"/>
                                        </a:rPr>
                                        <m:t>𝐼</m:t>
                                      </m:r>
                                    </m:e>
                                    <m:sub>
                                      <m:r>
                                        <a:rPr lang="fr-FR" sz="2000" i="1">
                                          <a:latin typeface="Cambria Math" panose="02040503050406030204" pitchFamily="18" charset="0"/>
                                          <a:ea typeface="Calibri" panose="020F0502020204030204" pitchFamily="34" charset="0"/>
                                          <a:cs typeface="Tahoma" panose="020B0604030504040204" pitchFamily="34" charset="0"/>
                                        </a:rPr>
                                        <m:t>𝑚𝑄𝑘</m:t>
                                      </m:r>
                                    </m:sub>
                                  </m:sSub>
                                </m:num>
                                <m:den>
                                  <m:sSub>
                                    <m:sSubPr>
                                      <m:ctrlPr>
                                        <a:rPr lang="fr-FR" sz="2000" i="1">
                                          <a:latin typeface="Cambria Math" panose="02040503050406030204" pitchFamily="18" charset="0"/>
                                          <a:ea typeface="Calibri" panose="020F0502020204030204" pitchFamily="34" charset="0"/>
                                          <a:cs typeface="Tahoma" panose="020B0604030504040204" pitchFamily="34" charset="0"/>
                                        </a:rPr>
                                      </m:ctrlPr>
                                    </m:sSubPr>
                                    <m:e>
                                      <m:r>
                                        <a:rPr lang="fr-FR" sz="2000" i="1">
                                          <a:latin typeface="Cambria Math" panose="02040503050406030204" pitchFamily="18" charset="0"/>
                                          <a:ea typeface="Calibri" panose="020F0502020204030204" pitchFamily="34" charset="0"/>
                                          <a:cs typeface="Tahoma" panose="020B0604030504040204" pitchFamily="34" charset="0"/>
                                        </a:rPr>
                                        <m:t>𝐼</m:t>
                                      </m:r>
                                    </m:e>
                                    <m:sub>
                                      <m:r>
                                        <a:rPr lang="fr-FR" sz="2000" i="1">
                                          <a:latin typeface="Cambria Math" panose="02040503050406030204" pitchFamily="18" charset="0"/>
                                          <a:ea typeface="Calibri" panose="020F0502020204030204" pitchFamily="34" charset="0"/>
                                          <a:cs typeface="Tahoma" panose="020B0604030504040204" pitchFamily="34" charset="0"/>
                                        </a:rPr>
                                        <m:t>𝑚</m:t>
                                      </m:r>
                                      <m:r>
                                        <a:rPr lang="fr-FR" sz="2000" i="1">
                                          <a:latin typeface="Cambria Math" panose="02040503050406030204" pitchFamily="18" charset="0"/>
                                          <a:ea typeface="Calibri" panose="020F0502020204030204" pitchFamily="34" charset="0"/>
                                          <a:cs typeface="Tahoma" panose="020B0604030504040204" pitchFamily="34" charset="0"/>
                                        </a:rPr>
                                        <m:t>,3</m:t>
                                      </m:r>
                                    </m:sub>
                                  </m:sSub>
                                </m:den>
                              </m:f>
                            </m:e>
                          </m:d>
                        </m:e>
                      </m:func>
                    </m:oMath>
                  </m:oMathPara>
                </a14:m>
                <a:endParaRPr lang="fr-FR" sz="2000" dirty="0">
                  <a:latin typeface="Times New Roman" panose="02020603050405020304" pitchFamily="18" charset="0"/>
                  <a:cs typeface="Times New Roman" panose="02020603050405020304" pitchFamily="18" charset="0"/>
                </a:endParaRPr>
              </a:p>
              <a:p>
                <a:endParaRPr lang="fr-FR" sz="2000" dirty="0">
                  <a:latin typeface="Times New Roman" panose="02020603050405020304" pitchFamily="18" charset="0"/>
                  <a:cs typeface="Times New Roman" panose="02020603050405020304" pitchFamily="18" charset="0"/>
                </a:endParaRPr>
              </a:p>
            </p:txBody>
          </p:sp>
        </mc:Choice>
        <mc:Fallback xmlns="">
          <p:sp>
            <p:nvSpPr>
              <p:cNvPr id="3" name="Espace réservé du contenu 2"/>
              <p:cNvSpPr>
                <a:spLocks noGrp="1" noRot="1" noChangeAspect="1" noMove="1" noResize="1" noEditPoints="1" noAdjustHandles="1" noChangeArrowheads="1" noChangeShapeType="1" noTextEdit="1"/>
              </p:cNvSpPr>
              <p:nvPr>
                <p:ph idx="1"/>
              </p:nvPr>
            </p:nvSpPr>
            <p:spPr>
              <a:blipFill rotWithShape="1">
                <a:blip r:embed="rId2"/>
                <a:stretch>
                  <a:fillRect l="-522" t="-1541" r="-580"/>
                </a:stretch>
              </a:blipFill>
            </p:spPr>
            <p:txBody>
              <a:bodyPr/>
              <a:lstStyle/>
              <a:p>
                <a:r>
                  <a:rPr lang="fr-FR">
                    <a:noFill/>
                  </a:rPr>
                  <a:t> </a:t>
                </a:r>
              </a:p>
            </p:txBody>
          </p:sp>
        </mc:Fallback>
      </mc:AlternateContent>
    </p:spTree>
    <p:extLst>
      <p:ext uri="{BB962C8B-B14F-4D97-AF65-F5344CB8AC3E}">
        <p14:creationId xmlns:p14="http://schemas.microsoft.com/office/powerpoint/2010/main" val="124754296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Méthodologie</a:t>
            </a:r>
          </a:p>
        </p:txBody>
      </p:sp>
      <mc:AlternateContent xmlns:mc="http://schemas.openxmlformats.org/markup-compatibility/2006" xmlns:a14="http://schemas.microsoft.com/office/drawing/2010/main">
        <mc:Choice Requires="a14">
          <p:sp>
            <p:nvSpPr>
              <p:cNvPr id="3" name="Espace réservé du contenu 2"/>
              <p:cNvSpPr>
                <a:spLocks noGrp="1"/>
              </p:cNvSpPr>
              <p:nvPr>
                <p:ph idx="1"/>
              </p:nvPr>
            </p:nvSpPr>
            <p:spPr/>
            <p:txBody>
              <a:bodyPr/>
              <a:lstStyle/>
              <a:p>
                <a:r>
                  <a:rPr lang="fr-FR" sz="2000" dirty="0">
                    <a:latin typeface="Times New Roman" panose="02020603050405020304" pitchFamily="18" charset="0"/>
                    <a:cs typeface="Times New Roman" panose="02020603050405020304" pitchFamily="18" charset="0"/>
                  </a:rPr>
                  <a:t>Où</a:t>
                </a:r>
                <a:r>
                  <a:rPr lang="fr-FR" sz="2000" dirty="0">
                    <a:latin typeface="Times New Roman" panose="02020603050405020304" pitchFamily="18" charset="0"/>
                    <a:ea typeface="Calibri" panose="020F0502020204030204" pitchFamily="34" charset="0"/>
                    <a:cs typeface="Times New Roman" panose="02020603050405020304" pitchFamily="18" charset="0"/>
                  </a:rPr>
                  <a:t> </a:t>
                </a:r>
                <a14:m>
                  <m:oMath xmlns:m="http://schemas.openxmlformats.org/officeDocument/2006/math">
                    <m:sSub>
                      <m:sSubPr>
                        <m:ctrlPr>
                          <a:rPr lang="fr-FR" sz="2000" i="1">
                            <a:latin typeface="Cambria Math" panose="02040503050406030204" pitchFamily="18" charset="0"/>
                            <a:ea typeface="Calibri" panose="020F0502020204030204" pitchFamily="34" charset="0"/>
                            <a:cs typeface="Tahoma" panose="020B0604030504040204" pitchFamily="34" charset="0"/>
                          </a:rPr>
                        </m:ctrlPr>
                      </m:sSubPr>
                      <m:e>
                        <m:r>
                          <a:rPr lang="fr-FR" sz="2000" i="1">
                            <a:latin typeface="Cambria Math" panose="02040503050406030204" pitchFamily="18" charset="0"/>
                            <a:ea typeface="Calibri" panose="020F0502020204030204" pitchFamily="34" charset="0"/>
                            <a:cs typeface="Tahoma" panose="020B0604030504040204" pitchFamily="34" charset="0"/>
                          </a:rPr>
                          <m:t>𝑤</m:t>
                        </m:r>
                      </m:e>
                      <m:sub>
                        <m:r>
                          <a:rPr lang="fr-FR" sz="2000" i="1">
                            <a:latin typeface="Cambria Math" panose="02040503050406030204" pitchFamily="18" charset="0"/>
                            <a:ea typeface="Calibri" panose="020F0502020204030204" pitchFamily="34" charset="0"/>
                            <a:cs typeface="Tahoma" panose="020B0604030504040204" pitchFamily="34" charset="0"/>
                          </a:rPr>
                          <m:t>𝑚</m:t>
                        </m:r>
                      </m:sub>
                    </m:sSub>
                  </m:oMath>
                </a14:m>
                <a:r>
                  <a:rPr lang="fr-FR" sz="2000" dirty="0">
                    <a:latin typeface="Times New Roman" panose="02020603050405020304" pitchFamily="18" charset="0"/>
                    <a:cs typeface="Times New Roman" panose="02020603050405020304" pitchFamily="18" charset="0"/>
                  </a:rPr>
                  <a:t> est défini comme suit:</a:t>
                </a:r>
              </a:p>
              <a:p>
                <a:endParaRPr lang="fr-FR" sz="3200" dirty="0">
                  <a:latin typeface="Times New Roman" panose="02020603050405020304" pitchFamily="18" charset="0"/>
                  <a:cs typeface="Times New Roman" panose="02020603050405020304" pitchFamily="18" charset="0"/>
                </a:endParaRPr>
              </a:p>
              <a:p>
                <a:pPr marL="0" indent="0">
                  <a:buNone/>
                </a:pPr>
                <a14:m>
                  <m:oMathPara xmlns:m="http://schemas.openxmlformats.org/officeDocument/2006/math">
                    <m:oMathParaPr>
                      <m:jc m:val="centerGroup"/>
                    </m:oMathParaPr>
                    <m:oMath xmlns:m="http://schemas.openxmlformats.org/officeDocument/2006/math">
                      <m:sSub>
                        <m:sSubPr>
                          <m:ctrlPr>
                            <a:rPr lang="fr-FR" sz="2400" i="1">
                              <a:latin typeface="Cambria Math" panose="02040503050406030204" pitchFamily="18" charset="0"/>
                            </a:rPr>
                          </m:ctrlPr>
                        </m:sSubPr>
                        <m:e>
                          <m:r>
                            <a:rPr lang="fr-FR" sz="2400" i="1">
                              <a:latin typeface="Cambria Math"/>
                            </a:rPr>
                            <m:t>𝑤</m:t>
                          </m:r>
                        </m:e>
                        <m:sub>
                          <m:r>
                            <a:rPr lang="fr-FR" sz="2400" i="1">
                              <a:latin typeface="Cambria Math"/>
                            </a:rPr>
                            <m:t>𝑚</m:t>
                          </m:r>
                        </m:sub>
                      </m:sSub>
                      <m:r>
                        <a:rPr lang="fr-FR" sz="2400" i="1">
                          <a:latin typeface="Cambria Math"/>
                        </a:rPr>
                        <m:t>=</m:t>
                      </m:r>
                      <m:f>
                        <m:fPr>
                          <m:ctrlPr>
                            <a:rPr lang="fr-FR" sz="2400" i="1">
                              <a:latin typeface="Cambria Math" panose="02040503050406030204" pitchFamily="18" charset="0"/>
                            </a:rPr>
                          </m:ctrlPr>
                        </m:fPr>
                        <m:num>
                          <m:sSub>
                            <m:sSubPr>
                              <m:ctrlPr>
                                <a:rPr lang="fr-FR" sz="2400" i="1">
                                  <a:latin typeface="Cambria Math" panose="02040503050406030204" pitchFamily="18" charset="0"/>
                                </a:rPr>
                              </m:ctrlPr>
                            </m:sSubPr>
                            <m:e>
                              <m:r>
                                <a:rPr lang="fr-FR" sz="2400" i="1">
                                  <a:latin typeface="Cambria Math"/>
                                </a:rPr>
                                <m:t>𝐸</m:t>
                              </m:r>
                            </m:e>
                            <m:sub>
                              <m:r>
                                <a:rPr lang="fr-FR" sz="2400" i="1">
                                  <a:latin typeface="Cambria Math"/>
                                </a:rPr>
                                <m:t>𝑃</m:t>
                              </m:r>
                              <m:r>
                                <a:rPr lang="fr-FR" sz="2400" i="1">
                                  <a:latin typeface="Cambria Math"/>
                                </a:rPr>
                                <m:t>,</m:t>
                              </m:r>
                              <m:r>
                                <a:rPr lang="fr-FR" sz="2400" i="1">
                                  <a:latin typeface="Cambria Math"/>
                                </a:rPr>
                                <m:t>𝑄𝑘</m:t>
                              </m:r>
                              <m:r>
                                <a:rPr lang="fr-FR" sz="2400" i="1">
                                  <a:latin typeface="Cambria Math"/>
                                </a:rPr>
                                <m:t>,</m:t>
                              </m:r>
                              <m:r>
                                <a:rPr lang="fr-FR" sz="2400" i="1">
                                  <a:latin typeface="Cambria Math"/>
                                </a:rPr>
                                <m:t>𝑚</m:t>
                              </m:r>
                            </m:sub>
                          </m:sSub>
                          <m:r>
                            <a:rPr lang="fr-FR" sz="2400" i="1">
                              <a:latin typeface="Cambria Math"/>
                            </a:rPr>
                            <m:t>− </m:t>
                          </m:r>
                          <m:sSub>
                            <m:sSubPr>
                              <m:ctrlPr>
                                <a:rPr lang="fr-FR" sz="2400" i="1">
                                  <a:latin typeface="Cambria Math" panose="02040503050406030204" pitchFamily="18" charset="0"/>
                                </a:rPr>
                              </m:ctrlPr>
                            </m:sSubPr>
                            <m:e>
                              <m:r>
                                <a:rPr lang="fr-FR" sz="2400" i="1">
                                  <a:latin typeface="Cambria Math"/>
                                </a:rPr>
                                <m:t>𝐸</m:t>
                              </m:r>
                            </m:e>
                            <m:sub>
                              <m:r>
                                <a:rPr lang="fr-FR" sz="2400" i="1">
                                  <a:latin typeface="Cambria Math"/>
                                </a:rPr>
                                <m:t>𝑃</m:t>
                              </m:r>
                              <m:r>
                                <a:rPr lang="fr-FR" sz="2400" i="1">
                                  <a:latin typeface="Cambria Math"/>
                                </a:rPr>
                                <m:t>,</m:t>
                              </m:r>
                              <m:r>
                                <a:rPr lang="fr-FR" sz="2400" i="1">
                                  <a:latin typeface="Cambria Math"/>
                                </a:rPr>
                                <m:t>𝑄</m:t>
                              </m:r>
                              <m:r>
                                <a:rPr lang="fr-FR" sz="2400" i="1">
                                  <a:latin typeface="Cambria Math"/>
                                </a:rPr>
                                <m:t>3,</m:t>
                              </m:r>
                              <m:r>
                                <a:rPr lang="fr-FR" sz="2400" i="1">
                                  <a:latin typeface="Cambria Math"/>
                                </a:rPr>
                                <m:t>𝑚</m:t>
                              </m:r>
                            </m:sub>
                          </m:sSub>
                        </m:num>
                        <m:den>
                          <m:func>
                            <m:funcPr>
                              <m:ctrlPr>
                                <a:rPr lang="fr-FR" sz="2400" i="1">
                                  <a:latin typeface="Cambria Math" panose="02040503050406030204" pitchFamily="18" charset="0"/>
                                </a:rPr>
                              </m:ctrlPr>
                            </m:funcPr>
                            <m:fName>
                              <m:r>
                                <m:rPr>
                                  <m:sty m:val="p"/>
                                </m:rPr>
                                <a:rPr lang="fr-FR" sz="2400">
                                  <a:latin typeface="Cambria Math"/>
                                </a:rPr>
                                <m:t>ln</m:t>
                              </m:r>
                            </m:fName>
                            <m:e>
                              <m:d>
                                <m:dPr>
                                  <m:ctrlPr>
                                    <a:rPr lang="fr-FR" sz="2400" i="1">
                                      <a:latin typeface="Cambria Math" panose="02040503050406030204" pitchFamily="18" charset="0"/>
                                    </a:rPr>
                                  </m:ctrlPr>
                                </m:dPr>
                                <m:e>
                                  <m:sSub>
                                    <m:sSubPr>
                                      <m:ctrlPr>
                                        <a:rPr lang="fr-FR" sz="2400" i="1">
                                          <a:latin typeface="Cambria Math" panose="02040503050406030204" pitchFamily="18" charset="0"/>
                                        </a:rPr>
                                      </m:ctrlPr>
                                    </m:sSubPr>
                                    <m:e>
                                      <m:r>
                                        <a:rPr lang="fr-FR" sz="2400" i="1">
                                          <a:latin typeface="Cambria Math"/>
                                        </a:rPr>
                                        <m:t>𝐸</m:t>
                                      </m:r>
                                    </m:e>
                                    <m:sub>
                                      <m:r>
                                        <a:rPr lang="fr-FR" sz="2400" i="1">
                                          <a:latin typeface="Cambria Math"/>
                                        </a:rPr>
                                        <m:t>𝑃</m:t>
                                      </m:r>
                                      <m:r>
                                        <a:rPr lang="fr-FR" sz="2400" i="1">
                                          <a:latin typeface="Cambria Math"/>
                                        </a:rPr>
                                        <m:t>,</m:t>
                                      </m:r>
                                      <m:r>
                                        <a:rPr lang="fr-FR" sz="2400" i="1">
                                          <a:latin typeface="Cambria Math"/>
                                        </a:rPr>
                                        <m:t>𝑄𝑘</m:t>
                                      </m:r>
                                      <m:r>
                                        <a:rPr lang="fr-FR" sz="2400" i="1">
                                          <a:latin typeface="Cambria Math"/>
                                        </a:rPr>
                                        <m:t>,</m:t>
                                      </m:r>
                                      <m:r>
                                        <a:rPr lang="fr-FR" sz="2400" i="1">
                                          <a:latin typeface="Cambria Math"/>
                                        </a:rPr>
                                        <m:t>𝑚</m:t>
                                      </m:r>
                                    </m:sub>
                                  </m:sSub>
                                </m:e>
                              </m:d>
                            </m:e>
                          </m:func>
                          <m:r>
                            <a:rPr lang="fr-FR" sz="2400" i="1">
                              <a:latin typeface="Cambria Math"/>
                            </a:rPr>
                            <m:t>−</m:t>
                          </m:r>
                          <m:sSub>
                            <m:sSubPr>
                              <m:ctrlPr>
                                <a:rPr lang="fr-FR" sz="2400" i="1">
                                  <a:latin typeface="Cambria Math" panose="02040503050406030204" pitchFamily="18" charset="0"/>
                                </a:rPr>
                              </m:ctrlPr>
                            </m:sSubPr>
                            <m:e>
                              <m:r>
                                <a:rPr lang="fr-FR" sz="2400" i="1">
                                  <a:latin typeface="Cambria Math"/>
                                </a:rPr>
                                <m:t>𝐸</m:t>
                              </m:r>
                            </m:e>
                            <m:sub>
                              <m:r>
                                <a:rPr lang="fr-FR" sz="2400" i="1">
                                  <a:latin typeface="Cambria Math"/>
                                </a:rPr>
                                <m:t>𝑃</m:t>
                              </m:r>
                              <m:r>
                                <a:rPr lang="fr-FR" sz="2400" i="1">
                                  <a:latin typeface="Cambria Math"/>
                                </a:rPr>
                                <m:t>,</m:t>
                              </m:r>
                              <m:r>
                                <a:rPr lang="fr-FR" sz="2400" i="1">
                                  <a:latin typeface="Cambria Math"/>
                                </a:rPr>
                                <m:t>𝑄</m:t>
                              </m:r>
                              <m:r>
                                <a:rPr lang="fr-FR" sz="2400" i="1">
                                  <a:latin typeface="Cambria Math"/>
                                </a:rPr>
                                <m:t>3,</m:t>
                              </m:r>
                              <m:r>
                                <a:rPr lang="fr-FR" sz="2400" i="1">
                                  <a:latin typeface="Cambria Math"/>
                                </a:rPr>
                                <m:t>𝑚</m:t>
                              </m:r>
                            </m:sub>
                          </m:sSub>
                        </m:den>
                      </m:f>
                      <m:r>
                        <a:rPr lang="fr-FR" sz="2400" i="1">
                          <a:latin typeface="Cambria Math"/>
                        </a:rPr>
                        <m:t> </m:t>
                      </m:r>
                      <m:r>
                        <a:rPr lang="fr-FR" sz="2400" b="0" i="0" smtClean="0">
                          <a:latin typeface="Cambria Math"/>
                        </a:rPr>
                        <m:t>(7)</m:t>
                      </m:r>
                    </m:oMath>
                  </m:oMathPara>
                </a14:m>
                <a:endParaRPr lang="fr-FR" sz="2400" dirty="0">
                  <a:latin typeface="Times New Roman" panose="02020603050405020304" pitchFamily="18" charset="0"/>
                  <a:cs typeface="Times New Roman" panose="02020603050405020304" pitchFamily="18" charset="0"/>
                </a:endParaRPr>
              </a:p>
              <a:p>
                <a:endParaRPr lang="fr-FR" dirty="0"/>
              </a:p>
              <a:p>
                <a:pPr marL="0" indent="0">
                  <a:buNone/>
                </a:pPr>
                <a:r>
                  <a:rPr lang="fr-FR" dirty="0">
                    <a:ea typeface="Calibri" panose="020F0502020204030204" pitchFamily="34" charset="0"/>
                    <a:cs typeface="Times New Roman" panose="02020603050405020304" pitchFamily="18" charset="0"/>
                  </a:rPr>
                  <a:t>                                      </a:t>
                </a:r>
                <a:endParaRPr lang="fr-FR" dirty="0"/>
              </a:p>
              <a:p>
                <a:r>
                  <a:rPr lang="fr-FR" sz="2000" dirty="0">
                    <a:latin typeface="Times New Roman" panose="02020603050405020304" pitchFamily="18" charset="0"/>
                    <a:cs typeface="Times New Roman" panose="02020603050405020304" pitchFamily="18" charset="0"/>
                  </a:rPr>
                  <a:t>Et </a:t>
                </a:r>
                <a14:m>
                  <m:oMath xmlns:m="http://schemas.openxmlformats.org/officeDocument/2006/math">
                    <m:sSub>
                      <m:sSubPr>
                        <m:ctrlPr>
                          <a:rPr lang="fr-FR" sz="2000" i="1">
                            <a:latin typeface="Cambria Math" panose="02040503050406030204" pitchFamily="18" charset="0"/>
                            <a:ea typeface="Calibri" panose="020F0502020204030204" pitchFamily="34" charset="0"/>
                            <a:cs typeface="Tahoma" panose="020B0604030504040204" pitchFamily="34" charset="0"/>
                          </a:rPr>
                        </m:ctrlPr>
                      </m:sSubPr>
                      <m:e>
                        <m:r>
                          <a:rPr lang="fr-FR" sz="2000" i="1">
                            <a:latin typeface="Cambria Math" panose="02040503050406030204" pitchFamily="18" charset="0"/>
                            <a:ea typeface="Calibri" panose="020F0502020204030204" pitchFamily="34" charset="0"/>
                            <a:cs typeface="Tahoma" panose="020B0604030504040204" pitchFamily="34" charset="0"/>
                          </a:rPr>
                          <m:t>𝐸</m:t>
                        </m:r>
                      </m:e>
                      <m:sub>
                        <m:r>
                          <a:rPr lang="fr-FR" sz="2000" i="1">
                            <a:latin typeface="Cambria Math" panose="02040503050406030204" pitchFamily="18" charset="0"/>
                            <a:ea typeface="Calibri" panose="020F0502020204030204" pitchFamily="34" charset="0"/>
                            <a:cs typeface="Tahoma" panose="020B0604030504040204" pitchFamily="34" charset="0"/>
                          </a:rPr>
                          <m:t>𝑃</m:t>
                        </m:r>
                        <m:r>
                          <a:rPr lang="fr-FR" sz="2000" i="1">
                            <a:latin typeface="Cambria Math" panose="02040503050406030204" pitchFamily="18" charset="0"/>
                            <a:ea typeface="Calibri" panose="020F0502020204030204" pitchFamily="34" charset="0"/>
                            <a:cs typeface="Tahoma" panose="020B0604030504040204" pitchFamily="34" charset="0"/>
                          </a:rPr>
                          <m:t>,</m:t>
                        </m:r>
                        <m:r>
                          <a:rPr lang="fr-FR" sz="2000" i="1">
                            <a:latin typeface="Cambria Math" panose="02040503050406030204" pitchFamily="18" charset="0"/>
                            <a:ea typeface="Calibri" panose="020F0502020204030204" pitchFamily="34" charset="0"/>
                            <a:cs typeface="Tahoma" panose="020B0604030504040204" pitchFamily="34" charset="0"/>
                          </a:rPr>
                          <m:t>𝑄𝑘</m:t>
                        </m:r>
                        <m:r>
                          <a:rPr lang="fr-FR" sz="2000" i="1">
                            <a:latin typeface="Cambria Math" panose="02040503050406030204" pitchFamily="18" charset="0"/>
                            <a:ea typeface="Calibri" panose="020F0502020204030204" pitchFamily="34" charset="0"/>
                            <a:cs typeface="Tahoma" panose="020B0604030504040204" pitchFamily="34" charset="0"/>
                          </a:rPr>
                          <m:t>,</m:t>
                        </m:r>
                        <m:r>
                          <a:rPr lang="fr-FR" sz="2000" i="1">
                            <a:latin typeface="Cambria Math" panose="02040503050406030204" pitchFamily="18" charset="0"/>
                            <a:ea typeface="Calibri" panose="020F0502020204030204" pitchFamily="34" charset="0"/>
                            <a:cs typeface="Tahoma" panose="020B0604030504040204" pitchFamily="34" charset="0"/>
                          </a:rPr>
                          <m:t>𝑚</m:t>
                        </m:r>
                      </m:sub>
                    </m:sSub>
                    <m:r>
                      <a:rPr lang="fr-FR" sz="2000" i="1">
                        <a:latin typeface="Cambria Math" panose="02040503050406030204" pitchFamily="18" charset="0"/>
                        <a:ea typeface="Calibri" panose="020F0502020204030204" pitchFamily="34" charset="0"/>
                        <a:cs typeface="Tahoma" panose="020B0604030504040204" pitchFamily="34" charset="0"/>
                      </a:rPr>
                      <m:t> </m:t>
                    </m:r>
                  </m:oMath>
                </a14:m>
                <a:r>
                  <a:rPr lang="fr-FR" sz="2000" dirty="0">
                    <a:latin typeface="Times New Roman" panose="02020603050405020304" pitchFamily="18" charset="0"/>
                    <a:cs typeface="Times New Roman" panose="02020603050405020304" pitchFamily="18" charset="0"/>
                  </a:rPr>
                  <a:t>sont les émissions du polluant 𝑃 associées au mode 𝑚 pour le quintile 𝑄𝑘. </a:t>
                </a:r>
              </a:p>
              <a:p>
                <a:endParaRPr lang="fr-FR" dirty="0"/>
              </a:p>
              <a:p>
                <a:endParaRPr lang="fr-FR" dirty="0"/>
              </a:p>
              <a:p>
                <a:endParaRPr lang="fr-FR" dirty="0"/>
              </a:p>
            </p:txBody>
          </p:sp>
        </mc:Choice>
        <mc:Fallback xmlns="">
          <p:sp>
            <p:nvSpPr>
              <p:cNvPr id="3" name="Espace réservé du contenu 2"/>
              <p:cNvSpPr>
                <a:spLocks noGrp="1" noRot="1" noChangeAspect="1" noMove="1" noResize="1" noEditPoints="1" noAdjustHandles="1" noChangeArrowheads="1" noChangeShapeType="1" noTextEdit="1"/>
              </p:cNvSpPr>
              <p:nvPr>
                <p:ph idx="1"/>
              </p:nvPr>
            </p:nvSpPr>
            <p:spPr>
              <a:blipFill rotWithShape="1">
                <a:blip r:embed="rId2"/>
                <a:stretch>
                  <a:fillRect l="-522" t="-1401"/>
                </a:stretch>
              </a:blipFill>
            </p:spPr>
            <p:txBody>
              <a:bodyPr/>
              <a:lstStyle/>
              <a:p>
                <a:r>
                  <a:rPr lang="fr-FR">
                    <a:noFill/>
                  </a:rPr>
                  <a:t> </a:t>
                </a:r>
              </a:p>
            </p:txBody>
          </p:sp>
        </mc:Fallback>
      </mc:AlternateContent>
    </p:spTree>
    <p:extLst>
      <p:ext uri="{BB962C8B-B14F-4D97-AF65-F5344CB8AC3E}">
        <p14:creationId xmlns:p14="http://schemas.microsoft.com/office/powerpoint/2010/main" val="4770726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t>Description des données et Méthodologie</a:t>
            </a:r>
          </a:p>
        </p:txBody>
      </p:sp>
      <p:sp>
        <p:nvSpPr>
          <p:cNvPr id="3" name="Espace réservé du contenu 2"/>
          <p:cNvSpPr>
            <a:spLocks noGrp="1"/>
          </p:cNvSpPr>
          <p:nvPr>
            <p:ph idx="1"/>
          </p:nvPr>
        </p:nvSpPr>
        <p:spPr/>
        <p:txBody>
          <a:bodyPr>
            <a:noAutofit/>
          </a:bodyPr>
          <a:lstStyle/>
          <a:p>
            <a:r>
              <a:rPr lang="fr-FR" sz="2000" dirty="0">
                <a:latin typeface="Times New Roman" panose="02020603050405020304" pitchFamily="18" charset="0"/>
                <a:cs typeface="Times New Roman" panose="02020603050405020304" pitchFamily="18" charset="0"/>
              </a:rPr>
              <a:t>Deux types d’achats ont été définis:</a:t>
            </a:r>
          </a:p>
          <a:p>
            <a:endParaRPr lang="fr-FR" sz="2000" dirty="0">
              <a:latin typeface="Times New Roman" panose="02020603050405020304" pitchFamily="18" charset="0"/>
              <a:cs typeface="Times New Roman" panose="02020603050405020304" pitchFamily="18" charset="0"/>
            </a:endParaRPr>
          </a:p>
          <a:p>
            <a:r>
              <a:rPr lang="fr-FR" sz="2000" dirty="0">
                <a:latin typeface="Times New Roman" panose="02020603050405020304" pitchFamily="18" charset="0"/>
                <a:cs typeface="Times New Roman" panose="02020603050405020304" pitchFamily="18" charset="0"/>
              </a:rPr>
              <a:t>1)les achats classiques </a:t>
            </a:r>
          </a:p>
          <a:p>
            <a:endParaRPr lang="fr-FR" sz="2000" dirty="0">
              <a:latin typeface="Times New Roman" panose="02020603050405020304" pitchFamily="18" charset="0"/>
              <a:cs typeface="Times New Roman" panose="02020603050405020304" pitchFamily="18" charset="0"/>
            </a:endParaRPr>
          </a:p>
          <a:p>
            <a:r>
              <a:rPr lang="fr-FR" sz="2000" dirty="0">
                <a:latin typeface="Times New Roman" panose="02020603050405020304" pitchFamily="18" charset="0"/>
                <a:cs typeface="Times New Roman" panose="02020603050405020304" pitchFamily="18" charset="0"/>
              </a:rPr>
              <a:t>2) les achats avec retrait ou livraison </a:t>
            </a:r>
          </a:p>
          <a:p>
            <a:endParaRPr lang="fr-FR" sz="2000" dirty="0">
              <a:latin typeface="Times New Roman" panose="02020603050405020304" pitchFamily="18" charset="0"/>
              <a:cs typeface="Times New Roman" panose="02020603050405020304" pitchFamily="18" charset="0"/>
            </a:endParaRPr>
          </a:p>
          <a:p>
            <a:r>
              <a:rPr lang="fr-FR" sz="2000" dirty="0">
                <a:latin typeface="Times New Roman" panose="02020603050405020304" pitchFamily="18" charset="0"/>
                <a:cs typeface="Times New Roman" panose="02020603050405020304" pitchFamily="18" charset="0"/>
              </a:rPr>
              <a:t>Ne sont pris en compte que les achats déjà récupérés  </a:t>
            </a:r>
          </a:p>
          <a:p>
            <a:endParaRPr lang="fr-FR" sz="2000" dirty="0">
              <a:latin typeface="Times New Roman" panose="02020603050405020304" pitchFamily="18" charset="0"/>
              <a:cs typeface="Times New Roman" panose="02020603050405020304" pitchFamily="18" charset="0"/>
            </a:endParaRPr>
          </a:p>
          <a:p>
            <a:r>
              <a:rPr lang="fr-FR" sz="2000" dirty="0">
                <a:latin typeface="Times New Roman" panose="02020603050405020304" pitchFamily="18" charset="0"/>
                <a:cs typeface="Times New Roman" panose="02020603050405020304" pitchFamily="18" charset="0"/>
              </a:rPr>
              <a:t>Ne sont pas concerné les achats dématérialisés (billet de train, produits numériques).</a:t>
            </a:r>
          </a:p>
          <a:p>
            <a:endParaRPr lang="fr-FR" sz="2000" dirty="0">
              <a:latin typeface="Times New Roman" panose="02020603050405020304" pitchFamily="18" charset="0"/>
              <a:cs typeface="Times New Roman" panose="02020603050405020304" pitchFamily="18" charset="0"/>
            </a:endParaRPr>
          </a:p>
          <a:p>
            <a:r>
              <a:rPr lang="fr-FR" sz="2000" dirty="0">
                <a:latin typeface="Times New Roman" panose="02020603050405020304" pitchFamily="18" charset="0"/>
                <a:cs typeface="Times New Roman" panose="02020603050405020304" pitchFamily="18" charset="0"/>
              </a:rPr>
              <a:t>Il a été également demandé aux individus de décrire le dernier achat effectué pour chaque type de marchandise réalisés lors des 30 derniers jours</a:t>
            </a:r>
          </a:p>
        </p:txBody>
      </p:sp>
    </p:spTree>
    <p:extLst>
      <p:ext uri="{BB962C8B-B14F-4D97-AF65-F5344CB8AC3E}">
        <p14:creationId xmlns:p14="http://schemas.microsoft.com/office/powerpoint/2010/main" val="2471301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3BC1CCC-C762-4B76-B9A4-8234A9294647}"/>
              </a:ext>
            </a:extLst>
          </p:cNvPr>
          <p:cNvSpPr>
            <a:spLocks noGrp="1"/>
          </p:cNvSpPr>
          <p:nvPr>
            <p:ph type="title"/>
          </p:nvPr>
        </p:nvSpPr>
        <p:spPr/>
        <p:txBody>
          <a:bodyPr>
            <a:normAutofit/>
          </a:bodyPr>
          <a:lstStyle/>
          <a:p>
            <a:r>
              <a:rPr lang="fr-FR" dirty="0"/>
              <a:t>Description des données et Méthodologie</a:t>
            </a:r>
          </a:p>
        </p:txBody>
      </p:sp>
      <p:sp>
        <p:nvSpPr>
          <p:cNvPr id="3" name="Espace réservé du contenu 2">
            <a:extLst>
              <a:ext uri="{FF2B5EF4-FFF2-40B4-BE49-F238E27FC236}">
                <a16:creationId xmlns:a16="http://schemas.microsoft.com/office/drawing/2014/main" id="{C9B22E2D-C6D9-4E7C-A293-FA481377BC2C}"/>
              </a:ext>
            </a:extLst>
          </p:cNvPr>
          <p:cNvSpPr>
            <a:spLocks noGrp="1"/>
          </p:cNvSpPr>
          <p:nvPr>
            <p:ph idx="1"/>
          </p:nvPr>
        </p:nvSpPr>
        <p:spPr/>
        <p:txBody>
          <a:bodyPr>
            <a:normAutofit fontScale="92500" lnSpcReduction="20000"/>
          </a:bodyPr>
          <a:lstStyle/>
          <a:p>
            <a:r>
              <a:rPr lang="fr-FR" sz="2200" b="1" dirty="0">
                <a:latin typeface="Times New Roman" panose="02020603050405020304" pitchFamily="18" charset="0"/>
                <a:ea typeface="Calibri" panose="020F0502020204030204" pitchFamily="34" charset="0"/>
                <a:cs typeface="Times New Roman" panose="02020603050405020304" pitchFamily="18" charset="0"/>
              </a:rPr>
              <a:t>Traitement des données </a:t>
            </a:r>
          </a:p>
          <a:p>
            <a:endParaRPr lang="fr-FR" sz="2200" b="1" dirty="0">
              <a:latin typeface="Times New Roman" panose="02020603050405020304" pitchFamily="18" charset="0"/>
              <a:ea typeface="Calibri" panose="020F0502020204030204" pitchFamily="34" charset="0"/>
              <a:cs typeface="Times New Roman" panose="02020603050405020304" pitchFamily="18" charset="0"/>
            </a:endParaRPr>
          </a:p>
          <a:p>
            <a:pPr algn="just"/>
            <a:r>
              <a:rPr lang="fr-FR" sz="2200" dirty="0">
                <a:latin typeface="Times New Roman" panose="02020603050405020304" pitchFamily="18" charset="0"/>
                <a:cs typeface="Times New Roman" panose="02020603050405020304" pitchFamily="18" charset="0"/>
              </a:rPr>
              <a:t>Notre analyse ne porte que sur les émissions directes liées aux achats et aux déplacements des ménages (celle dont ils sont directement les émetteurs, excluant de facto les émissions liées aux livraisons réalisées par les transporteurs professionnels)</a:t>
            </a:r>
          </a:p>
          <a:p>
            <a:pPr algn="just"/>
            <a:endParaRPr lang="fr-FR" sz="2200" b="1" dirty="0">
              <a:latin typeface="Times New Roman" panose="02020603050405020304" pitchFamily="18" charset="0"/>
              <a:ea typeface="Calibri" panose="020F0502020204030204" pitchFamily="34" charset="0"/>
              <a:cs typeface="Times New Roman" panose="02020603050405020304" pitchFamily="18" charset="0"/>
            </a:endParaRPr>
          </a:p>
          <a:p>
            <a:pPr algn="just"/>
            <a:r>
              <a:rPr lang="fr-FR" sz="2200" dirty="0">
                <a:latin typeface="Times New Roman" panose="02020603050405020304" pitchFamily="18" charset="0"/>
                <a:ea typeface="Calibri" panose="020F0502020204030204" pitchFamily="34" charset="0"/>
                <a:cs typeface="Times New Roman" panose="02020603050405020304" pitchFamily="18" charset="0"/>
              </a:rPr>
              <a:t>Au total, nous avons travaillé avec 2219 individus pour 7191 actes d’achat,</a:t>
            </a:r>
          </a:p>
          <a:p>
            <a:pPr algn="just"/>
            <a:endParaRPr lang="fr-FR" sz="2200" b="1"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r>
              <a:rPr lang="fr-FR" sz="2200" dirty="0">
                <a:effectLst/>
                <a:latin typeface="Times New Roman" panose="02020603050405020304" pitchFamily="18" charset="0"/>
                <a:ea typeface="Calibri" panose="020F0502020204030204" pitchFamily="34" charset="0"/>
                <a:cs typeface="Times New Roman" panose="02020603050405020304" pitchFamily="18" charset="0"/>
              </a:rPr>
              <a:t>Les distances n’</a:t>
            </a:r>
            <a:r>
              <a:rPr lang="fr-FR" sz="2200" dirty="0">
                <a:latin typeface="Times New Roman" panose="02020603050405020304" pitchFamily="18" charset="0"/>
                <a:ea typeface="Calibri" panose="020F0502020204030204" pitchFamily="34" charset="0"/>
                <a:cs typeface="Times New Roman" panose="02020603050405020304" pitchFamily="18" charset="0"/>
              </a:rPr>
              <a:t>é</a:t>
            </a:r>
            <a:r>
              <a:rPr lang="fr-FR" sz="2200" dirty="0">
                <a:effectLst/>
                <a:latin typeface="Times New Roman" panose="02020603050405020304" pitchFamily="18" charset="0"/>
                <a:ea typeface="Calibri" panose="020F0502020204030204" pitchFamily="34" charset="0"/>
                <a:cs typeface="Times New Roman" panose="02020603050405020304" pitchFamily="18" charset="0"/>
              </a:rPr>
              <a:t>taient pas disponible pour 9% des trajets liés aux achats classiques, 15% </a:t>
            </a:r>
            <a:r>
              <a:rPr lang="fr-FR" sz="2200" dirty="0">
                <a:latin typeface="Times New Roman" panose="02020603050405020304" pitchFamily="18" charset="0"/>
                <a:ea typeface="Calibri" panose="020F0502020204030204" pitchFamily="34" charset="0"/>
                <a:cs typeface="Times New Roman" panose="02020603050405020304" pitchFamily="18" charset="0"/>
              </a:rPr>
              <a:t>pour les achats avec livraison</a:t>
            </a:r>
          </a:p>
          <a:p>
            <a:pPr algn="just"/>
            <a:endParaRPr lang="fr-FR" sz="22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r>
              <a:rPr lang="fr-FR" sz="2200" dirty="0">
                <a:latin typeface="Times New Roman" panose="02020603050405020304" pitchFamily="18" charset="0"/>
                <a:ea typeface="Calibri" panose="020F0502020204030204" pitchFamily="34" charset="0"/>
                <a:cs typeface="Times New Roman" panose="02020603050405020304" pitchFamily="18" charset="0"/>
              </a:rPr>
              <a:t>Une méthode d’imputation </a:t>
            </a:r>
            <a:r>
              <a:rPr lang="fr-FR" sz="2200" dirty="0" err="1">
                <a:latin typeface="Times New Roman" panose="02020603050405020304" pitchFamily="18" charset="0"/>
                <a:ea typeface="Calibri" panose="020F0502020204030204" pitchFamily="34" charset="0"/>
                <a:cs typeface="Times New Roman" panose="02020603050405020304" pitchFamily="18" charset="0"/>
              </a:rPr>
              <a:t>multirobuste</a:t>
            </a:r>
            <a:r>
              <a:rPr lang="fr-FR" sz="2200" dirty="0">
                <a:latin typeface="Times New Roman" panose="02020603050405020304" pitchFamily="18" charset="0"/>
                <a:ea typeface="Calibri" panose="020F0502020204030204" pitchFamily="34" charset="0"/>
                <a:cs typeface="Times New Roman" panose="02020603050405020304" pitchFamily="18" charset="0"/>
              </a:rPr>
              <a:t> d’appariement de la moyenne prédictive a été appliquée pour résoudre le problème,</a:t>
            </a:r>
          </a:p>
          <a:p>
            <a:pPr algn="just"/>
            <a:endParaRPr lang="fr-FR" sz="2200" dirty="0">
              <a:latin typeface="Times New Roman" panose="02020603050405020304" pitchFamily="18" charset="0"/>
              <a:ea typeface="Calibri" panose="020F0502020204030204" pitchFamily="34" charset="0"/>
              <a:cs typeface="Times New Roman" panose="02020603050405020304" pitchFamily="18" charset="0"/>
            </a:endParaRPr>
          </a:p>
          <a:p>
            <a:pPr algn="just"/>
            <a:r>
              <a:rPr lang="fr-FR" sz="2200" dirty="0">
                <a:latin typeface="Times New Roman" panose="02020603050405020304" pitchFamily="18" charset="0"/>
                <a:ea typeface="Calibri" panose="020F0502020204030204" pitchFamily="34" charset="0"/>
                <a:cs typeface="Times New Roman" panose="02020603050405020304" pitchFamily="18" charset="0"/>
              </a:rPr>
              <a:t>Nous avons ensuite calculé les émissions des individus: </a:t>
            </a:r>
            <a:r>
              <a:rPr lang="fr-FR" sz="2200" dirty="0">
                <a:latin typeface="Times New Roman" panose="02020603050405020304" pitchFamily="18" charset="0"/>
                <a:cs typeface="Times New Roman" panose="02020603050405020304" pitchFamily="18" charset="0"/>
              </a:rPr>
              <a:t>différents facteurs d’émissions ont été appliqués à l’intérieur des modes de transport selon la zone considérée</a:t>
            </a:r>
          </a:p>
          <a:p>
            <a:endParaRPr lang="fr-FR" sz="2200" dirty="0">
              <a:latin typeface="Times New Roman" panose="02020603050405020304" pitchFamily="18" charset="0"/>
              <a:cs typeface="Times New Roman" panose="02020603050405020304" pitchFamily="18" charset="0"/>
            </a:endParaRPr>
          </a:p>
          <a:p>
            <a:pPr lvl="0"/>
            <a:endParaRPr lang="fr-FR" sz="2200" dirty="0">
              <a:latin typeface="Times New Roman" panose="02020603050405020304" pitchFamily="18" charset="0"/>
              <a:cs typeface="Times New Roman" panose="02020603050405020304" pitchFamily="18" charset="0"/>
            </a:endParaRPr>
          </a:p>
          <a:p>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825510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3BC1CCC-C762-4B76-B9A4-8234A9294647}"/>
              </a:ext>
            </a:extLst>
          </p:cNvPr>
          <p:cNvSpPr>
            <a:spLocks noGrp="1"/>
          </p:cNvSpPr>
          <p:nvPr>
            <p:ph type="title"/>
          </p:nvPr>
        </p:nvSpPr>
        <p:spPr/>
        <p:txBody>
          <a:bodyPr>
            <a:normAutofit/>
          </a:bodyPr>
          <a:lstStyle/>
          <a:p>
            <a:r>
              <a:rPr lang="fr-FR" sz="4000" dirty="0"/>
              <a:t>Description des données et Méthodologie</a:t>
            </a:r>
          </a:p>
        </p:txBody>
      </p:sp>
      <p:sp>
        <p:nvSpPr>
          <p:cNvPr id="3" name="Espace réservé du contenu 2">
            <a:extLst>
              <a:ext uri="{FF2B5EF4-FFF2-40B4-BE49-F238E27FC236}">
                <a16:creationId xmlns:a16="http://schemas.microsoft.com/office/drawing/2014/main" id="{C9B22E2D-C6D9-4E7C-A293-FA481377BC2C}"/>
              </a:ext>
            </a:extLst>
          </p:cNvPr>
          <p:cNvSpPr>
            <a:spLocks noGrp="1"/>
          </p:cNvSpPr>
          <p:nvPr>
            <p:ph idx="1"/>
          </p:nvPr>
        </p:nvSpPr>
        <p:spPr/>
        <p:txBody>
          <a:bodyPr>
            <a:normAutofit/>
          </a:bodyPr>
          <a:lstStyle/>
          <a:p>
            <a:pPr algn="just"/>
            <a:r>
              <a:rPr lang="fr-FR" sz="2000" dirty="0">
                <a:latin typeface="Times New Roman" panose="02020603050405020304" pitchFamily="18" charset="0"/>
                <a:cs typeface="Times New Roman" panose="02020603050405020304" pitchFamily="18" charset="0"/>
              </a:rPr>
              <a:t>Différentes sources ont été utilisées pour obtenir les facteurs d’émissions comparables entre les modes pour chacun des trois polluants considérés :  ADEME( l’Agence française de l’énergie ), AIRPARIF (calculateur d’émission de l’agence locale de qualité de l’air) et HBEFA 4.2 </a:t>
            </a:r>
            <a:endParaRPr lang="fr-FR" sz="2000" dirty="0">
              <a:latin typeface="Times New Roman" panose="02020603050405020304" pitchFamily="18" charset="0"/>
              <a:ea typeface="Calibri" panose="020F0502020204030204" pitchFamily="34" charset="0"/>
              <a:cs typeface="Times New Roman" panose="02020603050405020304" pitchFamily="18" charset="0"/>
            </a:endParaRPr>
          </a:p>
          <a:p>
            <a:r>
              <a:rPr lang="fr-FR" sz="1800" b="1" dirty="0">
                <a:latin typeface="Times New Roman" panose="02020603050405020304" pitchFamily="18" charset="0"/>
                <a:cs typeface="Times New Roman" panose="02020603050405020304" pitchFamily="18" charset="0"/>
              </a:rPr>
              <a:t>Tableau 1</a:t>
            </a:r>
            <a:r>
              <a:rPr lang="fr-FR" sz="1800" dirty="0">
                <a:latin typeface="Times New Roman" panose="02020603050405020304" pitchFamily="18" charset="0"/>
                <a:cs typeface="Times New Roman" panose="02020603050405020304" pitchFamily="18" charset="0"/>
              </a:rPr>
              <a:t>:Coefficient des émissions par mode</a:t>
            </a:r>
          </a:p>
          <a:p>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5" name="Tableau 4"/>
          <p:cNvGraphicFramePr>
            <a:graphicFrameLocks noGrp="1"/>
          </p:cNvGraphicFramePr>
          <p:nvPr>
            <p:extLst>
              <p:ext uri="{D42A27DB-BD31-4B8C-83A1-F6EECF244321}">
                <p14:modId xmlns:p14="http://schemas.microsoft.com/office/powerpoint/2010/main" val="772242181"/>
              </p:ext>
            </p:extLst>
          </p:nvPr>
        </p:nvGraphicFramePr>
        <p:xfrm>
          <a:off x="2723884" y="3260773"/>
          <a:ext cx="6744231" cy="2898192"/>
        </p:xfrm>
        <a:graphic>
          <a:graphicData uri="http://schemas.openxmlformats.org/drawingml/2006/table">
            <a:tbl>
              <a:tblPr firstRow="1" firstCol="1" bandRow="1">
                <a:tableStyleId>{5C22544A-7EE6-4342-B048-85BDC9FD1C3A}</a:tableStyleId>
              </a:tblPr>
              <a:tblGrid>
                <a:gridCol w="1635741">
                  <a:extLst>
                    <a:ext uri="{9D8B030D-6E8A-4147-A177-3AD203B41FA5}">
                      <a16:colId xmlns:a16="http://schemas.microsoft.com/office/drawing/2014/main" val="20000"/>
                    </a:ext>
                  </a:extLst>
                </a:gridCol>
                <a:gridCol w="1247115">
                  <a:extLst>
                    <a:ext uri="{9D8B030D-6E8A-4147-A177-3AD203B41FA5}">
                      <a16:colId xmlns:a16="http://schemas.microsoft.com/office/drawing/2014/main" val="20001"/>
                    </a:ext>
                  </a:extLst>
                </a:gridCol>
                <a:gridCol w="1163681">
                  <a:extLst>
                    <a:ext uri="{9D8B030D-6E8A-4147-A177-3AD203B41FA5}">
                      <a16:colId xmlns:a16="http://schemas.microsoft.com/office/drawing/2014/main" val="20002"/>
                    </a:ext>
                  </a:extLst>
                </a:gridCol>
                <a:gridCol w="1348847">
                  <a:extLst>
                    <a:ext uri="{9D8B030D-6E8A-4147-A177-3AD203B41FA5}">
                      <a16:colId xmlns:a16="http://schemas.microsoft.com/office/drawing/2014/main" val="20003"/>
                    </a:ext>
                  </a:extLst>
                </a:gridCol>
                <a:gridCol w="1348847">
                  <a:extLst>
                    <a:ext uri="{9D8B030D-6E8A-4147-A177-3AD203B41FA5}">
                      <a16:colId xmlns:a16="http://schemas.microsoft.com/office/drawing/2014/main" val="20004"/>
                    </a:ext>
                  </a:extLst>
                </a:gridCol>
              </a:tblGrid>
              <a:tr h="414027">
                <a:tc>
                  <a:txBody>
                    <a:bodyPr/>
                    <a:lstStyle/>
                    <a:p>
                      <a:pPr>
                        <a:lnSpc>
                          <a:spcPct val="115000"/>
                        </a:lnSpc>
                        <a:spcAft>
                          <a:spcPts val="0"/>
                        </a:spcAft>
                      </a:pPr>
                      <a:r>
                        <a:rPr lang="fr-FR" sz="1000" dirty="0">
                          <a:effectLst/>
                        </a:rPr>
                        <a:t>Type de valeur d’émissions</a:t>
                      </a:r>
                      <a:endParaRPr lang="fr-FR" sz="1100" dirty="0">
                        <a:effectLst/>
                        <a:latin typeface="Calibri"/>
                        <a:ea typeface="Calibri"/>
                        <a:cs typeface="Times New Roman"/>
                      </a:endParaRPr>
                    </a:p>
                  </a:txBody>
                  <a:tcPr marL="68580" marR="68580" marT="0" marB="0"/>
                </a:tc>
                <a:tc>
                  <a:txBody>
                    <a:bodyPr/>
                    <a:lstStyle/>
                    <a:p>
                      <a:pPr>
                        <a:lnSpc>
                          <a:spcPct val="115000"/>
                        </a:lnSpc>
                        <a:spcAft>
                          <a:spcPts val="0"/>
                        </a:spcAft>
                      </a:pPr>
                      <a:r>
                        <a:rPr lang="fr-FR" sz="1000">
                          <a:effectLst/>
                        </a:rPr>
                        <a:t>Unité</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000" dirty="0" err="1">
                          <a:effectLst/>
                        </a:rPr>
                        <a:t>NOx</a:t>
                      </a:r>
                      <a:r>
                        <a:rPr lang="fr-FR" sz="1000" dirty="0">
                          <a:effectLst/>
                        </a:rPr>
                        <a:t>(mg)</a:t>
                      </a:r>
                      <a:endParaRPr lang="fr-FR" sz="1100" dirty="0">
                        <a:effectLst/>
                        <a:latin typeface="Calibri"/>
                        <a:ea typeface="Calibri"/>
                        <a:cs typeface="Times New Roman"/>
                      </a:endParaRPr>
                    </a:p>
                  </a:txBody>
                  <a:tcPr marL="68580" marR="68580" marT="0" marB="0"/>
                </a:tc>
                <a:tc>
                  <a:txBody>
                    <a:bodyPr/>
                    <a:lstStyle/>
                    <a:p>
                      <a:pPr>
                        <a:lnSpc>
                          <a:spcPct val="115000"/>
                        </a:lnSpc>
                        <a:spcAft>
                          <a:spcPts val="0"/>
                        </a:spcAft>
                      </a:pPr>
                      <a:r>
                        <a:rPr lang="fr-FR" sz="1000" dirty="0">
                          <a:effectLst/>
                        </a:rPr>
                        <a:t>PM</a:t>
                      </a:r>
                      <a:r>
                        <a:rPr lang="fr-FR" sz="1000" baseline="-25000" dirty="0">
                          <a:effectLst/>
                        </a:rPr>
                        <a:t>2.5 </a:t>
                      </a:r>
                      <a:r>
                        <a:rPr lang="fr-FR" sz="1000" dirty="0">
                          <a:effectLst/>
                        </a:rPr>
                        <a:t>(mg)</a:t>
                      </a:r>
                      <a:endParaRPr lang="fr-FR" sz="1100" dirty="0">
                        <a:effectLst/>
                        <a:latin typeface="Calibri"/>
                        <a:ea typeface="Calibri"/>
                        <a:cs typeface="Times New Roman"/>
                      </a:endParaRPr>
                    </a:p>
                  </a:txBody>
                  <a:tcPr marL="68580" marR="68580" marT="0" marB="0"/>
                </a:tc>
                <a:tc>
                  <a:txBody>
                    <a:bodyPr/>
                    <a:lstStyle/>
                    <a:p>
                      <a:pPr>
                        <a:lnSpc>
                          <a:spcPct val="115000"/>
                        </a:lnSpc>
                        <a:spcAft>
                          <a:spcPts val="0"/>
                        </a:spcAft>
                      </a:pPr>
                      <a:r>
                        <a:rPr lang="fr-FR" sz="1000" dirty="0">
                          <a:effectLst/>
                        </a:rPr>
                        <a:t>CO</a:t>
                      </a:r>
                      <a:r>
                        <a:rPr lang="fr-FR" sz="1000" baseline="-25000" dirty="0">
                          <a:effectLst/>
                        </a:rPr>
                        <a:t>2</a:t>
                      </a:r>
                      <a:r>
                        <a:rPr lang="fr-FR" sz="1000" dirty="0">
                          <a:effectLst/>
                        </a:rPr>
                        <a:t> (g)</a:t>
                      </a:r>
                      <a:endParaRPr lang="fr-FR" sz="1100" dirty="0">
                        <a:effectLst/>
                        <a:latin typeface="Calibri"/>
                        <a:ea typeface="Calibri"/>
                        <a:cs typeface="Times New Roman"/>
                      </a:endParaRPr>
                    </a:p>
                  </a:txBody>
                  <a:tcPr marL="68580" marR="68580" marT="0" marB="0"/>
                </a:tc>
                <a:extLst>
                  <a:ext uri="{0D108BD9-81ED-4DB2-BD59-A6C34878D82A}">
                    <a16:rowId xmlns:a16="http://schemas.microsoft.com/office/drawing/2014/main" val="10000"/>
                  </a:ext>
                </a:extLst>
              </a:tr>
              <a:tr h="200755">
                <a:tc>
                  <a:txBody>
                    <a:bodyPr/>
                    <a:lstStyle/>
                    <a:p>
                      <a:pPr>
                        <a:lnSpc>
                          <a:spcPct val="115000"/>
                        </a:lnSpc>
                        <a:spcAft>
                          <a:spcPts val="0"/>
                        </a:spcAft>
                      </a:pPr>
                      <a:r>
                        <a:rPr lang="fr-FR" sz="1000">
                          <a:effectLst/>
                        </a:rPr>
                        <a:t>Marche </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000" dirty="0">
                          <a:effectLst/>
                        </a:rPr>
                        <a:t>Par passager-km</a:t>
                      </a:r>
                      <a:endParaRPr lang="fr-FR" sz="1100" dirty="0">
                        <a:effectLst/>
                        <a:latin typeface="Calibri"/>
                        <a:ea typeface="Calibri"/>
                        <a:cs typeface="Times New Roman"/>
                      </a:endParaRPr>
                    </a:p>
                  </a:txBody>
                  <a:tcPr marL="68580" marR="68580" marT="0" marB="0"/>
                </a:tc>
                <a:tc>
                  <a:txBody>
                    <a:bodyPr/>
                    <a:lstStyle/>
                    <a:p>
                      <a:pPr>
                        <a:lnSpc>
                          <a:spcPct val="115000"/>
                        </a:lnSpc>
                        <a:spcAft>
                          <a:spcPts val="0"/>
                        </a:spcAft>
                      </a:pPr>
                      <a:r>
                        <a:rPr lang="fr-FR" sz="1000">
                          <a:effectLst/>
                        </a:rPr>
                        <a:t>0</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000">
                          <a:effectLst/>
                        </a:rPr>
                        <a:t>0</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000">
                          <a:effectLst/>
                        </a:rPr>
                        <a:t>0</a:t>
                      </a:r>
                      <a:endParaRPr lang="fr-FR" sz="1100">
                        <a:effectLst/>
                        <a:latin typeface="Calibri"/>
                        <a:ea typeface="Calibri"/>
                        <a:cs typeface="Times New Roman"/>
                      </a:endParaRPr>
                    </a:p>
                  </a:txBody>
                  <a:tcPr marL="68580" marR="68580" marT="0" marB="0"/>
                </a:tc>
                <a:extLst>
                  <a:ext uri="{0D108BD9-81ED-4DB2-BD59-A6C34878D82A}">
                    <a16:rowId xmlns:a16="http://schemas.microsoft.com/office/drawing/2014/main" val="10001"/>
                  </a:ext>
                </a:extLst>
              </a:tr>
              <a:tr h="200755">
                <a:tc>
                  <a:txBody>
                    <a:bodyPr/>
                    <a:lstStyle/>
                    <a:p>
                      <a:pPr>
                        <a:lnSpc>
                          <a:spcPct val="115000"/>
                        </a:lnSpc>
                        <a:spcAft>
                          <a:spcPts val="0"/>
                        </a:spcAft>
                      </a:pPr>
                      <a:r>
                        <a:rPr lang="fr-FR" sz="1000">
                          <a:effectLst/>
                        </a:rPr>
                        <a:t>cyclisme</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000">
                          <a:effectLst/>
                        </a:rPr>
                        <a:t>Par passager-km</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000">
                          <a:effectLst/>
                        </a:rPr>
                        <a:t>0</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000">
                          <a:effectLst/>
                        </a:rPr>
                        <a:t>0</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000">
                          <a:effectLst/>
                        </a:rPr>
                        <a:t>0</a:t>
                      </a:r>
                      <a:endParaRPr lang="fr-FR" sz="1100">
                        <a:effectLst/>
                        <a:latin typeface="Calibri"/>
                        <a:ea typeface="Calibri"/>
                        <a:cs typeface="Times New Roman"/>
                      </a:endParaRPr>
                    </a:p>
                  </a:txBody>
                  <a:tcPr marL="68580" marR="68580" marT="0" marB="0"/>
                </a:tc>
                <a:extLst>
                  <a:ext uri="{0D108BD9-81ED-4DB2-BD59-A6C34878D82A}">
                    <a16:rowId xmlns:a16="http://schemas.microsoft.com/office/drawing/2014/main" val="10002"/>
                  </a:ext>
                </a:extLst>
              </a:tr>
              <a:tr h="627300">
                <a:tc>
                  <a:txBody>
                    <a:bodyPr/>
                    <a:lstStyle/>
                    <a:p>
                      <a:pPr>
                        <a:lnSpc>
                          <a:spcPct val="115000"/>
                        </a:lnSpc>
                        <a:spcAft>
                          <a:spcPts val="0"/>
                        </a:spcAft>
                      </a:pPr>
                      <a:r>
                        <a:rPr lang="fr-FR" sz="1000">
                          <a:effectLst/>
                        </a:rPr>
                        <a:t>2RM</a:t>
                      </a:r>
                      <a:endParaRPr lang="fr-FR" sz="1100">
                        <a:effectLst/>
                      </a:endParaRPr>
                    </a:p>
                    <a:p>
                      <a:pPr>
                        <a:lnSpc>
                          <a:spcPct val="115000"/>
                        </a:lnSpc>
                        <a:spcAft>
                          <a:spcPts val="0"/>
                        </a:spcAft>
                      </a:pPr>
                      <a:r>
                        <a:rPr lang="fr-FR" sz="1000">
                          <a:effectLst/>
                        </a:rPr>
                        <a:t>(Zone à intensité faible)</a:t>
                      </a:r>
                      <a:endParaRPr lang="fr-FR" sz="1100">
                        <a:effectLst/>
                      </a:endParaRPr>
                    </a:p>
                    <a:p>
                      <a:pPr>
                        <a:lnSpc>
                          <a:spcPct val="115000"/>
                        </a:lnSpc>
                        <a:spcAft>
                          <a:spcPts val="0"/>
                        </a:spcAft>
                      </a:pPr>
                      <a:r>
                        <a:rPr lang="fr-FR" sz="1000">
                          <a:effectLst/>
                        </a:rPr>
                        <a:t>(Zone à intensité forte)</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000">
                          <a:effectLst/>
                        </a:rPr>
                        <a:t>Par passager-km</a:t>
                      </a:r>
                      <a:endParaRPr lang="fr-FR" sz="1100">
                        <a:effectLst/>
                      </a:endParaRPr>
                    </a:p>
                    <a:p>
                      <a:pPr>
                        <a:lnSpc>
                          <a:spcPct val="115000"/>
                        </a:lnSpc>
                        <a:spcAft>
                          <a:spcPts val="0"/>
                        </a:spcAft>
                      </a:pPr>
                      <a:r>
                        <a:rPr lang="fr-FR" sz="1000">
                          <a:effectLst/>
                        </a:rPr>
                        <a:t>Par passager-km</a:t>
                      </a:r>
                      <a:endParaRPr lang="fr-FR" sz="1100">
                        <a:effectLst/>
                      </a:endParaRPr>
                    </a:p>
                    <a:p>
                      <a:pPr>
                        <a:lnSpc>
                          <a:spcPct val="115000"/>
                        </a:lnSpc>
                        <a:spcAft>
                          <a:spcPts val="0"/>
                        </a:spcAft>
                      </a:pPr>
                      <a:r>
                        <a:rPr lang="fr-FR" sz="1000">
                          <a:effectLst/>
                        </a:rPr>
                        <a:t>Par passager-km</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000">
                          <a:effectLst/>
                        </a:rPr>
                        <a:t> </a:t>
                      </a:r>
                      <a:endParaRPr lang="fr-FR" sz="1100">
                        <a:effectLst/>
                      </a:endParaRPr>
                    </a:p>
                    <a:p>
                      <a:pPr>
                        <a:lnSpc>
                          <a:spcPct val="115000"/>
                        </a:lnSpc>
                        <a:spcAft>
                          <a:spcPts val="0"/>
                        </a:spcAft>
                      </a:pPr>
                      <a:r>
                        <a:rPr lang="fr-FR" sz="1000">
                          <a:effectLst/>
                        </a:rPr>
                        <a:t>147</a:t>
                      </a:r>
                      <a:endParaRPr lang="fr-FR" sz="1100">
                        <a:effectLst/>
                      </a:endParaRPr>
                    </a:p>
                    <a:p>
                      <a:pPr>
                        <a:lnSpc>
                          <a:spcPct val="115000"/>
                        </a:lnSpc>
                        <a:spcAft>
                          <a:spcPts val="0"/>
                        </a:spcAft>
                      </a:pPr>
                      <a:r>
                        <a:rPr lang="fr-FR" sz="1000">
                          <a:effectLst/>
                        </a:rPr>
                        <a:t>100</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000">
                          <a:effectLst/>
                        </a:rPr>
                        <a:t> </a:t>
                      </a:r>
                      <a:endParaRPr lang="fr-FR" sz="1100">
                        <a:effectLst/>
                      </a:endParaRPr>
                    </a:p>
                    <a:p>
                      <a:pPr>
                        <a:lnSpc>
                          <a:spcPct val="115000"/>
                        </a:lnSpc>
                        <a:spcAft>
                          <a:spcPts val="0"/>
                        </a:spcAft>
                      </a:pPr>
                      <a:r>
                        <a:rPr lang="fr-FR" sz="1000">
                          <a:effectLst/>
                        </a:rPr>
                        <a:t>30</a:t>
                      </a:r>
                      <a:endParaRPr lang="fr-FR" sz="1100">
                        <a:effectLst/>
                      </a:endParaRPr>
                    </a:p>
                    <a:p>
                      <a:pPr>
                        <a:lnSpc>
                          <a:spcPct val="115000"/>
                        </a:lnSpc>
                        <a:spcAft>
                          <a:spcPts val="0"/>
                        </a:spcAft>
                      </a:pPr>
                      <a:r>
                        <a:rPr lang="fr-FR" sz="1000">
                          <a:effectLst/>
                        </a:rPr>
                        <a:t>30</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000">
                          <a:effectLst/>
                        </a:rPr>
                        <a:t> </a:t>
                      </a:r>
                      <a:endParaRPr lang="fr-FR" sz="1100">
                        <a:effectLst/>
                      </a:endParaRPr>
                    </a:p>
                    <a:p>
                      <a:pPr>
                        <a:lnSpc>
                          <a:spcPct val="115000"/>
                        </a:lnSpc>
                        <a:spcAft>
                          <a:spcPts val="0"/>
                        </a:spcAft>
                      </a:pPr>
                      <a:r>
                        <a:rPr lang="fr-FR" sz="1000">
                          <a:effectLst/>
                        </a:rPr>
                        <a:t>93</a:t>
                      </a:r>
                      <a:endParaRPr lang="fr-FR" sz="1100">
                        <a:effectLst/>
                      </a:endParaRPr>
                    </a:p>
                    <a:p>
                      <a:pPr>
                        <a:lnSpc>
                          <a:spcPct val="115000"/>
                        </a:lnSpc>
                        <a:spcAft>
                          <a:spcPts val="0"/>
                        </a:spcAft>
                      </a:pPr>
                      <a:r>
                        <a:rPr lang="fr-FR" sz="1000">
                          <a:effectLst/>
                        </a:rPr>
                        <a:t>80</a:t>
                      </a:r>
                      <a:endParaRPr lang="fr-FR" sz="1100">
                        <a:effectLst/>
                        <a:latin typeface="Calibri"/>
                        <a:ea typeface="Calibri"/>
                        <a:cs typeface="Times New Roman"/>
                      </a:endParaRPr>
                    </a:p>
                  </a:txBody>
                  <a:tcPr marL="68580" marR="68580" marT="0" marB="0"/>
                </a:tc>
                <a:extLst>
                  <a:ext uri="{0D108BD9-81ED-4DB2-BD59-A6C34878D82A}">
                    <a16:rowId xmlns:a16="http://schemas.microsoft.com/office/drawing/2014/main" val="10003"/>
                  </a:ext>
                </a:extLst>
              </a:tr>
              <a:tr h="200755">
                <a:tc>
                  <a:txBody>
                    <a:bodyPr/>
                    <a:lstStyle/>
                    <a:p>
                      <a:pPr>
                        <a:lnSpc>
                          <a:spcPct val="115000"/>
                        </a:lnSpc>
                        <a:spcAft>
                          <a:spcPts val="0"/>
                        </a:spcAft>
                      </a:pPr>
                      <a:r>
                        <a:rPr lang="fr-FR" sz="1000">
                          <a:effectLst/>
                        </a:rPr>
                        <a:t>Transp. commun</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000">
                          <a:effectLst/>
                        </a:rPr>
                        <a:t>Par passager-km</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000">
                          <a:effectLst/>
                        </a:rPr>
                        <a:t>240</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000">
                          <a:effectLst/>
                        </a:rPr>
                        <a:t>35</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000">
                          <a:effectLst/>
                        </a:rPr>
                        <a:t>41.6</a:t>
                      </a:r>
                      <a:endParaRPr lang="fr-FR" sz="1100">
                        <a:effectLst/>
                        <a:latin typeface="Calibri"/>
                        <a:ea typeface="Calibri"/>
                        <a:cs typeface="Times New Roman"/>
                      </a:endParaRPr>
                    </a:p>
                  </a:txBody>
                  <a:tcPr marL="68580" marR="68580" marT="0" marB="0"/>
                </a:tc>
                <a:extLst>
                  <a:ext uri="{0D108BD9-81ED-4DB2-BD59-A6C34878D82A}">
                    <a16:rowId xmlns:a16="http://schemas.microsoft.com/office/drawing/2014/main" val="10004"/>
                  </a:ext>
                </a:extLst>
              </a:tr>
              <a:tr h="627300">
                <a:tc>
                  <a:txBody>
                    <a:bodyPr/>
                    <a:lstStyle/>
                    <a:p>
                      <a:pPr>
                        <a:lnSpc>
                          <a:spcPct val="115000"/>
                        </a:lnSpc>
                        <a:spcAft>
                          <a:spcPts val="0"/>
                        </a:spcAft>
                      </a:pPr>
                      <a:r>
                        <a:rPr lang="fr-FR" sz="1000">
                          <a:effectLst/>
                        </a:rPr>
                        <a:t>Taxi</a:t>
                      </a:r>
                      <a:endParaRPr lang="fr-FR" sz="1100">
                        <a:effectLst/>
                      </a:endParaRPr>
                    </a:p>
                    <a:p>
                      <a:pPr>
                        <a:lnSpc>
                          <a:spcPct val="115000"/>
                        </a:lnSpc>
                        <a:spcAft>
                          <a:spcPts val="0"/>
                        </a:spcAft>
                      </a:pPr>
                      <a:r>
                        <a:rPr lang="fr-FR" sz="1000">
                          <a:effectLst/>
                        </a:rPr>
                        <a:t>(Zone à intensité faible)</a:t>
                      </a:r>
                      <a:endParaRPr lang="fr-FR" sz="1100">
                        <a:effectLst/>
                      </a:endParaRPr>
                    </a:p>
                    <a:p>
                      <a:pPr>
                        <a:lnSpc>
                          <a:spcPct val="115000"/>
                        </a:lnSpc>
                        <a:spcAft>
                          <a:spcPts val="0"/>
                        </a:spcAft>
                      </a:pPr>
                      <a:r>
                        <a:rPr lang="fr-FR" sz="1000">
                          <a:effectLst/>
                        </a:rPr>
                        <a:t>(Zone à intensité forte)</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000">
                          <a:effectLst/>
                        </a:rPr>
                        <a:t>Par passager-km</a:t>
                      </a:r>
                      <a:endParaRPr lang="fr-FR" sz="1100">
                        <a:effectLst/>
                      </a:endParaRPr>
                    </a:p>
                    <a:p>
                      <a:pPr>
                        <a:lnSpc>
                          <a:spcPct val="115000"/>
                        </a:lnSpc>
                        <a:spcAft>
                          <a:spcPts val="0"/>
                        </a:spcAft>
                      </a:pPr>
                      <a:r>
                        <a:rPr lang="fr-FR" sz="1000">
                          <a:effectLst/>
                        </a:rPr>
                        <a:t>Par passager-km</a:t>
                      </a:r>
                      <a:endParaRPr lang="fr-FR" sz="1100">
                        <a:effectLst/>
                      </a:endParaRPr>
                    </a:p>
                    <a:p>
                      <a:pPr>
                        <a:lnSpc>
                          <a:spcPct val="115000"/>
                        </a:lnSpc>
                        <a:spcAft>
                          <a:spcPts val="0"/>
                        </a:spcAft>
                      </a:pPr>
                      <a:r>
                        <a:rPr lang="fr-FR" sz="1000">
                          <a:effectLst/>
                        </a:rPr>
                        <a:t>Par passager-km</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000">
                          <a:effectLst/>
                        </a:rPr>
                        <a:t> </a:t>
                      </a:r>
                      <a:endParaRPr lang="fr-FR" sz="1100">
                        <a:effectLst/>
                      </a:endParaRPr>
                    </a:p>
                    <a:p>
                      <a:pPr>
                        <a:lnSpc>
                          <a:spcPct val="115000"/>
                        </a:lnSpc>
                        <a:spcAft>
                          <a:spcPts val="0"/>
                        </a:spcAft>
                      </a:pPr>
                      <a:r>
                        <a:rPr lang="fr-FR" sz="1000">
                          <a:effectLst/>
                        </a:rPr>
                        <a:t>1200</a:t>
                      </a:r>
                      <a:endParaRPr lang="fr-FR" sz="1100">
                        <a:effectLst/>
                      </a:endParaRPr>
                    </a:p>
                    <a:p>
                      <a:pPr>
                        <a:lnSpc>
                          <a:spcPct val="115000"/>
                        </a:lnSpc>
                        <a:spcAft>
                          <a:spcPts val="0"/>
                        </a:spcAft>
                      </a:pPr>
                      <a:r>
                        <a:rPr lang="fr-FR" sz="1000">
                          <a:effectLst/>
                        </a:rPr>
                        <a:t>800</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000">
                          <a:effectLst/>
                        </a:rPr>
                        <a:t> </a:t>
                      </a:r>
                      <a:endParaRPr lang="fr-FR" sz="1100">
                        <a:effectLst/>
                      </a:endParaRPr>
                    </a:p>
                    <a:p>
                      <a:pPr>
                        <a:lnSpc>
                          <a:spcPct val="115000"/>
                        </a:lnSpc>
                        <a:spcAft>
                          <a:spcPts val="0"/>
                        </a:spcAft>
                      </a:pPr>
                      <a:r>
                        <a:rPr lang="fr-FR" sz="1000">
                          <a:effectLst/>
                        </a:rPr>
                        <a:t>100</a:t>
                      </a:r>
                      <a:endParaRPr lang="fr-FR" sz="1100">
                        <a:effectLst/>
                      </a:endParaRPr>
                    </a:p>
                    <a:p>
                      <a:pPr>
                        <a:lnSpc>
                          <a:spcPct val="115000"/>
                        </a:lnSpc>
                        <a:spcAft>
                          <a:spcPts val="0"/>
                        </a:spcAft>
                      </a:pPr>
                      <a:r>
                        <a:rPr lang="fr-FR" sz="1000">
                          <a:effectLst/>
                        </a:rPr>
                        <a:t>80</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000">
                          <a:effectLst/>
                        </a:rPr>
                        <a:t> </a:t>
                      </a:r>
                      <a:endParaRPr lang="fr-FR" sz="1100">
                        <a:effectLst/>
                      </a:endParaRPr>
                    </a:p>
                    <a:p>
                      <a:pPr>
                        <a:lnSpc>
                          <a:spcPct val="115000"/>
                        </a:lnSpc>
                        <a:spcAft>
                          <a:spcPts val="0"/>
                        </a:spcAft>
                      </a:pPr>
                      <a:r>
                        <a:rPr lang="fr-FR" sz="1000">
                          <a:effectLst/>
                        </a:rPr>
                        <a:t>432</a:t>
                      </a:r>
                      <a:endParaRPr lang="fr-FR" sz="1100">
                        <a:effectLst/>
                      </a:endParaRPr>
                    </a:p>
                    <a:p>
                      <a:pPr>
                        <a:lnSpc>
                          <a:spcPct val="115000"/>
                        </a:lnSpc>
                        <a:spcAft>
                          <a:spcPts val="0"/>
                        </a:spcAft>
                      </a:pPr>
                      <a:r>
                        <a:rPr lang="fr-FR" sz="1000">
                          <a:effectLst/>
                        </a:rPr>
                        <a:t>440</a:t>
                      </a:r>
                      <a:endParaRPr lang="fr-FR" sz="1100">
                        <a:effectLst/>
                        <a:latin typeface="Calibri"/>
                        <a:ea typeface="Calibri"/>
                        <a:cs typeface="Times New Roman"/>
                      </a:endParaRPr>
                    </a:p>
                  </a:txBody>
                  <a:tcPr marL="68580" marR="68580" marT="0" marB="0"/>
                </a:tc>
                <a:extLst>
                  <a:ext uri="{0D108BD9-81ED-4DB2-BD59-A6C34878D82A}">
                    <a16:rowId xmlns:a16="http://schemas.microsoft.com/office/drawing/2014/main" val="10005"/>
                  </a:ext>
                </a:extLst>
              </a:tr>
              <a:tr h="627300">
                <a:tc>
                  <a:txBody>
                    <a:bodyPr/>
                    <a:lstStyle/>
                    <a:p>
                      <a:pPr>
                        <a:lnSpc>
                          <a:spcPct val="115000"/>
                        </a:lnSpc>
                        <a:spcAft>
                          <a:spcPts val="0"/>
                        </a:spcAft>
                      </a:pPr>
                      <a:r>
                        <a:rPr lang="fr-FR" sz="1000" dirty="0">
                          <a:effectLst/>
                        </a:rPr>
                        <a:t>Voiture</a:t>
                      </a:r>
                      <a:endParaRPr lang="fr-FR" sz="1100" dirty="0">
                        <a:effectLst/>
                      </a:endParaRPr>
                    </a:p>
                    <a:p>
                      <a:pPr>
                        <a:lnSpc>
                          <a:spcPct val="115000"/>
                        </a:lnSpc>
                        <a:spcAft>
                          <a:spcPts val="0"/>
                        </a:spcAft>
                      </a:pPr>
                      <a:r>
                        <a:rPr lang="fr-FR" sz="1000" dirty="0">
                          <a:effectLst/>
                        </a:rPr>
                        <a:t>(Zone à intensité faible)</a:t>
                      </a:r>
                      <a:endParaRPr lang="fr-FR" sz="1100" dirty="0">
                        <a:effectLst/>
                      </a:endParaRPr>
                    </a:p>
                    <a:p>
                      <a:pPr>
                        <a:lnSpc>
                          <a:spcPct val="115000"/>
                        </a:lnSpc>
                        <a:spcAft>
                          <a:spcPts val="0"/>
                        </a:spcAft>
                      </a:pPr>
                      <a:r>
                        <a:rPr lang="fr-FR" sz="1000" dirty="0">
                          <a:effectLst/>
                        </a:rPr>
                        <a:t>(Zone à intensité forte)</a:t>
                      </a:r>
                      <a:endParaRPr lang="fr-FR" sz="1100" dirty="0">
                        <a:effectLst/>
                        <a:latin typeface="Calibri"/>
                        <a:ea typeface="Calibri"/>
                        <a:cs typeface="Times New Roman"/>
                      </a:endParaRPr>
                    </a:p>
                  </a:txBody>
                  <a:tcPr marL="68580" marR="68580" marT="0" marB="0"/>
                </a:tc>
                <a:tc>
                  <a:txBody>
                    <a:bodyPr/>
                    <a:lstStyle/>
                    <a:p>
                      <a:pPr>
                        <a:lnSpc>
                          <a:spcPct val="115000"/>
                        </a:lnSpc>
                        <a:spcAft>
                          <a:spcPts val="0"/>
                        </a:spcAft>
                      </a:pPr>
                      <a:r>
                        <a:rPr lang="fr-FR" sz="1000">
                          <a:effectLst/>
                        </a:rPr>
                        <a:t>Par passager-km</a:t>
                      </a:r>
                      <a:endParaRPr lang="fr-FR" sz="1100">
                        <a:effectLst/>
                      </a:endParaRPr>
                    </a:p>
                    <a:p>
                      <a:pPr>
                        <a:lnSpc>
                          <a:spcPct val="115000"/>
                        </a:lnSpc>
                        <a:spcAft>
                          <a:spcPts val="0"/>
                        </a:spcAft>
                      </a:pPr>
                      <a:r>
                        <a:rPr lang="fr-FR" sz="1000">
                          <a:effectLst/>
                        </a:rPr>
                        <a:t>Par passager-km</a:t>
                      </a:r>
                      <a:endParaRPr lang="fr-FR" sz="1100">
                        <a:effectLst/>
                      </a:endParaRPr>
                    </a:p>
                    <a:p>
                      <a:pPr>
                        <a:lnSpc>
                          <a:spcPct val="115000"/>
                        </a:lnSpc>
                        <a:spcAft>
                          <a:spcPts val="0"/>
                        </a:spcAft>
                      </a:pPr>
                      <a:r>
                        <a:rPr lang="fr-FR" sz="1000">
                          <a:effectLst/>
                        </a:rPr>
                        <a:t>Par passager-km</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000">
                          <a:effectLst/>
                        </a:rPr>
                        <a:t> </a:t>
                      </a:r>
                      <a:endParaRPr lang="fr-FR" sz="1100">
                        <a:effectLst/>
                      </a:endParaRPr>
                    </a:p>
                    <a:p>
                      <a:pPr>
                        <a:lnSpc>
                          <a:spcPct val="115000"/>
                        </a:lnSpc>
                        <a:spcAft>
                          <a:spcPts val="0"/>
                        </a:spcAft>
                      </a:pPr>
                      <a:r>
                        <a:rPr lang="fr-FR" sz="1000">
                          <a:effectLst/>
                        </a:rPr>
                        <a:t>600</a:t>
                      </a:r>
                      <a:endParaRPr lang="fr-FR" sz="1100">
                        <a:effectLst/>
                      </a:endParaRPr>
                    </a:p>
                    <a:p>
                      <a:pPr>
                        <a:lnSpc>
                          <a:spcPct val="115000"/>
                        </a:lnSpc>
                        <a:spcAft>
                          <a:spcPts val="0"/>
                        </a:spcAft>
                      </a:pPr>
                      <a:r>
                        <a:rPr lang="fr-FR" sz="1000">
                          <a:effectLst/>
                        </a:rPr>
                        <a:t>400</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000">
                          <a:effectLst/>
                        </a:rPr>
                        <a:t> </a:t>
                      </a:r>
                      <a:endParaRPr lang="fr-FR" sz="1100">
                        <a:effectLst/>
                      </a:endParaRPr>
                    </a:p>
                    <a:p>
                      <a:pPr>
                        <a:lnSpc>
                          <a:spcPct val="115000"/>
                        </a:lnSpc>
                        <a:spcAft>
                          <a:spcPts val="0"/>
                        </a:spcAft>
                      </a:pPr>
                      <a:r>
                        <a:rPr lang="fr-FR" sz="1000">
                          <a:effectLst/>
                        </a:rPr>
                        <a:t>50</a:t>
                      </a:r>
                      <a:endParaRPr lang="fr-FR" sz="1100">
                        <a:effectLst/>
                      </a:endParaRPr>
                    </a:p>
                    <a:p>
                      <a:pPr>
                        <a:lnSpc>
                          <a:spcPct val="115000"/>
                        </a:lnSpc>
                        <a:spcAft>
                          <a:spcPts val="0"/>
                        </a:spcAft>
                      </a:pPr>
                      <a:r>
                        <a:rPr lang="fr-FR" sz="1000">
                          <a:effectLst/>
                        </a:rPr>
                        <a:t>40</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000" dirty="0">
                          <a:effectLst/>
                        </a:rPr>
                        <a:t> </a:t>
                      </a:r>
                      <a:endParaRPr lang="fr-FR" sz="1100" dirty="0">
                        <a:effectLst/>
                      </a:endParaRPr>
                    </a:p>
                    <a:p>
                      <a:pPr>
                        <a:lnSpc>
                          <a:spcPct val="115000"/>
                        </a:lnSpc>
                        <a:spcAft>
                          <a:spcPts val="0"/>
                        </a:spcAft>
                      </a:pPr>
                      <a:r>
                        <a:rPr lang="fr-FR" sz="1000" dirty="0">
                          <a:effectLst/>
                        </a:rPr>
                        <a:t>216</a:t>
                      </a:r>
                      <a:endParaRPr lang="fr-FR" sz="1100" dirty="0">
                        <a:effectLst/>
                      </a:endParaRPr>
                    </a:p>
                    <a:p>
                      <a:pPr>
                        <a:lnSpc>
                          <a:spcPct val="115000"/>
                        </a:lnSpc>
                        <a:spcAft>
                          <a:spcPts val="0"/>
                        </a:spcAft>
                      </a:pPr>
                      <a:r>
                        <a:rPr lang="fr-FR" sz="1000" dirty="0">
                          <a:effectLst/>
                        </a:rPr>
                        <a:t>220</a:t>
                      </a:r>
                      <a:endParaRPr lang="fr-FR" sz="1100" dirty="0">
                        <a:effectLst/>
                        <a:latin typeface="Calibri"/>
                        <a:ea typeface="Calibri"/>
                        <a:cs typeface="Times New Roman"/>
                      </a:endParaRPr>
                    </a:p>
                  </a:txBody>
                  <a:tcPr marL="68580" marR="68580" marT="0" marB="0"/>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4735551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4000" dirty="0">
                <a:latin typeface="Times New Roman" panose="02020603050405020304" pitchFamily="18" charset="0"/>
                <a:cs typeface="Times New Roman" panose="02020603050405020304" pitchFamily="18" charset="0"/>
              </a:rPr>
              <a:t>Description des données et Méthodologie</a:t>
            </a:r>
          </a:p>
        </p:txBody>
      </p:sp>
      <p:sp>
        <p:nvSpPr>
          <p:cNvPr id="3" name="Espace réservé du contenu 2"/>
          <p:cNvSpPr>
            <a:spLocks noGrp="1"/>
          </p:cNvSpPr>
          <p:nvPr>
            <p:ph idx="1"/>
          </p:nvPr>
        </p:nvSpPr>
        <p:spPr/>
        <p:txBody>
          <a:bodyPr>
            <a:normAutofit/>
          </a:bodyPr>
          <a:lstStyle/>
          <a:p>
            <a:r>
              <a:rPr lang="fr-FR" sz="2000" dirty="0">
                <a:latin typeface="Times New Roman" panose="02020603050405020304" pitchFamily="18" charset="0"/>
                <a:cs typeface="Times New Roman" panose="02020603050405020304" pitchFamily="18" charset="0"/>
              </a:rPr>
              <a:t>Ensuite, </a:t>
            </a:r>
            <a:r>
              <a:rPr lang="fr-FR" sz="2000" b="1" dirty="0">
                <a:latin typeface="Times New Roman" panose="02020603050405020304" pitchFamily="18" charset="0"/>
                <a:cs typeface="Times New Roman" panose="02020603050405020304" pitchFamily="18" charset="0"/>
              </a:rPr>
              <a:t>la méthode de l’analyse de la décomposition factorielle exacte </a:t>
            </a:r>
            <a:r>
              <a:rPr lang="fr-FR" sz="2000" dirty="0">
                <a:latin typeface="Times New Roman" panose="02020603050405020304" pitchFamily="18" charset="0"/>
                <a:cs typeface="Times New Roman" panose="02020603050405020304" pitchFamily="18" charset="0"/>
              </a:rPr>
              <a:t>a été appliquée sur les quintiles d’émissions pour estimer dans quelles mesures les individus contribuent aux émissions de polluants locaux(</a:t>
            </a:r>
            <a:r>
              <a:rPr lang="fr-FR" sz="2000" dirty="0" err="1">
                <a:latin typeface="Times New Roman" panose="02020603050405020304" pitchFamily="18" charset="0"/>
                <a:cs typeface="Times New Roman" panose="02020603050405020304" pitchFamily="18" charset="0"/>
              </a:rPr>
              <a:t>NOx</a:t>
            </a:r>
            <a:r>
              <a:rPr lang="fr-FR" sz="2000" dirty="0">
                <a:latin typeface="Times New Roman" panose="02020603050405020304" pitchFamily="18" charset="0"/>
                <a:cs typeface="Times New Roman" panose="02020603050405020304" pitchFamily="18" charset="0"/>
              </a:rPr>
              <a:t> et PM</a:t>
            </a:r>
            <a:r>
              <a:rPr lang="fr-FR" sz="2000" baseline="-25000" dirty="0">
                <a:latin typeface="Times New Roman" panose="02020603050405020304" pitchFamily="18" charset="0"/>
                <a:cs typeface="Times New Roman" panose="02020603050405020304" pitchFamily="18" charset="0"/>
              </a:rPr>
              <a:t>2.5 </a:t>
            </a:r>
            <a:r>
              <a:rPr lang="fr-FR" sz="2000" dirty="0">
                <a:latin typeface="Times New Roman" panose="02020603050405020304" pitchFamily="18" charset="0"/>
                <a:cs typeface="Times New Roman" panose="02020603050405020304" pitchFamily="18" charset="0"/>
              </a:rPr>
              <a:t>) et de CO</a:t>
            </a:r>
            <a:r>
              <a:rPr lang="fr-FR" sz="2000" baseline="-25000" dirty="0">
                <a:latin typeface="Times New Roman" panose="02020603050405020304" pitchFamily="18" charset="0"/>
                <a:cs typeface="Times New Roman" panose="02020603050405020304" pitchFamily="18" charset="0"/>
              </a:rPr>
              <a:t>2</a:t>
            </a:r>
            <a:r>
              <a:rPr lang="fr-FR" sz="2000" dirty="0">
                <a:latin typeface="Times New Roman" panose="02020603050405020304" pitchFamily="18" charset="0"/>
                <a:cs typeface="Times New Roman" panose="02020603050405020304" pitchFamily="18" charset="0"/>
              </a:rPr>
              <a:t>  liés aux transports lors de leurs déplacements liés aux achats</a:t>
            </a:r>
          </a:p>
          <a:p>
            <a:endParaRPr lang="fr-FR" sz="2000" dirty="0">
              <a:latin typeface="Times New Roman" panose="02020603050405020304" pitchFamily="18" charset="0"/>
              <a:cs typeface="Times New Roman" panose="02020603050405020304" pitchFamily="18" charset="0"/>
            </a:endParaRPr>
          </a:p>
          <a:p>
            <a:r>
              <a:rPr lang="fr-FR" sz="2000" dirty="0">
                <a:latin typeface="Times New Roman" panose="02020603050405020304" pitchFamily="18" charset="0"/>
                <a:cs typeface="Times New Roman" panose="02020603050405020304" pitchFamily="18" charset="0"/>
              </a:rPr>
              <a:t>Enfin nous réalisons des études économétriques afin de mettre en évidence les caractéristiques socioéconomiques et géographiques individuelles associées au fait d’appartenir aux émetteurs les plus importants,</a:t>
            </a:r>
          </a:p>
          <a:p>
            <a:endParaRPr lang="fr-FR" dirty="0"/>
          </a:p>
          <a:p>
            <a:endParaRPr lang="fr-FR" dirty="0"/>
          </a:p>
        </p:txBody>
      </p:sp>
    </p:spTree>
    <p:extLst>
      <p:ext uri="{BB962C8B-B14F-4D97-AF65-F5344CB8AC3E}">
        <p14:creationId xmlns:p14="http://schemas.microsoft.com/office/powerpoint/2010/main" val="9144731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sz="4400" dirty="0">
                <a:latin typeface="Times New Roman" panose="02020603050405020304" pitchFamily="18" charset="0"/>
                <a:cs typeface="Times New Roman" panose="02020603050405020304" pitchFamily="18" charset="0"/>
              </a:rPr>
              <a:t>Description des données et Méthodologie</a:t>
            </a:r>
            <a:br>
              <a:rPr lang="fr-FR" dirty="0"/>
            </a:br>
            <a:endParaRPr lang="fr-FR" dirty="0"/>
          </a:p>
        </p:txBody>
      </p:sp>
      <p:sp>
        <p:nvSpPr>
          <p:cNvPr id="3" name="Espace réservé du contenu 2"/>
          <p:cNvSpPr>
            <a:spLocks noGrp="1"/>
          </p:cNvSpPr>
          <p:nvPr>
            <p:ph idx="1"/>
          </p:nvPr>
        </p:nvSpPr>
        <p:spPr/>
        <p:txBody>
          <a:bodyPr>
            <a:normAutofit/>
          </a:bodyPr>
          <a:lstStyle/>
          <a:p>
            <a:r>
              <a:rPr lang="fr-FR" sz="2000" b="1" dirty="0">
                <a:latin typeface="Times New Roman" panose="02020603050405020304" pitchFamily="18" charset="0"/>
                <a:cs typeface="Times New Roman" panose="02020603050405020304" pitchFamily="18" charset="0"/>
              </a:rPr>
              <a:t>La méthode de l’analyse de la décomposition factorielle exacte</a:t>
            </a:r>
            <a:endParaRPr lang="fr-FR" sz="2000" dirty="0">
              <a:latin typeface="Times New Roman" panose="02020603050405020304" pitchFamily="18" charset="0"/>
              <a:cs typeface="Times New Roman" panose="02020603050405020304" pitchFamily="18" charset="0"/>
            </a:endParaRPr>
          </a:p>
          <a:p>
            <a:r>
              <a:rPr lang="fr-FR" sz="2000" dirty="0">
                <a:latin typeface="Times New Roman" panose="02020603050405020304" pitchFamily="18" charset="0"/>
                <a:cs typeface="Times New Roman" panose="02020603050405020304" pitchFamily="18" charset="0"/>
              </a:rPr>
              <a:t>Nous utilisons la méthode de l’analyse de la décomposition exacte qui utilise </a:t>
            </a:r>
            <a:r>
              <a:rPr lang="fr-FR" sz="2000">
                <a:latin typeface="Times New Roman" panose="02020603050405020304" pitchFamily="18" charset="0"/>
                <a:cs typeface="Times New Roman" panose="02020603050405020304" pitchFamily="18" charset="0"/>
              </a:rPr>
              <a:t>l’indice </a:t>
            </a:r>
            <a:r>
              <a:rPr lang="fr-FR" sz="2000">
                <a:latin typeface="Times New Roman" panose="02020603050405020304" pitchFamily="18" charset="0"/>
                <a:ea typeface="Calibri" panose="020F0502020204030204" pitchFamily="34" charset="0"/>
                <a:cs typeface="Times New Roman" panose="02020603050405020304" pitchFamily="18" charset="0"/>
              </a:rPr>
              <a:t>de </a:t>
            </a:r>
            <a:r>
              <a:rPr lang="fr-FR" sz="2000" dirty="0">
                <a:latin typeface="Times New Roman" panose="02020603050405020304" pitchFamily="18" charset="0"/>
                <a:ea typeface="Calibri" panose="020F0502020204030204" pitchFamily="34" charset="0"/>
                <a:cs typeface="Times New Roman" panose="02020603050405020304" pitchFamily="18" charset="0"/>
              </a:rPr>
              <a:t>division </a:t>
            </a:r>
            <a:r>
              <a:rPr lang="fr-FR" sz="2000">
                <a:latin typeface="Times New Roman" panose="02020603050405020304" pitchFamily="18" charset="0"/>
                <a:ea typeface="Calibri" panose="020F0502020204030204" pitchFamily="34" charset="0"/>
                <a:cs typeface="Times New Roman" panose="02020603050405020304" pitchFamily="18" charset="0"/>
              </a:rPr>
              <a:t>moyenne logarithmique: </a:t>
            </a:r>
            <a:r>
              <a:rPr lang="fr-FR" sz="2000" dirty="0">
                <a:latin typeface="Times New Roman" panose="02020603050405020304" pitchFamily="18" charset="0"/>
                <a:cs typeface="Times New Roman" panose="02020603050405020304" pitchFamily="18" charset="0"/>
              </a:rPr>
              <a:t>Log-</a:t>
            </a:r>
            <a:r>
              <a:rPr lang="fr-FR" sz="2000" dirty="0" err="1">
                <a:latin typeface="Times New Roman" panose="02020603050405020304" pitchFamily="18" charset="0"/>
                <a:cs typeface="Times New Roman" panose="02020603050405020304" pitchFamily="18" charset="0"/>
              </a:rPr>
              <a:t>Mean</a:t>
            </a:r>
            <a:r>
              <a:rPr lang="fr-FR" sz="2000" dirty="0">
                <a:latin typeface="Times New Roman" panose="02020603050405020304" pitchFamily="18" charset="0"/>
                <a:cs typeface="Times New Roman" panose="02020603050405020304" pitchFamily="18" charset="0"/>
              </a:rPr>
              <a:t>-Divisia (LMDI)</a:t>
            </a:r>
          </a:p>
          <a:p>
            <a:endParaRPr lang="fr-FR" sz="2000" dirty="0">
              <a:latin typeface="Times New Roman" panose="02020603050405020304" pitchFamily="18" charset="0"/>
              <a:cs typeface="Times New Roman" panose="02020603050405020304" pitchFamily="18" charset="0"/>
            </a:endParaRPr>
          </a:p>
          <a:p>
            <a:r>
              <a:rPr lang="fr-FR" sz="2000" dirty="0">
                <a:latin typeface="Times New Roman" panose="02020603050405020304" pitchFamily="18" charset="0"/>
                <a:cs typeface="Times New Roman" panose="02020603050405020304" pitchFamily="18" charset="0"/>
              </a:rPr>
              <a:t>La méthode de décomposition (LMDI) développée par Ang(2004,2005)  a été élaborée à l’origine pour comprendre les composantes sous-jacentes à l’évolution des émissions de </a:t>
            </a:r>
            <a:r>
              <a:rPr lang="fr-FR" sz="2000" dirty="0"/>
              <a:t>CO</a:t>
            </a:r>
            <a:r>
              <a:rPr lang="fr-FR" sz="2000" baseline="-25000" dirty="0"/>
              <a:t>2</a:t>
            </a:r>
            <a:r>
              <a:rPr lang="fr-FR" sz="2000" dirty="0">
                <a:latin typeface="Times New Roman" panose="02020603050405020304" pitchFamily="18" charset="0"/>
                <a:cs typeface="Times New Roman" panose="02020603050405020304" pitchFamily="18" charset="0"/>
              </a:rPr>
              <a:t> dans le temps,</a:t>
            </a:r>
          </a:p>
          <a:p>
            <a:endParaRPr lang="fr-FR" sz="2000" dirty="0">
              <a:latin typeface="Times New Roman" panose="02020603050405020304" pitchFamily="18" charset="0"/>
              <a:cs typeface="Times New Roman" panose="02020603050405020304" pitchFamily="18" charset="0"/>
            </a:endParaRPr>
          </a:p>
          <a:p>
            <a:r>
              <a:rPr lang="fr-FR" sz="2000" dirty="0">
                <a:latin typeface="Times New Roman" panose="02020603050405020304" pitchFamily="18" charset="0"/>
                <a:cs typeface="Times New Roman" panose="02020603050405020304" pitchFamily="18" charset="0"/>
              </a:rPr>
              <a:t>Elle a été appliquée à des séries temporelles agrégées au niveau national ou régional,(par exemple,Mahony,2013,Bigo,2019)</a:t>
            </a:r>
          </a:p>
          <a:p>
            <a:endParaRPr lang="fr-FR" sz="2000" dirty="0">
              <a:latin typeface="Times New Roman" panose="02020603050405020304" pitchFamily="18" charset="0"/>
              <a:cs typeface="Times New Roman" panose="02020603050405020304" pitchFamily="18" charset="0"/>
            </a:endParaRPr>
          </a:p>
          <a:p>
            <a:r>
              <a:rPr lang="fr-FR" sz="2000" dirty="0">
                <a:latin typeface="Times New Roman" panose="02020603050405020304" pitchFamily="18" charset="0"/>
                <a:cs typeface="Times New Roman" panose="02020603050405020304" pitchFamily="18" charset="0"/>
              </a:rPr>
              <a:t>Dans notre étude, nous cherchons plutôt à comprendre les facteurs qui sous-tendent les différences d’émissions entre les groupes d’individus à un moment donné</a:t>
            </a:r>
          </a:p>
          <a:p>
            <a:endParaRPr lang="fr-FR" dirty="0"/>
          </a:p>
        </p:txBody>
      </p:sp>
    </p:spTree>
    <p:extLst>
      <p:ext uri="{BB962C8B-B14F-4D97-AF65-F5344CB8AC3E}">
        <p14:creationId xmlns:p14="http://schemas.microsoft.com/office/powerpoint/2010/main" val="1258194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4000" dirty="0">
                <a:latin typeface="Times New Roman" panose="02020603050405020304" pitchFamily="18" charset="0"/>
                <a:cs typeface="Times New Roman" panose="02020603050405020304" pitchFamily="18" charset="0"/>
              </a:rPr>
              <a:t>Description des données et Méthodologie</a:t>
            </a:r>
          </a:p>
        </p:txBody>
      </p:sp>
      <p:sp>
        <p:nvSpPr>
          <p:cNvPr id="3" name="Espace réservé du contenu 2"/>
          <p:cNvSpPr>
            <a:spLocks noGrp="1"/>
          </p:cNvSpPr>
          <p:nvPr>
            <p:ph idx="1"/>
          </p:nvPr>
        </p:nvSpPr>
        <p:spPr/>
        <p:txBody>
          <a:bodyPr>
            <a:normAutofit/>
          </a:bodyPr>
          <a:lstStyle/>
          <a:p>
            <a:r>
              <a:rPr lang="fr-FR" sz="2000" dirty="0">
                <a:latin typeface="Times New Roman" panose="02020603050405020304" pitchFamily="18" charset="0"/>
                <a:cs typeface="Times New Roman" panose="02020603050405020304" pitchFamily="18" charset="0"/>
              </a:rPr>
              <a:t>Bien que des décompositions de LMDI aient été appliquées à des données transversales, la méthode a été adapté pour la première fois à l’analyse de </a:t>
            </a:r>
            <a:r>
              <a:rPr lang="fr-FR" sz="2000" dirty="0" err="1">
                <a:latin typeface="Times New Roman" panose="02020603050405020304" pitchFamily="18" charset="0"/>
                <a:cs typeface="Times New Roman" panose="02020603050405020304" pitchFamily="18" charset="0"/>
              </a:rPr>
              <a:t>microdonnées</a:t>
            </a:r>
            <a:r>
              <a:rPr lang="fr-FR" sz="2000" dirty="0">
                <a:latin typeface="Times New Roman" panose="02020603050405020304" pitchFamily="18" charset="0"/>
                <a:cs typeface="Times New Roman" panose="02020603050405020304" pitchFamily="18" charset="0"/>
              </a:rPr>
              <a:t> individuelles par </a:t>
            </a:r>
            <a:r>
              <a:rPr lang="fr-FR" sz="2000" dirty="0" err="1">
                <a:latin typeface="Times New Roman" panose="02020603050405020304" pitchFamily="18" charset="0"/>
                <a:cs typeface="Times New Roman" panose="02020603050405020304" pitchFamily="18" charset="0"/>
              </a:rPr>
              <a:t>Leroutier</a:t>
            </a:r>
            <a:r>
              <a:rPr lang="fr-FR" sz="2000" dirty="0">
                <a:latin typeface="Times New Roman" panose="02020603050405020304" pitchFamily="18" charset="0"/>
                <a:cs typeface="Times New Roman" panose="02020603050405020304" pitchFamily="18" charset="0"/>
              </a:rPr>
              <a:t> et </a:t>
            </a:r>
            <a:r>
              <a:rPr lang="fr-FR" sz="2000" dirty="0" err="1">
                <a:latin typeface="Times New Roman" panose="02020603050405020304" pitchFamily="18" charset="0"/>
                <a:cs typeface="Times New Roman" panose="02020603050405020304" pitchFamily="18" charset="0"/>
              </a:rPr>
              <a:t>Quirion</a:t>
            </a:r>
            <a:r>
              <a:rPr lang="fr-FR" sz="2000" dirty="0">
                <a:latin typeface="Times New Roman" panose="02020603050405020304" pitchFamily="18" charset="0"/>
                <a:cs typeface="Times New Roman" panose="02020603050405020304" pitchFamily="18" charset="0"/>
              </a:rPr>
              <a:t>,(2022),dans l’analyse de la contribution individuelle des polluants locaux et des émissions de  CO</a:t>
            </a:r>
            <a:r>
              <a:rPr lang="fr-FR" sz="2000" baseline="-25000" dirty="0">
                <a:latin typeface="Times New Roman" panose="02020603050405020304" pitchFamily="18" charset="0"/>
                <a:cs typeface="Times New Roman" panose="02020603050405020304" pitchFamily="18" charset="0"/>
              </a:rPr>
              <a:t>2 </a:t>
            </a:r>
            <a:r>
              <a:rPr lang="fr-FR" sz="2000" dirty="0">
                <a:latin typeface="Times New Roman" panose="02020603050405020304" pitchFamily="18" charset="0"/>
                <a:cs typeface="Times New Roman" panose="02020603050405020304" pitchFamily="18" charset="0"/>
              </a:rPr>
              <a:t>dans le contexte de la mobilité quotidienne en région parisienne</a:t>
            </a:r>
          </a:p>
          <a:p>
            <a:endParaRPr lang="fr-FR" sz="2000" dirty="0">
              <a:latin typeface="Times New Roman" panose="02020603050405020304" pitchFamily="18" charset="0"/>
              <a:cs typeface="Times New Roman" panose="02020603050405020304" pitchFamily="18" charset="0"/>
            </a:endParaRPr>
          </a:p>
          <a:p>
            <a:r>
              <a:rPr lang="fr-FR" sz="2000" dirty="0">
                <a:latin typeface="Times New Roman" panose="02020603050405020304" pitchFamily="18" charset="0"/>
                <a:cs typeface="Times New Roman" panose="02020603050405020304" pitchFamily="18" charset="0"/>
              </a:rPr>
              <a:t>Notre étude s’inscrit dans la même démarche que celle de </a:t>
            </a:r>
            <a:r>
              <a:rPr lang="fr-FR" sz="2000" dirty="0" err="1">
                <a:latin typeface="Times New Roman" panose="02020603050405020304" pitchFamily="18" charset="0"/>
                <a:cs typeface="Times New Roman" panose="02020603050405020304" pitchFamily="18" charset="0"/>
              </a:rPr>
              <a:t>Leroutier</a:t>
            </a:r>
            <a:r>
              <a:rPr lang="fr-FR" sz="2000" dirty="0">
                <a:latin typeface="Times New Roman" panose="02020603050405020304" pitchFamily="18" charset="0"/>
                <a:cs typeface="Times New Roman" panose="02020603050405020304" pitchFamily="18" charset="0"/>
              </a:rPr>
              <a:t> et </a:t>
            </a:r>
            <a:r>
              <a:rPr lang="fr-FR" sz="2000" dirty="0" err="1">
                <a:latin typeface="Times New Roman" panose="02020603050405020304" pitchFamily="18" charset="0"/>
                <a:cs typeface="Times New Roman" panose="02020603050405020304" pitchFamily="18" charset="0"/>
              </a:rPr>
              <a:t>Quirion</a:t>
            </a:r>
            <a:r>
              <a:rPr lang="fr-FR" sz="2000" dirty="0">
                <a:latin typeface="Times New Roman" panose="02020603050405020304" pitchFamily="18" charset="0"/>
                <a:cs typeface="Times New Roman" panose="02020603050405020304" pitchFamily="18" charset="0"/>
              </a:rPr>
              <a:t>,(2022), cependant, nous l’appliquons dans le contexte de la mobilité liée aux achats des individus au niveau nationale</a:t>
            </a:r>
          </a:p>
          <a:p>
            <a:pPr marL="0" indent="0">
              <a:buNone/>
            </a:pPr>
            <a:endParaRPr lang="fr-FR" sz="2000" dirty="0">
              <a:latin typeface="Times New Roman" panose="02020603050405020304" pitchFamily="18" charset="0"/>
              <a:cs typeface="Times New Roman" panose="02020603050405020304" pitchFamily="18" charset="0"/>
            </a:endParaRPr>
          </a:p>
          <a:p>
            <a:r>
              <a:rPr lang="fr-FR" sz="2000" dirty="0">
                <a:latin typeface="Times New Roman" panose="02020603050405020304" pitchFamily="18" charset="0"/>
                <a:cs typeface="Times New Roman" panose="02020603050405020304" pitchFamily="18" charset="0"/>
              </a:rPr>
              <a:t>Nous considérons que 3 facteurs  </a:t>
            </a:r>
            <a:r>
              <a:rPr lang="fr-FR" sz="2000" dirty="0">
                <a:latin typeface="Times New Roman" panose="02020603050405020304" pitchFamily="18" charset="0"/>
                <a:ea typeface="Calibri" panose="020F0502020204030204" pitchFamily="34" charset="0"/>
                <a:cs typeface="Times New Roman" panose="02020603050405020304" pitchFamily="18" charset="0"/>
              </a:rPr>
              <a:t>clés déterminent </a:t>
            </a:r>
            <a:r>
              <a:rPr lang="fr-FR" sz="2000" dirty="0">
                <a:latin typeface="Times New Roman" panose="02020603050405020304" pitchFamily="18" charset="0"/>
                <a:cs typeface="Times New Roman" panose="02020603050405020304" pitchFamily="18" charset="0"/>
              </a:rPr>
              <a:t>les modèles de mobilité qui sous-tendent les principales émissions: la distance, la part modale et l’intensité des émissions par mode,</a:t>
            </a:r>
          </a:p>
          <a:p>
            <a:endParaRPr lang="fr-FR" dirty="0"/>
          </a:p>
        </p:txBody>
      </p:sp>
    </p:spTree>
    <p:extLst>
      <p:ext uri="{BB962C8B-B14F-4D97-AF65-F5344CB8AC3E}">
        <p14:creationId xmlns:p14="http://schemas.microsoft.com/office/powerpoint/2010/main" val="1212096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10740</TotalTime>
  <Words>4064</Words>
  <Application>Microsoft Office PowerPoint</Application>
  <PresentationFormat>Grand écran</PresentationFormat>
  <Paragraphs>983</Paragraphs>
  <Slides>38</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38</vt:i4>
      </vt:variant>
    </vt:vector>
  </HeadingPairs>
  <TitlesOfParts>
    <vt:vector size="46" baseType="lpstr">
      <vt:lpstr>Calibri</vt:lpstr>
      <vt:lpstr>Cambria Math</vt:lpstr>
      <vt:lpstr>Gill Sans MT</vt:lpstr>
      <vt:lpstr>Tahoma</vt:lpstr>
      <vt:lpstr>Times New Roman</vt:lpstr>
      <vt:lpstr>Verdana</vt:lpstr>
      <vt:lpstr>Wingdings 2</vt:lpstr>
      <vt:lpstr>Solstice</vt:lpstr>
      <vt:lpstr>SEMINAIRE SPLOTT DU 14/10/2024  Université Gustave Eiffel Louise-Ella Desquith</vt:lpstr>
      <vt:lpstr>Objectifs</vt:lpstr>
      <vt:lpstr>Description des données et Méthodologie</vt:lpstr>
      <vt:lpstr>Description des données et Méthodologie</vt:lpstr>
      <vt:lpstr>Description des données et Méthodologie</vt:lpstr>
      <vt:lpstr>Description des données et Méthodologie</vt:lpstr>
      <vt:lpstr>Description des données et Méthodologie</vt:lpstr>
      <vt:lpstr>Description des données et Méthodologie </vt:lpstr>
      <vt:lpstr>Description des données et Méthodologie</vt:lpstr>
      <vt:lpstr>Description des données et Méthodologie </vt:lpstr>
      <vt:lpstr>Description des données et Méthodologie </vt:lpstr>
      <vt:lpstr>Synthèse des résultats et interprétations</vt:lpstr>
      <vt:lpstr>Synthèse des résultats et interprétations</vt:lpstr>
      <vt:lpstr>Synthèse des résultats et interprétations</vt:lpstr>
      <vt:lpstr>Synthèse des résultats et interprétations</vt:lpstr>
      <vt:lpstr>Synthèse des résultats et interprétations</vt:lpstr>
      <vt:lpstr>Synthèse des résultats et interprétations</vt:lpstr>
      <vt:lpstr>Synthèse des résultats et interprétations</vt:lpstr>
      <vt:lpstr>Synthèse des résultats et interprétations</vt:lpstr>
      <vt:lpstr>Synthèse des résultats et interprétations</vt:lpstr>
      <vt:lpstr>Synthèse des résultats et interprétations</vt:lpstr>
      <vt:lpstr>Synthèse des résultats et interprétations</vt:lpstr>
      <vt:lpstr>Synthèse des résultats et interprétations</vt:lpstr>
      <vt:lpstr>Synthèse des résultats et interprétations</vt:lpstr>
      <vt:lpstr>Synthèse des résultats et interprétations</vt:lpstr>
      <vt:lpstr>Synthèse des résultats et interprétations</vt:lpstr>
      <vt:lpstr>Synthèse des résultats et interprétations</vt:lpstr>
      <vt:lpstr>Synthèse des résultats et interprétations</vt:lpstr>
      <vt:lpstr>Synthèse des résultats et interprétations</vt:lpstr>
      <vt:lpstr>Synthèse des résultats et interprétations</vt:lpstr>
      <vt:lpstr>Merci pour votre attention!</vt:lpstr>
      <vt:lpstr>Synthèse des résultats et interprétations</vt:lpstr>
      <vt:lpstr>Annexe</vt:lpstr>
      <vt:lpstr>Annexe</vt:lpstr>
      <vt:lpstr>Annexe</vt:lpstr>
      <vt:lpstr>Méthodologie </vt:lpstr>
      <vt:lpstr>Méthodologie</vt:lpstr>
      <vt:lpstr>Méthodologie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Méthodologie</dc:title>
  <dc:creator>DESQUITH Louise ella</dc:creator>
  <cp:lastModifiedBy>KONING Martin</cp:lastModifiedBy>
  <cp:revision>240</cp:revision>
  <dcterms:created xsi:type="dcterms:W3CDTF">2024-03-28T08:02:07Z</dcterms:created>
  <dcterms:modified xsi:type="dcterms:W3CDTF">2024-10-14T12:59:10Z</dcterms:modified>
</cp:coreProperties>
</file>