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4" r:id="rId2"/>
    <p:sldId id="271" r:id="rId3"/>
    <p:sldId id="276" r:id="rId4"/>
    <p:sldId id="277" r:id="rId5"/>
    <p:sldId id="258" r:id="rId6"/>
    <p:sldId id="323" r:id="rId7"/>
    <p:sldId id="325" r:id="rId8"/>
    <p:sldId id="290" r:id="rId9"/>
    <p:sldId id="281" r:id="rId10"/>
    <p:sldId id="289" r:id="rId11"/>
    <p:sldId id="291" r:id="rId12"/>
    <p:sldId id="326" r:id="rId13"/>
    <p:sldId id="295" r:id="rId14"/>
    <p:sldId id="297" r:id="rId15"/>
    <p:sldId id="302" r:id="rId16"/>
    <p:sldId id="321" r:id="rId17"/>
    <p:sldId id="318" r:id="rId18"/>
    <p:sldId id="301" r:id="rId19"/>
    <p:sldId id="327" r:id="rId20"/>
    <p:sldId id="303" r:id="rId21"/>
    <p:sldId id="311" r:id="rId22"/>
    <p:sldId id="312" r:id="rId23"/>
    <p:sldId id="309" r:id="rId24"/>
    <p:sldId id="304" r:id="rId25"/>
    <p:sldId id="305" r:id="rId26"/>
    <p:sldId id="313" r:id="rId27"/>
    <p:sldId id="319" r:id="rId28"/>
    <p:sldId id="315" r:id="rId29"/>
    <p:sldId id="316" r:id="rId30"/>
    <p:sldId id="320" r:id="rId31"/>
    <p:sldId id="306" r:id="rId32"/>
    <p:sldId id="328" r:id="rId33"/>
    <p:sldId id="310" r:id="rId34"/>
    <p:sldId id="308" r:id="rId35"/>
    <p:sldId id="307" r:id="rId36"/>
    <p:sldId id="324" r:id="rId37"/>
    <p:sldId id="293" r:id="rId38"/>
    <p:sldId id="294" r:id="rId3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72"/>
      </p:cViewPr>
      <p:guideLst>
        <p:guide orient="horz" pos="2160"/>
        <p:guide pos="3840"/>
      </p:guideLst>
    </p:cSldViewPr>
  </p:slideViewPr>
  <p:notesTextViewPr>
    <p:cViewPr>
      <p:scale>
        <a:sx n="1" d="1"/>
        <a:sy n="1" d="1"/>
      </p:scale>
      <p:origin x="0" y="0"/>
    </p:cViewPr>
  </p:notesTextViewPr>
  <p:sorterViewPr>
    <p:cViewPr>
      <p:scale>
        <a:sx n="100" d="100"/>
        <a:sy n="100" d="100"/>
      </p:scale>
      <p:origin x="0" y="514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910080" y="359898"/>
            <a:ext cx="9875520" cy="1472184"/>
          </a:xfrm>
        </p:spPr>
        <p:txBody>
          <a:bodyPr anchor="b"/>
          <a:lstStyle>
            <a:lvl1pPr algn="l">
              <a:defRPr/>
            </a:lvl1pPr>
            <a:extLst/>
          </a:lstStyle>
          <a:p>
            <a:r>
              <a:rPr kumimoji="0" lang="fr-FR"/>
              <a:t>Modifiez le style du titre</a:t>
            </a:r>
            <a:endParaRPr kumimoji="0" lang="en-US"/>
          </a:p>
        </p:txBody>
      </p:sp>
      <p:sp>
        <p:nvSpPr>
          <p:cNvPr id="22" name="Sous-titr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Modifiez le style des sous-titres du masque</a:t>
            </a:r>
            <a:endParaRPr kumimoji="0" lang="en-US"/>
          </a:p>
        </p:txBody>
      </p:sp>
      <p:sp>
        <p:nvSpPr>
          <p:cNvPr id="7" name="Espace réservé de la date 6"/>
          <p:cNvSpPr>
            <a:spLocks noGrp="1"/>
          </p:cNvSpPr>
          <p:nvPr>
            <p:ph type="dt" sz="half" idx="10"/>
          </p:nvPr>
        </p:nvSpPr>
        <p:spPr/>
        <p:txBody>
          <a:bodyPr/>
          <a:lstStyle/>
          <a:p>
            <a:fld id="{55FB6215-C0DE-486A-930C-0B2BE991FAF6}" type="datetimeFigureOut">
              <a:rPr lang="fr-FR" smtClean="0"/>
              <a:t>14/10/2024</a:t>
            </a:fld>
            <a:endParaRPr lang="fr-FR"/>
          </a:p>
        </p:txBody>
      </p:sp>
      <p:sp>
        <p:nvSpPr>
          <p:cNvPr id="20" name="Espace réservé du pied de page 19"/>
          <p:cNvSpPr>
            <a:spLocks noGrp="1"/>
          </p:cNvSpPr>
          <p:nvPr>
            <p:ph type="ftr" sz="quarter" idx="11"/>
          </p:nvPr>
        </p:nvSpPr>
        <p:spPr/>
        <p:txBody>
          <a:bodyPr/>
          <a:lstStyle/>
          <a:p>
            <a:endParaRPr lang="fr-FR"/>
          </a:p>
        </p:txBody>
      </p:sp>
      <p:sp>
        <p:nvSpPr>
          <p:cNvPr id="10" name="Espace réservé du numéro de diapositive 9"/>
          <p:cNvSpPr>
            <a:spLocks noGrp="1"/>
          </p:cNvSpPr>
          <p:nvPr>
            <p:ph type="sldNum" sz="quarter" idx="12"/>
          </p:nvPr>
        </p:nvSpPr>
        <p:spPr/>
        <p:txBody>
          <a:bodyPr/>
          <a:lstStyle/>
          <a:p>
            <a:fld id="{887DBE79-628C-4BE6-995B-A3F956333DD6}" type="slidenum">
              <a:rPr lang="fr-FR" smtClean="0"/>
              <a:t>‹N°›</a:t>
            </a:fld>
            <a:endParaRPr lang="fr-FR"/>
          </a:p>
        </p:txBody>
      </p:sp>
      <p:sp>
        <p:nvSpPr>
          <p:cNvPr id="8" name="Ellipse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lipse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55FB6215-C0DE-486A-930C-0B2BE991FAF6}" type="datetimeFigureOut">
              <a:rPr lang="fr-FR" smtClean="0"/>
              <a:t>14/10/2024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87DBE79-628C-4BE6-995B-A3F956333DD6}"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44000" y="274640"/>
            <a:ext cx="2438400" cy="5851525"/>
          </a:xfrm>
        </p:spPr>
        <p:txBody>
          <a:bodyPr vert="eaVert"/>
          <a:lstStyle/>
          <a:p>
            <a:r>
              <a:rPr kumimoji="0" lang="fr-FR"/>
              <a:t>Modifiez le style du titre</a:t>
            </a:r>
            <a:endParaRPr kumimoji="0" lang="en-US"/>
          </a:p>
        </p:txBody>
      </p:sp>
      <p:sp>
        <p:nvSpPr>
          <p:cNvPr id="3" name="Espace réservé du texte vertical 2"/>
          <p:cNvSpPr>
            <a:spLocks noGrp="1"/>
          </p:cNvSpPr>
          <p:nvPr>
            <p:ph type="body" orient="vert" idx="1"/>
          </p:nvPr>
        </p:nvSpPr>
        <p:spPr>
          <a:xfrm>
            <a:off x="1524000" y="274641"/>
            <a:ext cx="7416800" cy="5851525"/>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55FB6215-C0DE-486A-930C-0B2BE991FAF6}" type="datetimeFigureOut">
              <a:rPr lang="fr-FR" smtClean="0"/>
              <a:t>14/10/2024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87DBE79-628C-4BE6-995B-A3F956333DD6}"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55FB6215-C0DE-486A-930C-0B2BE991FAF6}" type="datetimeFigureOut">
              <a:rPr lang="fr-FR" smtClean="0"/>
              <a:t>14/10/2024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87DBE79-628C-4BE6-995B-A3F956333DD6}"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fr-FR"/>
              <a:t>Modifiez le style du titre</a:t>
            </a:r>
            <a:endParaRPr kumimoji="0" lang="en-US"/>
          </a:p>
        </p:txBody>
      </p:sp>
      <p:sp>
        <p:nvSpPr>
          <p:cNvPr id="3" name="Espace réservé du texte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Modifiez les styles du texte du masque</a:t>
            </a:r>
          </a:p>
        </p:txBody>
      </p:sp>
      <p:sp>
        <p:nvSpPr>
          <p:cNvPr id="4" name="Espace réservé de la date 3"/>
          <p:cNvSpPr>
            <a:spLocks noGrp="1"/>
          </p:cNvSpPr>
          <p:nvPr>
            <p:ph type="dt" sz="half" idx="10"/>
          </p:nvPr>
        </p:nvSpPr>
        <p:spPr/>
        <p:txBody>
          <a:bodyPr/>
          <a:lstStyle/>
          <a:p>
            <a:fld id="{55FB6215-C0DE-486A-930C-0B2BE991FAF6}" type="datetimeFigureOut">
              <a:rPr lang="fr-FR" smtClean="0"/>
              <a:t>14/10/2024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87DBE79-628C-4BE6-995B-A3F956333DD6}" type="slidenum">
              <a:rPr lang="fr-FR" smtClean="0"/>
              <a:t>‹N°›</a:t>
            </a:fld>
            <a:endParaRPr lang="fr-FR"/>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lipse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lipse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914144" y="274320"/>
            <a:ext cx="9997440" cy="1143000"/>
          </a:xfrm>
        </p:spPr>
        <p:txBody>
          <a:bodyPr/>
          <a:lstStyle/>
          <a:p>
            <a:r>
              <a:rPr kumimoji="0" lang="fr-FR"/>
              <a:t>Modifiez le style du titre</a:t>
            </a:r>
            <a:endParaRPr kumimoji="0" lang="en-US"/>
          </a:p>
        </p:txBody>
      </p:sp>
      <p:sp>
        <p:nvSpPr>
          <p:cNvPr id="3" name="Espace réservé du contenu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55FB6215-C0DE-486A-930C-0B2BE991FAF6}" type="datetimeFigureOut">
              <a:rPr lang="fr-FR" smtClean="0"/>
              <a:t>14/10/2024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87DBE79-628C-4BE6-995B-A3F956333DD6}"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fr-FR"/>
              <a:t>Modifiez le style du titre</a:t>
            </a:r>
            <a:endParaRPr kumimoji="0" lang="en-US"/>
          </a:p>
        </p:txBody>
      </p:sp>
      <p:sp>
        <p:nvSpPr>
          <p:cNvPr id="3" name="Espace réservé du texte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Modifiez les styles du texte du masque</a:t>
            </a:r>
          </a:p>
        </p:txBody>
      </p:sp>
      <p:sp>
        <p:nvSpPr>
          <p:cNvPr id="4" name="Espace réservé du texte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Modifiez les styles du texte du masque</a:t>
            </a:r>
          </a:p>
        </p:txBody>
      </p:sp>
      <p:sp>
        <p:nvSpPr>
          <p:cNvPr id="5" name="Espace réservé du contenu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55FB6215-C0DE-486A-930C-0B2BE991FAF6}" type="datetimeFigureOut">
              <a:rPr lang="fr-FR" smtClean="0"/>
              <a:t>14/10/2024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87DBE79-628C-4BE6-995B-A3F956333DD6}"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914144" y="274320"/>
            <a:ext cx="9997440" cy="1143000"/>
          </a:xfrm>
        </p:spPr>
        <p:txBody>
          <a:bodyPr anchor="ctr"/>
          <a:lstStyle/>
          <a:p>
            <a:r>
              <a:rPr kumimoji="0" lang="fr-FR"/>
              <a:t>Modifiez le style du titre</a:t>
            </a:r>
            <a:endParaRPr kumimoji="0" lang="en-US"/>
          </a:p>
        </p:txBody>
      </p:sp>
      <p:sp>
        <p:nvSpPr>
          <p:cNvPr id="3" name="Espace réservé de la date 2"/>
          <p:cNvSpPr>
            <a:spLocks noGrp="1"/>
          </p:cNvSpPr>
          <p:nvPr>
            <p:ph type="dt" sz="half" idx="10"/>
          </p:nvPr>
        </p:nvSpPr>
        <p:spPr/>
        <p:txBody>
          <a:bodyPr/>
          <a:lstStyle/>
          <a:p>
            <a:fld id="{55FB6215-C0DE-486A-930C-0B2BE991FAF6}" type="datetimeFigureOut">
              <a:rPr lang="fr-FR" smtClean="0"/>
              <a:t>14/10/2024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87DBE79-628C-4BE6-995B-A3F956333DD6}"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Espace réservé de la date 1"/>
          <p:cNvSpPr>
            <a:spLocks noGrp="1"/>
          </p:cNvSpPr>
          <p:nvPr>
            <p:ph type="dt" sz="half" idx="10"/>
          </p:nvPr>
        </p:nvSpPr>
        <p:spPr/>
        <p:txBody>
          <a:bodyPr/>
          <a:lstStyle/>
          <a:p>
            <a:fld id="{55FB6215-C0DE-486A-930C-0B2BE991FAF6}" type="datetimeFigureOut">
              <a:rPr lang="fr-FR" smtClean="0"/>
              <a:t>14/10/2024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87DBE79-628C-4BE6-995B-A3F956333DD6}" type="slidenum">
              <a:rPr lang="fr-FR" smtClean="0"/>
              <a:t>‹N°›</a:t>
            </a:fld>
            <a:endParaRPr lang="fr-FR"/>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fr-FR"/>
              <a:t>Modifiez le style du titre</a:t>
            </a:r>
            <a:endParaRPr kumimoji="0" lang="en-US"/>
          </a:p>
        </p:txBody>
      </p:sp>
      <p:sp>
        <p:nvSpPr>
          <p:cNvPr id="3" name="Espace réservé du texte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a:t>Modifiez les styles du texte du masque</a:t>
            </a:r>
          </a:p>
        </p:txBody>
      </p:sp>
      <p:sp>
        <p:nvSpPr>
          <p:cNvPr id="4" name="Espace réservé du contenu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55FB6215-C0DE-486A-930C-0B2BE991FAF6}" type="datetimeFigureOut">
              <a:rPr lang="fr-FR" smtClean="0"/>
              <a:t>14/10/2024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87DBE79-628C-4BE6-995B-A3F956333DD6}"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fr-FR"/>
              <a:t>Modifiez le style du titre</a:t>
            </a:r>
            <a:endParaRPr kumimoji="0" lang="en-US"/>
          </a:p>
        </p:txBody>
      </p:sp>
      <p:sp>
        <p:nvSpPr>
          <p:cNvPr id="5" name="Espace réservé de la date 4"/>
          <p:cNvSpPr>
            <a:spLocks noGrp="1"/>
          </p:cNvSpPr>
          <p:nvPr>
            <p:ph type="dt" sz="half" idx="10"/>
          </p:nvPr>
        </p:nvSpPr>
        <p:spPr/>
        <p:txBody>
          <a:bodyPr/>
          <a:lstStyle/>
          <a:p>
            <a:fld id="{55FB6215-C0DE-486A-930C-0B2BE991FAF6}" type="datetimeFigureOut">
              <a:rPr lang="fr-FR" smtClean="0"/>
              <a:t>14/10/2024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87DBE79-628C-4BE6-995B-A3F956333DD6}" type="slidenum">
              <a:rPr lang="fr-FR" smtClean="0"/>
              <a:t>‹N°›</a:t>
            </a:fld>
            <a:endParaRPr lang="fr-FR"/>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a:t>Cliquez sur l'icône pour ajouter une image</a:t>
            </a:r>
            <a:endParaRPr kumimoji="0" lang="en-US" dirty="0"/>
          </a:p>
        </p:txBody>
      </p:sp>
      <p:sp>
        <p:nvSpPr>
          <p:cNvPr id="9" name="Organigramme : Processu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rganigramme : Processu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Espace réservé du texte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a:t>Modifiez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lipse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Bouée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Espace réservé du titre 4"/>
          <p:cNvSpPr>
            <a:spLocks noGrp="1"/>
          </p:cNvSpPr>
          <p:nvPr>
            <p:ph type="title"/>
          </p:nvPr>
        </p:nvSpPr>
        <p:spPr>
          <a:xfrm>
            <a:off x="1914144" y="274638"/>
            <a:ext cx="9997440" cy="1143000"/>
          </a:xfrm>
          <a:prstGeom prst="rect">
            <a:avLst/>
          </a:prstGeom>
        </p:spPr>
        <p:txBody>
          <a:bodyPr anchor="ctr">
            <a:normAutofit/>
          </a:bodyPr>
          <a:lstStyle/>
          <a:p>
            <a:r>
              <a:rPr kumimoji="0" lang="fr-FR"/>
              <a:t>Modifiez le style du titre</a:t>
            </a:r>
            <a:endParaRPr kumimoji="0" lang="en-US"/>
          </a:p>
        </p:txBody>
      </p:sp>
      <p:sp>
        <p:nvSpPr>
          <p:cNvPr id="9" name="Espace réservé du texte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fr-FR"/>
              <a:t>Modifiez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4" name="Espace réservé de la date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5FB6215-C0DE-486A-930C-0B2BE991FAF6}" type="datetimeFigureOut">
              <a:rPr lang="fr-FR" smtClean="0"/>
              <a:t>14/10/2024</a:t>
            </a:fld>
            <a:endParaRPr lang="fr-FR"/>
          </a:p>
        </p:txBody>
      </p:sp>
      <p:sp>
        <p:nvSpPr>
          <p:cNvPr id="10" name="Espace réservé du pied de page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87DBE79-628C-4BE6-995B-A3F956333DD6}" type="slidenum">
              <a:rPr lang="fr-FR" smtClean="0"/>
              <a:t>‹N°›</a:t>
            </a:fld>
            <a:endParaRPr lang="fr-FR"/>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2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8068" y="313267"/>
            <a:ext cx="10964332" cy="2565400"/>
          </a:xfrm>
        </p:spPr>
        <p:txBody>
          <a:bodyPr>
            <a:normAutofit fontScale="90000"/>
          </a:bodyPr>
          <a:lstStyle/>
          <a:p>
            <a:pPr algn="ctr"/>
            <a:r>
              <a:rPr lang="fr-FR" sz="4000" dirty="0">
                <a:latin typeface="Times New Roman" panose="02020603050405020304" pitchFamily="18" charset="0"/>
                <a:cs typeface="Times New Roman" panose="02020603050405020304" pitchFamily="18" charset="0"/>
              </a:rPr>
              <a:t>SEMINAIRE SPLOTT DU</a:t>
            </a:r>
            <a:br>
              <a:rPr lang="fr-FR" sz="4000" dirty="0">
                <a:latin typeface="Times New Roman" panose="02020603050405020304" pitchFamily="18" charset="0"/>
                <a:cs typeface="Times New Roman" panose="02020603050405020304" pitchFamily="18" charset="0"/>
              </a:rPr>
            </a:br>
            <a:r>
              <a:rPr lang="fr-FR" sz="4000" dirty="0">
                <a:latin typeface="Times New Roman" panose="02020603050405020304" pitchFamily="18" charset="0"/>
                <a:cs typeface="Times New Roman" panose="02020603050405020304" pitchFamily="18" charset="0"/>
              </a:rPr>
              <a:t>14/10/2024</a:t>
            </a:r>
            <a:br>
              <a:rPr lang="fr-FR" dirty="0">
                <a:latin typeface="Times New Roman" panose="02020603050405020304" pitchFamily="18" charset="0"/>
                <a:cs typeface="Times New Roman" panose="02020603050405020304" pitchFamily="18" charset="0"/>
              </a:rPr>
            </a:br>
            <a:br>
              <a:rPr lang="fr-FR" dirty="0">
                <a:latin typeface="Times New Roman" panose="02020603050405020304" pitchFamily="18" charset="0"/>
                <a:cs typeface="Times New Roman" panose="02020603050405020304" pitchFamily="18" charset="0"/>
              </a:rPr>
            </a:br>
            <a:r>
              <a:rPr lang="fr-FR" sz="3600" dirty="0">
                <a:latin typeface="Times New Roman" panose="02020603050405020304" pitchFamily="18" charset="0"/>
                <a:cs typeface="Times New Roman" panose="02020603050405020304" pitchFamily="18" charset="0"/>
              </a:rPr>
              <a:t>Université Gustave Eiffel</a:t>
            </a:r>
            <a:br>
              <a:rPr lang="fr-FR" sz="3600" dirty="0">
                <a:latin typeface="Times New Roman" panose="02020603050405020304" pitchFamily="18" charset="0"/>
                <a:cs typeface="Times New Roman" panose="02020603050405020304" pitchFamily="18" charset="0"/>
              </a:rPr>
            </a:br>
            <a:r>
              <a:rPr lang="fr-FR" sz="3100" dirty="0">
                <a:latin typeface="Times New Roman" panose="02020603050405020304" pitchFamily="18" charset="0"/>
                <a:cs typeface="Times New Roman" panose="02020603050405020304" pitchFamily="18" charset="0"/>
              </a:rPr>
              <a:t>Louise-Ella</a:t>
            </a:r>
            <a:r>
              <a:rPr lang="fr-FR" sz="2000" dirty="0">
                <a:latin typeface="Times New Roman" panose="02020603050405020304" pitchFamily="18" charset="0"/>
                <a:cs typeface="Times New Roman" panose="02020603050405020304" pitchFamily="18" charset="0"/>
              </a:rPr>
              <a:t> </a:t>
            </a:r>
            <a:r>
              <a:rPr lang="fr-FR" sz="3100" dirty="0" err="1">
                <a:latin typeface="Times New Roman" panose="02020603050405020304" pitchFamily="18" charset="0"/>
                <a:cs typeface="Times New Roman" panose="02020603050405020304" pitchFamily="18" charset="0"/>
              </a:rPr>
              <a:t>Desquith</a:t>
            </a:r>
            <a:endParaRPr lang="fr-FR" sz="31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736601" y="3242737"/>
            <a:ext cx="10574867" cy="1998133"/>
          </a:xfrm>
        </p:spPr>
        <p:txBody>
          <a:bodyPr>
            <a:normAutofit fontScale="92500"/>
          </a:bodyPr>
          <a:lstStyle/>
          <a:p>
            <a:pPr marL="0" indent="0" algn="ctr">
              <a:buNone/>
            </a:pPr>
            <a:r>
              <a:rPr lang="fr-FR" sz="3600" dirty="0">
                <a:latin typeface="Times New Roman" panose="02020603050405020304" pitchFamily="18" charset="0"/>
                <a:cs typeface="Times New Roman" panose="02020603050405020304" pitchFamily="18" charset="0"/>
              </a:rPr>
              <a:t>Evaluation de la relation entre pratiques de déplacements liés aux achats et les émissions de CO</a:t>
            </a:r>
            <a:r>
              <a:rPr lang="fr-FR" sz="3600" baseline="-25000" dirty="0">
                <a:latin typeface="Times New Roman" panose="02020603050405020304" pitchFamily="18" charset="0"/>
                <a:cs typeface="Times New Roman" panose="02020603050405020304" pitchFamily="18" charset="0"/>
              </a:rPr>
              <a:t>2</a:t>
            </a:r>
            <a:r>
              <a:rPr lang="fr-FR" sz="3600" dirty="0">
                <a:latin typeface="Times New Roman" panose="02020603050405020304" pitchFamily="18" charset="0"/>
                <a:cs typeface="Times New Roman" panose="02020603050405020304" pitchFamily="18" charset="0"/>
              </a:rPr>
              <a:t> , </a:t>
            </a:r>
            <a:r>
              <a:rPr lang="fr-FR" sz="3600" dirty="0" err="1">
                <a:latin typeface="Times New Roman" panose="02020603050405020304" pitchFamily="18" charset="0"/>
                <a:cs typeface="Times New Roman" panose="02020603050405020304" pitchFamily="18" charset="0"/>
              </a:rPr>
              <a:t>NOx</a:t>
            </a:r>
            <a:r>
              <a:rPr lang="fr-FR" sz="3600" dirty="0">
                <a:latin typeface="Times New Roman" panose="02020603050405020304" pitchFamily="18" charset="0"/>
                <a:cs typeface="Times New Roman" panose="02020603050405020304" pitchFamily="18" charset="0"/>
              </a:rPr>
              <a:t> et PM</a:t>
            </a:r>
            <a:r>
              <a:rPr lang="fr-FR" sz="3600" baseline="-25000" dirty="0">
                <a:latin typeface="Times New Roman" panose="02020603050405020304" pitchFamily="18" charset="0"/>
                <a:cs typeface="Times New Roman" panose="02020603050405020304" pitchFamily="18" charset="0"/>
              </a:rPr>
              <a:t>2.5</a:t>
            </a:r>
            <a:r>
              <a:rPr lang="fr-FR" sz="3600" dirty="0">
                <a:latin typeface="Times New Roman" panose="02020603050405020304" pitchFamily="18" charset="0"/>
                <a:cs typeface="Times New Roman" panose="02020603050405020304" pitchFamily="18" charset="0"/>
              </a:rPr>
              <a:t> des ménages urbain, périurbain et ruraux français </a:t>
            </a:r>
            <a:endParaRPr lang="fr-FR" dirty="0"/>
          </a:p>
        </p:txBody>
      </p:sp>
    </p:spTree>
    <p:extLst>
      <p:ext uri="{BB962C8B-B14F-4D97-AF65-F5344CB8AC3E}">
        <p14:creationId xmlns:p14="http://schemas.microsoft.com/office/powerpoint/2010/main" val="785373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sz="4400" dirty="0">
                <a:latin typeface="Times New Roman" panose="02020603050405020304" pitchFamily="18" charset="0"/>
                <a:cs typeface="Times New Roman" panose="02020603050405020304" pitchFamily="18" charset="0"/>
              </a:rPr>
              <a:t>Description des données et Méthodologie</a:t>
            </a:r>
            <a:br>
              <a:rPr lang="fr-FR" dirty="0"/>
            </a:br>
            <a:endParaRPr lang="fr-FR" dirty="0"/>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p:txBody>
              <a:bodyPr>
                <a:normAutofit fontScale="55000" lnSpcReduction="20000"/>
              </a:bodyPr>
              <a:lstStyle/>
              <a:p>
                <a:r>
                  <a:rPr lang="fr-FR" sz="3300" dirty="0">
                    <a:latin typeface="Times New Roman" panose="02020603050405020304" pitchFamily="18" charset="0"/>
                    <a:cs typeface="Times New Roman" panose="02020603050405020304" pitchFamily="18" charset="0"/>
                  </a:rPr>
                  <a:t>Les émissions à l’étape du trajet sont simplement le produit de la distance et du facteur d’émission, divisé par le nombre de passagers </a:t>
                </a:r>
              </a:p>
              <a:p>
                <a:pPr marL="82296" indent="0">
                  <a:buNone/>
                </a:pPr>
                <a14:m>
                  <m:oMathPara xmlns:m="http://schemas.openxmlformats.org/officeDocument/2006/math">
                    <m:oMathParaPr>
                      <m:jc m:val="centerGroup"/>
                    </m:oMathParaPr>
                    <m:oMath xmlns:m="http://schemas.openxmlformats.org/officeDocument/2006/math">
                      <m:sSub>
                        <m:sSubPr>
                          <m:ctrlPr>
                            <a:rPr lang="fr-FR" sz="3300" i="1">
                              <a:latin typeface="Cambria Math" panose="02040503050406030204" pitchFamily="18" charset="0"/>
                            </a:rPr>
                          </m:ctrlPr>
                        </m:sSubPr>
                        <m:e>
                          <m:r>
                            <a:rPr lang="fr-FR" sz="3300" i="1">
                              <a:latin typeface="Cambria Math"/>
                            </a:rPr>
                            <m:t>𝐸</m:t>
                          </m:r>
                        </m:e>
                        <m:sub>
                          <m:r>
                            <a:rPr lang="fr-FR" sz="3300" i="1">
                              <a:latin typeface="Cambria Math"/>
                            </a:rPr>
                            <m:t>𝑃</m:t>
                          </m:r>
                          <m:r>
                            <a:rPr lang="fr-FR" sz="3300" i="1">
                              <a:latin typeface="Cambria Math"/>
                            </a:rPr>
                            <m:t>,</m:t>
                          </m:r>
                          <m:r>
                            <a:rPr lang="fr-FR" sz="3300" i="1">
                              <a:latin typeface="Cambria Math"/>
                            </a:rPr>
                            <m:t>𝑖</m:t>
                          </m:r>
                        </m:sub>
                      </m:sSub>
                      <m:r>
                        <a:rPr lang="fr-FR" sz="3300" i="1">
                          <a:latin typeface="Cambria Math"/>
                        </a:rPr>
                        <m:t>= </m:t>
                      </m:r>
                      <m:nary>
                        <m:naryPr>
                          <m:chr m:val="∑"/>
                          <m:limLoc m:val="undOvr"/>
                          <m:ctrlPr>
                            <a:rPr lang="fr-FR" sz="3300" i="1">
                              <a:latin typeface="Cambria Math" panose="02040503050406030204" pitchFamily="18" charset="0"/>
                            </a:rPr>
                          </m:ctrlPr>
                        </m:naryPr>
                        <m:sub>
                          <m:r>
                            <a:rPr lang="fr-FR" sz="3300" i="1">
                              <a:latin typeface="Cambria Math"/>
                            </a:rPr>
                            <m:t>𝑗</m:t>
                          </m:r>
                          <m:r>
                            <a:rPr lang="fr-FR" sz="3300" i="1">
                              <a:latin typeface="Cambria Math"/>
                            </a:rPr>
                            <m:t> ∈</m:t>
                          </m:r>
                          <m:r>
                            <a:rPr lang="fr-FR" sz="3300" i="1">
                              <a:latin typeface="Cambria Math"/>
                            </a:rPr>
                            <m:t>𝐽</m:t>
                          </m:r>
                        </m:sub>
                        <m:sup>
                          <m:r>
                            <a:rPr lang="fr-FR" sz="3300" i="1">
                              <a:latin typeface="Cambria Math"/>
                            </a:rPr>
                            <m:t>𝐽</m:t>
                          </m:r>
                        </m:sup>
                        <m:e>
                          <m:sSub>
                            <m:sSubPr>
                              <m:ctrlPr>
                                <a:rPr lang="fr-FR" sz="3300" i="1">
                                  <a:latin typeface="Cambria Math" panose="02040503050406030204" pitchFamily="18" charset="0"/>
                                </a:rPr>
                              </m:ctrlPr>
                            </m:sSubPr>
                            <m:e>
                              <m:r>
                                <a:rPr lang="fr-FR" sz="3300" i="1">
                                  <a:latin typeface="Cambria Math"/>
                                </a:rPr>
                                <m:t>𝑑</m:t>
                              </m:r>
                            </m:e>
                            <m:sub>
                              <m:r>
                                <a:rPr lang="fr-FR" sz="3300" i="1">
                                  <a:latin typeface="Cambria Math"/>
                                </a:rPr>
                                <m:t>𝑗</m:t>
                              </m:r>
                              <m:r>
                                <a:rPr lang="fr-FR" sz="3300" i="1">
                                  <a:latin typeface="Cambria Math"/>
                                </a:rPr>
                                <m:t>,</m:t>
                              </m:r>
                              <m:r>
                                <a:rPr lang="fr-FR" sz="3300" i="1">
                                  <a:latin typeface="Cambria Math"/>
                                </a:rPr>
                                <m:t>𝑖</m:t>
                              </m:r>
                            </m:sub>
                          </m:sSub>
                          <m:sSub>
                            <m:sSubPr>
                              <m:ctrlPr>
                                <a:rPr lang="fr-FR" sz="3300" i="1">
                                  <a:latin typeface="Cambria Math" panose="02040503050406030204" pitchFamily="18" charset="0"/>
                                </a:rPr>
                              </m:ctrlPr>
                            </m:sSubPr>
                            <m:e>
                              <m:r>
                                <a:rPr lang="fr-FR" sz="3300" i="1">
                                  <a:latin typeface="Cambria Math"/>
                                </a:rPr>
                                <m:t>𝑒</m:t>
                              </m:r>
                            </m:e>
                            <m:sub>
                              <m:r>
                                <a:rPr lang="fr-FR" sz="3300" i="1">
                                  <a:latin typeface="Cambria Math"/>
                                </a:rPr>
                                <m:t>𝑝</m:t>
                              </m:r>
                              <m:r>
                                <a:rPr lang="fr-FR" sz="3300" i="1">
                                  <a:latin typeface="Cambria Math"/>
                                </a:rPr>
                                <m:t>,</m:t>
                              </m:r>
                              <m:r>
                                <a:rPr lang="fr-FR" sz="3300" i="1">
                                  <a:latin typeface="Cambria Math"/>
                                </a:rPr>
                                <m:t>𝑗</m:t>
                              </m:r>
                              <m:r>
                                <a:rPr lang="fr-FR" sz="3300" i="1">
                                  <a:latin typeface="Cambria Math"/>
                                </a:rPr>
                                <m:t>,</m:t>
                              </m:r>
                              <m:r>
                                <a:rPr lang="fr-FR" sz="3300" i="1">
                                  <a:latin typeface="Cambria Math"/>
                                </a:rPr>
                                <m:t>𝑖</m:t>
                              </m:r>
                            </m:sub>
                          </m:sSub>
                          <m:f>
                            <m:fPr>
                              <m:ctrlPr>
                                <a:rPr lang="fr-FR" sz="3300" i="1">
                                  <a:latin typeface="Cambria Math" panose="02040503050406030204" pitchFamily="18" charset="0"/>
                                </a:rPr>
                              </m:ctrlPr>
                            </m:fPr>
                            <m:num>
                              <m:r>
                                <a:rPr lang="fr-FR" sz="3300" i="1">
                                  <a:latin typeface="Cambria Math"/>
                                </a:rPr>
                                <m:t>1</m:t>
                              </m:r>
                            </m:num>
                            <m:den>
                              <m:sSub>
                                <m:sSubPr>
                                  <m:ctrlPr>
                                    <a:rPr lang="fr-FR" sz="3300" i="1">
                                      <a:latin typeface="Cambria Math" panose="02040503050406030204" pitchFamily="18" charset="0"/>
                                    </a:rPr>
                                  </m:ctrlPr>
                                </m:sSubPr>
                                <m:e>
                                  <m:r>
                                    <a:rPr lang="fr-FR" sz="3300" i="1">
                                      <a:latin typeface="Cambria Math"/>
                                    </a:rPr>
                                    <m:t>𝑛</m:t>
                                  </m:r>
                                </m:e>
                                <m:sub>
                                  <m:r>
                                    <a:rPr lang="fr-FR" sz="3300" i="1">
                                      <a:latin typeface="Cambria Math"/>
                                    </a:rPr>
                                    <m:t>𝑗</m:t>
                                  </m:r>
                                  <m:r>
                                    <a:rPr lang="fr-FR" sz="3300" i="1">
                                      <a:latin typeface="Cambria Math"/>
                                    </a:rPr>
                                    <m:t>,</m:t>
                                  </m:r>
                                  <m:r>
                                    <a:rPr lang="fr-FR" sz="3300" i="1">
                                      <a:latin typeface="Cambria Math"/>
                                    </a:rPr>
                                    <m:t>𝑖</m:t>
                                  </m:r>
                                </m:sub>
                              </m:sSub>
                            </m:den>
                          </m:f>
                          <m:r>
                            <a:rPr lang="fr-FR" sz="3300" i="1">
                              <a:latin typeface="Cambria Math"/>
                            </a:rPr>
                            <m:t>    (</m:t>
                          </m:r>
                          <m:r>
                            <a:rPr lang="fr-FR" sz="3300" b="0" i="1" smtClean="0">
                              <a:latin typeface="Cambria Math"/>
                            </a:rPr>
                            <m:t>1</m:t>
                          </m:r>
                          <m:r>
                            <a:rPr lang="fr-FR" sz="3300" i="1">
                              <a:latin typeface="Cambria Math"/>
                            </a:rPr>
                            <m:t>)</m:t>
                          </m:r>
                        </m:e>
                      </m:nary>
                    </m:oMath>
                  </m:oMathPara>
                </a14:m>
                <a:endParaRPr lang="fr-FR" sz="3300" dirty="0"/>
              </a:p>
              <a:p>
                <a:endParaRPr lang="fr-FR" sz="3300" dirty="0">
                  <a:latin typeface="Times New Roman" panose="02020603050405020304" pitchFamily="18" charset="0"/>
                  <a:cs typeface="Times New Roman" panose="02020603050405020304" pitchFamily="18" charset="0"/>
                </a:endParaRPr>
              </a:p>
              <a:p>
                <a:r>
                  <a:rPr lang="fr-FR" sz="3300" dirty="0">
                    <a:latin typeface="Times New Roman" panose="02020603050405020304" pitchFamily="18" charset="0"/>
                    <a:cs typeface="Times New Roman" panose="02020603050405020304" pitchFamily="18" charset="0"/>
                  </a:rPr>
                  <a:t>Nous pouvons réécrire les émissions individuelles sous la forme de l’identité de Kaya étendue comme le  produit de la distance, de la part modale et de l’intensité des émissions par mode</a:t>
                </a:r>
              </a:p>
              <a:p>
                <a:endParaRPr lang="fr-FR" sz="3300" dirty="0">
                  <a:latin typeface="Times New Roman" panose="02020603050405020304" pitchFamily="18" charset="0"/>
                  <a:cs typeface="Times New Roman" panose="02020603050405020304" pitchFamily="18" charset="0"/>
                </a:endParaRPr>
              </a:p>
              <a:p>
                <a:endParaRPr lang="fr-FR" sz="3300" dirty="0">
                  <a:latin typeface="Times New Roman" panose="02020603050405020304" pitchFamily="18" charset="0"/>
                  <a:cs typeface="Times New Roman" panose="02020603050405020304" pitchFamily="18" charset="0"/>
                </a:endParaRPr>
              </a:p>
              <a:p>
                <a:pPr marL="0" indent="0">
                  <a:buNone/>
                </a:pPr>
                <a:r>
                  <a:rPr lang="fr-FR" sz="3300" dirty="0">
                    <a:ea typeface="Calibri" panose="020F0502020204030204" pitchFamily="34" charset="0"/>
                    <a:cs typeface="Times New Roman" panose="02020603050405020304" pitchFamily="18" charset="0"/>
                  </a:rPr>
                  <a:t>                                </a:t>
                </a:r>
                <a14:m>
                  <m:oMath xmlns:m="http://schemas.openxmlformats.org/officeDocument/2006/math">
                    <m:sSub>
                      <m:sSubPr>
                        <m:ctrlPr>
                          <a:rPr lang="fr-FR" sz="3300" i="1">
                            <a:latin typeface="Cambria Math" panose="02040503050406030204" pitchFamily="18" charset="0"/>
                            <a:ea typeface="Calibri" panose="020F0502020204030204" pitchFamily="34" charset="0"/>
                            <a:cs typeface="Times New Roman" panose="02020603050405020304" pitchFamily="18" charset="0"/>
                          </a:rPr>
                        </m:ctrlPr>
                      </m:sSubPr>
                      <m:e>
                        <m:r>
                          <a:rPr lang="fr-FR" sz="3300" i="1">
                            <a:latin typeface="Cambria Math" panose="02040503050406030204" pitchFamily="18" charset="0"/>
                            <a:ea typeface="Calibri" panose="020F0502020204030204" pitchFamily="34" charset="0"/>
                            <a:cs typeface="Times New Roman" panose="02020603050405020304" pitchFamily="18" charset="0"/>
                          </a:rPr>
                          <m:t>𝐸</m:t>
                        </m:r>
                      </m:e>
                      <m:sub>
                        <m:r>
                          <a:rPr lang="fr-FR" sz="3300" i="1">
                            <a:latin typeface="Cambria Math" panose="02040503050406030204" pitchFamily="18" charset="0"/>
                            <a:ea typeface="Calibri" panose="020F0502020204030204" pitchFamily="34" charset="0"/>
                            <a:cs typeface="Times New Roman" panose="02020603050405020304" pitchFamily="18" charset="0"/>
                          </a:rPr>
                          <m:t>𝑃</m:t>
                        </m:r>
                        <m:r>
                          <a:rPr lang="fr-FR" sz="3300" i="1">
                            <a:latin typeface="Cambria Math" panose="02040503050406030204" pitchFamily="18" charset="0"/>
                            <a:ea typeface="Calibri" panose="020F0502020204030204" pitchFamily="34" charset="0"/>
                            <a:cs typeface="Times New Roman" panose="02020603050405020304" pitchFamily="18" charset="0"/>
                          </a:rPr>
                          <m:t>,</m:t>
                        </m:r>
                        <m:r>
                          <a:rPr lang="fr-FR" sz="3300" i="1">
                            <a:latin typeface="Cambria Math" panose="02040503050406030204" pitchFamily="18" charset="0"/>
                            <a:ea typeface="Calibri" panose="020F0502020204030204" pitchFamily="34" charset="0"/>
                            <a:cs typeface="Times New Roman" panose="02020603050405020304" pitchFamily="18" charset="0"/>
                          </a:rPr>
                          <m:t>𝑖</m:t>
                        </m:r>
                      </m:sub>
                    </m:sSub>
                    <m:r>
                      <a:rPr lang="fr-FR" sz="3300" i="1">
                        <a:latin typeface="Cambria Math" panose="02040503050406030204" pitchFamily="18" charset="0"/>
                        <a:ea typeface="Calibri" panose="020F0502020204030204" pitchFamily="34" charset="0"/>
                        <a:cs typeface="Times New Roman" panose="02020603050405020304" pitchFamily="18" charset="0"/>
                      </a:rPr>
                      <m:t>=</m:t>
                    </m:r>
                    <m:nary>
                      <m:naryPr>
                        <m:chr m:val="∑"/>
                        <m:limLoc m:val="undOvr"/>
                        <m:supHide m:val="on"/>
                        <m:ctrlPr>
                          <a:rPr lang="fr-FR" sz="3300" i="1">
                            <a:latin typeface="Cambria Math" panose="02040503050406030204" pitchFamily="18" charset="0"/>
                            <a:ea typeface="Calibri" panose="020F0502020204030204" pitchFamily="34" charset="0"/>
                            <a:cs typeface="Times New Roman" panose="02020603050405020304" pitchFamily="18" charset="0"/>
                          </a:rPr>
                        </m:ctrlPr>
                      </m:naryPr>
                      <m:sub>
                        <m:r>
                          <a:rPr lang="fr-FR" sz="3300" i="1">
                            <a:latin typeface="Cambria Math" panose="02040503050406030204" pitchFamily="18" charset="0"/>
                            <a:ea typeface="Calibri" panose="020F0502020204030204" pitchFamily="34" charset="0"/>
                            <a:cs typeface="Times New Roman" panose="02020603050405020304" pitchFamily="18" charset="0"/>
                          </a:rPr>
                          <m:t>𝑚</m:t>
                        </m:r>
                        <m:r>
                          <a:rPr lang="fr-FR" sz="3300" i="1">
                            <a:latin typeface="Cambria Math" panose="02040503050406030204" pitchFamily="18" charset="0"/>
                            <a:ea typeface="Calibri" panose="020F0502020204030204" pitchFamily="34" charset="0"/>
                            <a:cs typeface="Times New Roman" panose="02020603050405020304" pitchFamily="18" charset="0"/>
                          </a:rPr>
                          <m:t>∈</m:t>
                        </m:r>
                        <m:r>
                          <a:rPr lang="fr-FR" sz="3300" i="1">
                            <a:latin typeface="Cambria Math" panose="02040503050406030204" pitchFamily="18" charset="0"/>
                            <a:ea typeface="Calibri" panose="020F0502020204030204" pitchFamily="34" charset="0"/>
                            <a:cs typeface="Times New Roman" panose="02020603050405020304" pitchFamily="18" charset="0"/>
                          </a:rPr>
                          <m:t>𝑀</m:t>
                        </m:r>
                      </m:sub>
                      <m:sup/>
                      <m:e>
                        <m:sSub>
                          <m:sSubPr>
                            <m:ctrlPr>
                              <a:rPr lang="fr-FR" sz="3300" i="1">
                                <a:latin typeface="Cambria Math" panose="02040503050406030204" pitchFamily="18" charset="0"/>
                                <a:ea typeface="Calibri" panose="020F0502020204030204" pitchFamily="34" charset="0"/>
                                <a:cs typeface="Times New Roman" panose="02020603050405020304" pitchFamily="18" charset="0"/>
                              </a:rPr>
                            </m:ctrlPr>
                          </m:sSubPr>
                          <m:e>
                            <m:r>
                              <a:rPr lang="fr-FR" sz="3300" i="1">
                                <a:latin typeface="Cambria Math" panose="02040503050406030204" pitchFamily="18" charset="0"/>
                                <a:ea typeface="Calibri" panose="020F0502020204030204" pitchFamily="34" charset="0"/>
                                <a:cs typeface="Times New Roman" panose="02020603050405020304" pitchFamily="18" charset="0"/>
                              </a:rPr>
                              <m:t>𝐷</m:t>
                            </m:r>
                          </m:e>
                          <m:sub>
                            <m:r>
                              <a:rPr lang="fr-FR" sz="3300" i="1">
                                <a:latin typeface="Cambria Math" panose="02040503050406030204" pitchFamily="18" charset="0"/>
                                <a:ea typeface="Calibri" panose="020F0502020204030204" pitchFamily="34" charset="0"/>
                                <a:cs typeface="Times New Roman" panose="02020603050405020304" pitchFamily="18" charset="0"/>
                              </a:rPr>
                              <m:t>𝑖</m:t>
                            </m:r>
                          </m:sub>
                        </m:sSub>
                        <m:f>
                          <m:fPr>
                            <m:ctrlPr>
                              <a:rPr lang="fr-FR" sz="3300" i="1">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fr-FR" sz="3300" i="1">
                                    <a:latin typeface="Cambria Math" panose="02040503050406030204" pitchFamily="18" charset="0"/>
                                    <a:ea typeface="Calibri" panose="020F0502020204030204" pitchFamily="34" charset="0"/>
                                    <a:cs typeface="Times New Roman" panose="02020603050405020304" pitchFamily="18" charset="0"/>
                                  </a:rPr>
                                </m:ctrlPr>
                              </m:sSubPr>
                              <m:e>
                                <m:r>
                                  <a:rPr lang="fr-FR" sz="3300" i="1">
                                    <a:latin typeface="Cambria Math" panose="02040503050406030204" pitchFamily="18" charset="0"/>
                                    <a:ea typeface="Calibri" panose="020F0502020204030204" pitchFamily="34" charset="0"/>
                                    <a:cs typeface="Times New Roman" panose="02020603050405020304" pitchFamily="18" charset="0"/>
                                  </a:rPr>
                                  <m:t>𝐷</m:t>
                                </m:r>
                              </m:e>
                              <m:sub>
                                <m:r>
                                  <a:rPr lang="fr-FR" sz="3300" i="1">
                                    <a:latin typeface="Cambria Math" panose="02040503050406030204" pitchFamily="18" charset="0"/>
                                    <a:ea typeface="Calibri" panose="020F0502020204030204" pitchFamily="34" charset="0"/>
                                    <a:cs typeface="Times New Roman" panose="02020603050405020304" pitchFamily="18" charset="0"/>
                                  </a:rPr>
                                  <m:t>𝑚</m:t>
                                </m:r>
                                <m:r>
                                  <a:rPr lang="fr-FR" sz="3300" i="1">
                                    <a:latin typeface="Cambria Math" panose="02040503050406030204" pitchFamily="18" charset="0"/>
                                    <a:ea typeface="Calibri" panose="020F0502020204030204" pitchFamily="34" charset="0"/>
                                    <a:cs typeface="Times New Roman" panose="02020603050405020304" pitchFamily="18" charset="0"/>
                                  </a:rPr>
                                  <m:t>,</m:t>
                                </m:r>
                                <m:r>
                                  <a:rPr lang="fr-FR" sz="3300" i="1">
                                    <a:latin typeface="Cambria Math" panose="02040503050406030204" pitchFamily="18" charset="0"/>
                                    <a:ea typeface="Calibri" panose="020F0502020204030204" pitchFamily="34" charset="0"/>
                                    <a:cs typeface="Times New Roman" panose="02020603050405020304" pitchFamily="18" charset="0"/>
                                  </a:rPr>
                                  <m:t>𝑖</m:t>
                                </m:r>
                              </m:sub>
                            </m:sSub>
                          </m:num>
                          <m:den>
                            <m:sSub>
                              <m:sSubPr>
                                <m:ctrlPr>
                                  <a:rPr lang="fr-FR" sz="3300" i="1">
                                    <a:latin typeface="Cambria Math" panose="02040503050406030204" pitchFamily="18" charset="0"/>
                                    <a:ea typeface="Calibri" panose="020F0502020204030204" pitchFamily="34" charset="0"/>
                                    <a:cs typeface="Times New Roman" panose="02020603050405020304" pitchFamily="18" charset="0"/>
                                  </a:rPr>
                                </m:ctrlPr>
                              </m:sSubPr>
                              <m:e>
                                <m:r>
                                  <a:rPr lang="fr-FR" sz="3300" i="1">
                                    <a:latin typeface="Cambria Math" panose="02040503050406030204" pitchFamily="18" charset="0"/>
                                    <a:ea typeface="Calibri" panose="020F0502020204030204" pitchFamily="34" charset="0"/>
                                    <a:cs typeface="Times New Roman" panose="02020603050405020304" pitchFamily="18" charset="0"/>
                                  </a:rPr>
                                  <m:t>𝐷</m:t>
                                </m:r>
                              </m:e>
                              <m:sub>
                                <m:r>
                                  <a:rPr lang="fr-FR" sz="3300" i="1">
                                    <a:latin typeface="Cambria Math" panose="02040503050406030204" pitchFamily="18" charset="0"/>
                                    <a:ea typeface="Calibri" panose="020F0502020204030204" pitchFamily="34" charset="0"/>
                                    <a:cs typeface="Times New Roman" panose="02020603050405020304" pitchFamily="18" charset="0"/>
                                  </a:rPr>
                                  <m:t>𝑖</m:t>
                                </m:r>
                              </m:sub>
                            </m:sSub>
                          </m:den>
                        </m:f>
                      </m:e>
                    </m:nary>
                    <m:f>
                      <m:fPr>
                        <m:ctrlPr>
                          <a:rPr lang="fr-FR" sz="3300" i="1">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fr-FR" sz="3300" i="1">
                                <a:latin typeface="Cambria Math" panose="02040503050406030204" pitchFamily="18" charset="0"/>
                                <a:ea typeface="Calibri" panose="020F0502020204030204" pitchFamily="34" charset="0"/>
                                <a:cs typeface="Times New Roman" panose="02020603050405020304" pitchFamily="18" charset="0"/>
                              </a:rPr>
                            </m:ctrlPr>
                          </m:sSubPr>
                          <m:e>
                            <m:r>
                              <a:rPr lang="fr-FR" sz="3300" i="1">
                                <a:latin typeface="Cambria Math" panose="02040503050406030204" pitchFamily="18" charset="0"/>
                                <a:ea typeface="Calibri" panose="020F0502020204030204" pitchFamily="34" charset="0"/>
                                <a:cs typeface="Times New Roman" panose="02020603050405020304" pitchFamily="18" charset="0"/>
                              </a:rPr>
                              <m:t>𝐸</m:t>
                            </m:r>
                          </m:e>
                          <m:sub>
                            <m:r>
                              <a:rPr lang="fr-FR" sz="3300" i="1">
                                <a:latin typeface="Cambria Math" panose="02040503050406030204" pitchFamily="18" charset="0"/>
                                <a:ea typeface="Calibri" panose="020F0502020204030204" pitchFamily="34" charset="0"/>
                                <a:cs typeface="Times New Roman" panose="02020603050405020304" pitchFamily="18" charset="0"/>
                              </a:rPr>
                              <m:t>𝑃</m:t>
                            </m:r>
                            <m:r>
                              <a:rPr lang="fr-FR" sz="3300" i="1">
                                <a:latin typeface="Cambria Math" panose="02040503050406030204" pitchFamily="18" charset="0"/>
                                <a:ea typeface="Calibri" panose="020F0502020204030204" pitchFamily="34" charset="0"/>
                                <a:cs typeface="Times New Roman" panose="02020603050405020304" pitchFamily="18" charset="0"/>
                              </a:rPr>
                              <m:t>,</m:t>
                            </m:r>
                            <m:r>
                              <a:rPr lang="fr-FR" sz="3300" i="1">
                                <a:latin typeface="Cambria Math" panose="02040503050406030204" pitchFamily="18" charset="0"/>
                                <a:ea typeface="Calibri" panose="020F0502020204030204" pitchFamily="34" charset="0"/>
                                <a:cs typeface="Times New Roman" panose="02020603050405020304" pitchFamily="18" charset="0"/>
                              </a:rPr>
                              <m:t>𝑚</m:t>
                            </m:r>
                            <m:r>
                              <a:rPr lang="fr-FR" sz="3300" i="1">
                                <a:latin typeface="Cambria Math" panose="02040503050406030204" pitchFamily="18" charset="0"/>
                                <a:ea typeface="Calibri" panose="020F0502020204030204" pitchFamily="34" charset="0"/>
                                <a:cs typeface="Times New Roman" panose="02020603050405020304" pitchFamily="18" charset="0"/>
                              </a:rPr>
                              <m:t>,</m:t>
                            </m:r>
                            <m:r>
                              <a:rPr lang="fr-FR" sz="3300" i="1">
                                <a:latin typeface="Cambria Math" panose="02040503050406030204" pitchFamily="18" charset="0"/>
                                <a:ea typeface="Calibri" panose="020F0502020204030204" pitchFamily="34" charset="0"/>
                                <a:cs typeface="Times New Roman" panose="02020603050405020304" pitchFamily="18" charset="0"/>
                              </a:rPr>
                              <m:t>𝑖</m:t>
                            </m:r>
                          </m:sub>
                        </m:sSub>
                      </m:num>
                      <m:den>
                        <m:sSub>
                          <m:sSubPr>
                            <m:ctrlPr>
                              <a:rPr lang="fr-FR" sz="3300" i="1">
                                <a:latin typeface="Cambria Math" panose="02040503050406030204" pitchFamily="18" charset="0"/>
                                <a:ea typeface="Calibri" panose="020F0502020204030204" pitchFamily="34" charset="0"/>
                                <a:cs typeface="Times New Roman" panose="02020603050405020304" pitchFamily="18" charset="0"/>
                              </a:rPr>
                            </m:ctrlPr>
                          </m:sSubPr>
                          <m:e>
                            <m:r>
                              <a:rPr lang="fr-FR" sz="3300" i="1">
                                <a:latin typeface="Cambria Math" panose="02040503050406030204" pitchFamily="18" charset="0"/>
                                <a:ea typeface="Calibri" panose="020F0502020204030204" pitchFamily="34" charset="0"/>
                                <a:cs typeface="Times New Roman" panose="02020603050405020304" pitchFamily="18" charset="0"/>
                              </a:rPr>
                              <m:t>𝐷</m:t>
                            </m:r>
                          </m:e>
                          <m:sub>
                            <m:r>
                              <a:rPr lang="fr-FR" sz="3300" i="1">
                                <a:latin typeface="Cambria Math" panose="02040503050406030204" pitchFamily="18" charset="0"/>
                                <a:ea typeface="Calibri" panose="020F0502020204030204" pitchFamily="34" charset="0"/>
                                <a:cs typeface="Times New Roman" panose="02020603050405020304" pitchFamily="18" charset="0"/>
                              </a:rPr>
                              <m:t>𝑚</m:t>
                            </m:r>
                            <m:r>
                              <a:rPr lang="fr-FR" sz="3300" i="1">
                                <a:latin typeface="Cambria Math" panose="02040503050406030204" pitchFamily="18" charset="0"/>
                                <a:ea typeface="Calibri" panose="020F0502020204030204" pitchFamily="34" charset="0"/>
                                <a:cs typeface="Times New Roman" panose="02020603050405020304" pitchFamily="18" charset="0"/>
                              </a:rPr>
                              <m:t>,</m:t>
                            </m:r>
                            <m:r>
                              <a:rPr lang="fr-FR" sz="3300" i="1">
                                <a:latin typeface="Cambria Math" panose="02040503050406030204" pitchFamily="18" charset="0"/>
                                <a:ea typeface="Calibri" panose="020F0502020204030204" pitchFamily="34" charset="0"/>
                                <a:cs typeface="Times New Roman" panose="02020603050405020304" pitchFamily="18" charset="0"/>
                              </a:rPr>
                              <m:t>𝑖</m:t>
                            </m:r>
                          </m:sub>
                        </m:sSub>
                      </m:den>
                    </m:f>
                    <m:r>
                      <a:rPr lang="fr-FR" sz="3300" i="1">
                        <a:latin typeface="Cambria Math" panose="02040503050406030204" pitchFamily="18" charset="0"/>
                        <a:ea typeface="Calibri" panose="020F0502020204030204" pitchFamily="34" charset="0"/>
                        <a:cs typeface="Times New Roman" panose="02020603050405020304" pitchFamily="18" charset="0"/>
                      </a:rPr>
                      <m:t>=</m:t>
                    </m:r>
                    <m:nary>
                      <m:naryPr>
                        <m:chr m:val="∑"/>
                        <m:limLoc m:val="undOvr"/>
                        <m:supHide m:val="on"/>
                        <m:ctrlPr>
                          <a:rPr lang="fr-FR" sz="3300" i="1">
                            <a:latin typeface="Cambria Math" panose="02040503050406030204" pitchFamily="18" charset="0"/>
                            <a:ea typeface="Calibri" panose="020F0502020204030204" pitchFamily="34" charset="0"/>
                            <a:cs typeface="Times New Roman" panose="02020603050405020304" pitchFamily="18" charset="0"/>
                          </a:rPr>
                        </m:ctrlPr>
                      </m:naryPr>
                      <m:sub>
                        <m:r>
                          <a:rPr lang="fr-FR" sz="3300" i="1">
                            <a:latin typeface="Cambria Math" panose="02040503050406030204" pitchFamily="18" charset="0"/>
                            <a:ea typeface="Calibri" panose="020F0502020204030204" pitchFamily="34" charset="0"/>
                            <a:cs typeface="Times New Roman" panose="02020603050405020304" pitchFamily="18" charset="0"/>
                          </a:rPr>
                          <m:t>𝑚</m:t>
                        </m:r>
                        <m:r>
                          <a:rPr lang="fr-FR" sz="3300" i="1">
                            <a:latin typeface="Cambria Math" panose="02040503050406030204" pitchFamily="18" charset="0"/>
                            <a:ea typeface="Calibri" panose="020F0502020204030204" pitchFamily="34" charset="0"/>
                            <a:cs typeface="Times New Roman" panose="02020603050405020304" pitchFamily="18" charset="0"/>
                          </a:rPr>
                          <m:t>∈</m:t>
                        </m:r>
                        <m:r>
                          <a:rPr lang="fr-FR" sz="3300" i="1">
                            <a:latin typeface="Cambria Math" panose="02040503050406030204" pitchFamily="18" charset="0"/>
                            <a:ea typeface="Calibri" panose="020F0502020204030204" pitchFamily="34" charset="0"/>
                            <a:cs typeface="Times New Roman" panose="02020603050405020304" pitchFamily="18" charset="0"/>
                          </a:rPr>
                          <m:t>𝑀</m:t>
                        </m:r>
                      </m:sub>
                      <m:sup/>
                      <m:e>
                        <m:sSub>
                          <m:sSubPr>
                            <m:ctrlPr>
                              <a:rPr lang="fr-FR" sz="3300" i="1">
                                <a:latin typeface="Cambria Math" panose="02040503050406030204" pitchFamily="18" charset="0"/>
                                <a:ea typeface="Calibri" panose="020F0502020204030204" pitchFamily="34" charset="0"/>
                                <a:cs typeface="Times New Roman" panose="02020603050405020304" pitchFamily="18" charset="0"/>
                              </a:rPr>
                            </m:ctrlPr>
                          </m:sSubPr>
                          <m:e>
                            <m:r>
                              <a:rPr lang="fr-FR" sz="3300" i="1">
                                <a:latin typeface="Cambria Math" panose="02040503050406030204" pitchFamily="18" charset="0"/>
                                <a:ea typeface="Calibri" panose="020F0502020204030204" pitchFamily="34" charset="0"/>
                                <a:cs typeface="Times New Roman" panose="02020603050405020304" pitchFamily="18" charset="0"/>
                              </a:rPr>
                              <m:t>𝐷</m:t>
                            </m:r>
                          </m:e>
                          <m:sub>
                            <m:r>
                              <a:rPr lang="fr-FR" sz="3300" i="1">
                                <a:latin typeface="Cambria Math" panose="02040503050406030204" pitchFamily="18" charset="0"/>
                                <a:ea typeface="Calibri" panose="020F0502020204030204" pitchFamily="34" charset="0"/>
                                <a:cs typeface="Times New Roman" panose="02020603050405020304" pitchFamily="18" charset="0"/>
                              </a:rPr>
                              <m:t>𝑖</m:t>
                            </m:r>
                          </m:sub>
                        </m:sSub>
                        <m:sSub>
                          <m:sSubPr>
                            <m:ctrlPr>
                              <a:rPr lang="fr-FR" sz="3300" i="1">
                                <a:latin typeface="Cambria Math" panose="02040503050406030204" pitchFamily="18" charset="0"/>
                                <a:ea typeface="Calibri" panose="020F0502020204030204" pitchFamily="34" charset="0"/>
                                <a:cs typeface="Times New Roman" panose="02020603050405020304" pitchFamily="18" charset="0"/>
                              </a:rPr>
                            </m:ctrlPr>
                          </m:sSubPr>
                          <m:e>
                            <m:r>
                              <a:rPr lang="fr-FR" sz="3300" i="1">
                                <a:latin typeface="Cambria Math" panose="02040503050406030204" pitchFamily="18" charset="0"/>
                                <a:ea typeface="Calibri" panose="020F0502020204030204" pitchFamily="34" charset="0"/>
                                <a:cs typeface="Times New Roman" panose="02020603050405020304" pitchFamily="18" charset="0"/>
                              </a:rPr>
                              <m:t>𝑆</m:t>
                            </m:r>
                          </m:e>
                          <m:sub>
                            <m:r>
                              <a:rPr lang="fr-FR" sz="3300" i="1">
                                <a:latin typeface="Cambria Math" panose="02040503050406030204" pitchFamily="18" charset="0"/>
                                <a:ea typeface="Calibri" panose="020F0502020204030204" pitchFamily="34" charset="0"/>
                                <a:cs typeface="Times New Roman" panose="02020603050405020304" pitchFamily="18" charset="0"/>
                              </a:rPr>
                              <m:t>𝑚</m:t>
                            </m:r>
                            <m:r>
                              <a:rPr lang="fr-FR" sz="3300" i="1">
                                <a:latin typeface="Cambria Math" panose="02040503050406030204" pitchFamily="18" charset="0"/>
                                <a:ea typeface="Calibri" panose="020F0502020204030204" pitchFamily="34" charset="0"/>
                                <a:cs typeface="Times New Roman" panose="02020603050405020304" pitchFamily="18" charset="0"/>
                              </a:rPr>
                              <m:t>,</m:t>
                            </m:r>
                            <m:r>
                              <a:rPr lang="fr-FR" sz="3300" i="1">
                                <a:latin typeface="Cambria Math" panose="02040503050406030204" pitchFamily="18" charset="0"/>
                                <a:ea typeface="Calibri" panose="020F0502020204030204" pitchFamily="34" charset="0"/>
                                <a:cs typeface="Times New Roman" panose="02020603050405020304" pitchFamily="18" charset="0"/>
                              </a:rPr>
                              <m:t>𝑖</m:t>
                            </m:r>
                          </m:sub>
                        </m:sSub>
                        <m:sSub>
                          <m:sSubPr>
                            <m:ctrlPr>
                              <a:rPr lang="fr-FR" sz="3300" i="1">
                                <a:latin typeface="Cambria Math" panose="02040503050406030204" pitchFamily="18" charset="0"/>
                                <a:ea typeface="Calibri" panose="020F0502020204030204" pitchFamily="34" charset="0"/>
                                <a:cs typeface="Times New Roman" panose="02020603050405020304" pitchFamily="18" charset="0"/>
                              </a:rPr>
                            </m:ctrlPr>
                          </m:sSubPr>
                          <m:e>
                            <m:r>
                              <a:rPr lang="fr-FR" sz="3300" i="1">
                                <a:latin typeface="Cambria Math" panose="02040503050406030204" pitchFamily="18" charset="0"/>
                                <a:ea typeface="Calibri" panose="020F0502020204030204" pitchFamily="34" charset="0"/>
                                <a:cs typeface="Times New Roman" panose="02020603050405020304" pitchFamily="18" charset="0"/>
                              </a:rPr>
                              <m:t>𝐼</m:t>
                            </m:r>
                          </m:e>
                          <m:sub>
                            <m:r>
                              <a:rPr lang="fr-FR" sz="3300" i="1">
                                <a:latin typeface="Cambria Math" panose="02040503050406030204" pitchFamily="18" charset="0"/>
                                <a:ea typeface="Calibri" panose="020F0502020204030204" pitchFamily="34" charset="0"/>
                                <a:cs typeface="Times New Roman" panose="02020603050405020304" pitchFamily="18" charset="0"/>
                              </a:rPr>
                              <m:t>𝑃</m:t>
                            </m:r>
                            <m:r>
                              <a:rPr lang="fr-FR" sz="3300" i="1">
                                <a:latin typeface="Cambria Math" panose="02040503050406030204" pitchFamily="18" charset="0"/>
                                <a:ea typeface="Calibri" panose="020F0502020204030204" pitchFamily="34" charset="0"/>
                                <a:cs typeface="Times New Roman" panose="02020603050405020304" pitchFamily="18" charset="0"/>
                              </a:rPr>
                              <m:t>,</m:t>
                            </m:r>
                            <m:r>
                              <a:rPr lang="fr-FR" sz="3300" i="1">
                                <a:latin typeface="Cambria Math" panose="02040503050406030204" pitchFamily="18" charset="0"/>
                                <a:ea typeface="Calibri" panose="020F0502020204030204" pitchFamily="34" charset="0"/>
                                <a:cs typeface="Times New Roman" panose="02020603050405020304" pitchFamily="18" charset="0"/>
                              </a:rPr>
                              <m:t>𝑚</m:t>
                            </m:r>
                            <m:r>
                              <a:rPr lang="fr-FR" sz="3300" i="1">
                                <a:latin typeface="Cambria Math" panose="02040503050406030204" pitchFamily="18" charset="0"/>
                                <a:ea typeface="Calibri" panose="020F0502020204030204" pitchFamily="34" charset="0"/>
                                <a:cs typeface="Times New Roman" panose="02020603050405020304" pitchFamily="18" charset="0"/>
                              </a:rPr>
                              <m:t>,</m:t>
                            </m:r>
                            <m:r>
                              <a:rPr lang="fr-FR" sz="3300" i="1">
                                <a:latin typeface="Cambria Math" panose="02040503050406030204" pitchFamily="18" charset="0"/>
                                <a:ea typeface="Calibri" panose="020F0502020204030204" pitchFamily="34" charset="0"/>
                                <a:cs typeface="Times New Roman" panose="02020603050405020304" pitchFamily="18" charset="0"/>
                              </a:rPr>
                              <m:t>𝑖</m:t>
                            </m:r>
                          </m:sub>
                        </m:sSub>
                      </m:e>
                    </m:nary>
                    <m:r>
                      <a:rPr lang="fr-FR" sz="3300">
                        <a:latin typeface="Cambria Math" panose="02040503050406030204" pitchFamily="18" charset="0"/>
                        <a:ea typeface="Calibri" panose="020F0502020204030204" pitchFamily="34" charset="0"/>
                        <a:cs typeface="Times New Roman" panose="02020603050405020304" pitchFamily="18" charset="0"/>
                      </a:rPr>
                      <m:t> </m:t>
                    </m:r>
                  </m:oMath>
                </a14:m>
                <a:r>
                  <a:rPr lang="fr-FR" sz="3300" dirty="0">
                    <a:ea typeface="Calibri" panose="020F0502020204030204" pitchFamily="34" charset="0"/>
                    <a:cs typeface="Times New Roman" panose="02020603050405020304" pitchFamily="18" charset="0"/>
                  </a:rPr>
                  <a:t>(2)</a:t>
                </a:r>
              </a:p>
              <a:p>
                <a:endParaRPr lang="fr-FR" sz="3300" dirty="0"/>
              </a:p>
              <a:p>
                <a:endParaRPr lang="fr-FR" sz="3300" dirty="0"/>
              </a:p>
              <a:p>
                <a14:m>
                  <m:oMath xmlns:m="http://schemas.openxmlformats.org/officeDocument/2006/math">
                    <m:sSub>
                      <m:sSubPr>
                        <m:ctrlPr>
                          <a:rPr lang="fr-FR" sz="3300" i="1">
                            <a:latin typeface="Cambria Math" panose="02040503050406030204" pitchFamily="18" charset="0"/>
                            <a:cs typeface="Times New Roman" panose="02020603050405020304" pitchFamily="18" charset="0"/>
                          </a:rPr>
                        </m:ctrlPr>
                      </m:sSubPr>
                      <m:e>
                        <m:r>
                          <a:rPr lang="fr-FR" sz="3300" i="1">
                            <a:latin typeface="Cambria Math"/>
                            <a:cs typeface="Times New Roman" panose="02020603050405020304" pitchFamily="18" charset="0"/>
                          </a:rPr>
                          <m:t>𝐷</m:t>
                        </m:r>
                      </m:e>
                      <m:sub>
                        <m:r>
                          <a:rPr lang="fr-FR" sz="3300" i="1">
                            <a:latin typeface="Cambria Math"/>
                            <a:cs typeface="Times New Roman" panose="02020603050405020304" pitchFamily="18" charset="0"/>
                          </a:rPr>
                          <m:t>𝑖</m:t>
                        </m:r>
                      </m:sub>
                    </m:sSub>
                  </m:oMath>
                </a14:m>
                <a:r>
                  <a:rPr lang="fr-FR" sz="3300" dirty="0">
                    <a:latin typeface="Times New Roman" panose="02020603050405020304" pitchFamily="18" charset="0"/>
                    <a:ea typeface="Calibri" panose="020F0502020204030204" pitchFamily="34" charset="0"/>
                    <a:cs typeface="Times New Roman" panose="02020603050405020304" pitchFamily="18" charset="0"/>
                  </a:rPr>
                  <a:t> represente la distance totale parcourue par l'individu 𝑖, </a:t>
                </a:r>
              </a:p>
              <a:p>
                <a14:m>
                  <m:oMath xmlns:m="http://schemas.openxmlformats.org/officeDocument/2006/math">
                    <m:sSub>
                      <m:sSubPr>
                        <m:ctrlPr>
                          <a:rPr lang="fr-FR" sz="3300" i="1">
                            <a:latin typeface="Cambria Math" panose="02040503050406030204" pitchFamily="18" charset="0"/>
                            <a:cs typeface="Times New Roman" panose="02020603050405020304" pitchFamily="18" charset="0"/>
                          </a:rPr>
                        </m:ctrlPr>
                      </m:sSubPr>
                      <m:e>
                        <m:r>
                          <a:rPr lang="fr-FR" sz="3300" i="1">
                            <a:latin typeface="Cambria Math"/>
                            <a:cs typeface="Times New Roman" panose="02020603050405020304" pitchFamily="18" charset="0"/>
                          </a:rPr>
                          <m:t>𝑆</m:t>
                        </m:r>
                      </m:e>
                      <m:sub>
                        <m:r>
                          <a:rPr lang="fr-FR" sz="3300" i="1">
                            <a:latin typeface="Cambria Math"/>
                            <a:cs typeface="Times New Roman" panose="02020603050405020304" pitchFamily="18" charset="0"/>
                          </a:rPr>
                          <m:t>𝑚</m:t>
                        </m:r>
                        <m:r>
                          <a:rPr lang="fr-FR" sz="3300" i="1">
                            <a:latin typeface="Cambria Math"/>
                            <a:cs typeface="Times New Roman" panose="02020603050405020304" pitchFamily="18" charset="0"/>
                          </a:rPr>
                          <m:t>,</m:t>
                        </m:r>
                        <m:r>
                          <a:rPr lang="fr-FR" sz="3300" i="1">
                            <a:latin typeface="Cambria Math"/>
                            <a:cs typeface="Times New Roman" panose="02020603050405020304" pitchFamily="18" charset="0"/>
                          </a:rPr>
                          <m:t>𝑖</m:t>
                        </m:r>
                      </m:sub>
                    </m:sSub>
                    <m:r>
                      <a:rPr lang="fr-FR" sz="3300" i="1">
                        <a:latin typeface="Cambria Math"/>
                        <a:cs typeface="Times New Roman" panose="02020603050405020304" pitchFamily="18" charset="0"/>
                      </a:rPr>
                      <m:t> </m:t>
                    </m:r>
                  </m:oMath>
                </a14:m>
                <a:r>
                  <a:rPr lang="fr-FR" sz="3300" dirty="0">
                    <a:latin typeface="Times New Roman" panose="02020603050405020304" pitchFamily="18" charset="0"/>
                    <a:ea typeface="Calibri" panose="020F0502020204030204" pitchFamily="34" charset="0"/>
                    <a:cs typeface="Times New Roman" panose="02020603050405020304" pitchFamily="18" charset="0"/>
                  </a:rPr>
                  <a:t>la part modale du mode 𝑚, </a:t>
                </a:r>
              </a:p>
              <a:p>
                <a:r>
                  <a:rPr lang="fr-FR" sz="3300" dirty="0">
                    <a:latin typeface="Times New Roman" panose="02020603050405020304" pitchFamily="18" charset="0"/>
                    <a:ea typeface="Calibri" panose="020F0502020204030204" pitchFamily="34" charset="0"/>
                    <a:cs typeface="Times New Roman" panose="02020603050405020304" pitchFamily="18" charset="0"/>
                  </a:rPr>
                  <a:t>et </a:t>
                </a:r>
                <a14:m>
                  <m:oMath xmlns:m="http://schemas.openxmlformats.org/officeDocument/2006/math">
                    <m:sSub>
                      <m:sSubPr>
                        <m:ctrlPr>
                          <a:rPr lang="fr-FR" sz="3300" i="1">
                            <a:latin typeface="Cambria Math" panose="02040503050406030204" pitchFamily="18" charset="0"/>
                            <a:cs typeface="Times New Roman" panose="02020603050405020304" pitchFamily="18" charset="0"/>
                          </a:rPr>
                        </m:ctrlPr>
                      </m:sSubPr>
                      <m:e>
                        <m:r>
                          <a:rPr lang="fr-FR" sz="3300" i="1">
                            <a:latin typeface="Cambria Math"/>
                            <a:cs typeface="Times New Roman" panose="02020603050405020304" pitchFamily="18" charset="0"/>
                          </a:rPr>
                          <m:t>𝐼</m:t>
                        </m:r>
                      </m:e>
                      <m:sub>
                        <m:r>
                          <a:rPr lang="fr-FR" sz="3300" i="1">
                            <a:latin typeface="Cambria Math"/>
                            <a:cs typeface="Times New Roman" panose="02020603050405020304" pitchFamily="18" charset="0"/>
                          </a:rPr>
                          <m:t>𝑃</m:t>
                        </m:r>
                        <m:r>
                          <a:rPr lang="fr-FR" sz="3300" i="1">
                            <a:latin typeface="Cambria Math"/>
                            <a:cs typeface="Times New Roman" panose="02020603050405020304" pitchFamily="18" charset="0"/>
                          </a:rPr>
                          <m:t>,</m:t>
                        </m:r>
                        <m:r>
                          <a:rPr lang="fr-FR" sz="3300" i="1">
                            <a:latin typeface="Cambria Math"/>
                            <a:cs typeface="Times New Roman" panose="02020603050405020304" pitchFamily="18" charset="0"/>
                          </a:rPr>
                          <m:t>𝑚</m:t>
                        </m:r>
                        <m:r>
                          <a:rPr lang="fr-FR" sz="3300" i="1">
                            <a:latin typeface="Cambria Math"/>
                            <a:cs typeface="Times New Roman" panose="02020603050405020304" pitchFamily="18" charset="0"/>
                          </a:rPr>
                          <m:t>,</m:t>
                        </m:r>
                        <m:r>
                          <a:rPr lang="fr-FR" sz="3300" i="1">
                            <a:latin typeface="Cambria Math"/>
                            <a:cs typeface="Times New Roman" panose="02020603050405020304" pitchFamily="18" charset="0"/>
                          </a:rPr>
                          <m:t>𝑖</m:t>
                        </m:r>
                      </m:sub>
                    </m:sSub>
                  </m:oMath>
                </a14:m>
                <a:r>
                  <a:rPr lang="fr-FR" sz="3300" dirty="0">
                    <a:latin typeface="Times New Roman" panose="02020603050405020304" pitchFamily="18" charset="0"/>
                    <a:ea typeface="Calibri" panose="020F0502020204030204" pitchFamily="34" charset="0"/>
                    <a:cs typeface="Times New Roman" panose="02020603050405020304" pitchFamily="18" charset="0"/>
                  </a:rPr>
                  <a:t> , l'intensité moyenne des émissions du mode 𝑚 utilisé par l'individu 𝑖 pour le polluant </a:t>
                </a:r>
                <a14:m>
                  <m:oMath xmlns:m="http://schemas.openxmlformats.org/officeDocument/2006/math">
                    <m:r>
                      <a:rPr lang="fr-FR" sz="3300" i="1">
                        <a:latin typeface="Cambria Math"/>
                        <a:ea typeface="Calibri" panose="020F0502020204030204" pitchFamily="34" charset="0"/>
                        <a:cs typeface="Times New Roman" panose="02020603050405020304" pitchFamily="18" charset="0"/>
                      </a:rPr>
                      <m:t>𝑃</m:t>
                    </m:r>
                  </m:oMath>
                </a14:m>
                <a:endParaRPr lang="fr-FR" sz="3300" dirty="0">
                  <a:latin typeface="Times New Roman" panose="02020603050405020304" pitchFamily="18" charset="0"/>
                  <a:ea typeface="Calibri" panose="020F0502020204030204" pitchFamily="34" charset="0"/>
                  <a:cs typeface="Times New Roman" panose="02020603050405020304" pitchFamily="18" charset="0"/>
                </a:endParaRPr>
              </a:p>
              <a:p>
                <a:endParaRPr lang="fr-FR" sz="2400" dirty="0">
                  <a:latin typeface="Times New Roman" panose="02020603050405020304" pitchFamily="18" charset="0"/>
                  <a:ea typeface="Calibri" panose="020F0502020204030204" pitchFamily="34" charset="0"/>
                  <a:cs typeface="Times New Roman" panose="02020603050405020304" pitchFamily="18" charset="0"/>
                </a:endParaRPr>
              </a:p>
              <a:p>
                <a:endParaRPr lang="fr-FR" dirty="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blipFill rotWithShape="1">
                <a:blip r:embed="rId2"/>
                <a:stretch>
                  <a:fillRect t="-1779"/>
                </a:stretch>
              </a:blipFill>
            </p:spPr>
            <p:txBody>
              <a:bodyPr/>
              <a:lstStyle/>
              <a:p>
                <a:r>
                  <a:rPr lang="fr-FR">
                    <a:noFill/>
                  </a:rPr>
                  <a:t> </a:t>
                </a:r>
              </a:p>
            </p:txBody>
          </p:sp>
        </mc:Fallback>
      </mc:AlternateContent>
    </p:spTree>
    <p:extLst>
      <p:ext uri="{BB962C8B-B14F-4D97-AF65-F5344CB8AC3E}">
        <p14:creationId xmlns:p14="http://schemas.microsoft.com/office/powerpoint/2010/main" val="4205514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sz="4000" dirty="0">
                <a:latin typeface="Times New Roman" panose="02020603050405020304" pitchFamily="18" charset="0"/>
                <a:cs typeface="Times New Roman" panose="02020603050405020304" pitchFamily="18" charset="0"/>
              </a:rPr>
              <a:t>Description des données et Méthodologie</a:t>
            </a:r>
            <a:br>
              <a:rPr lang="fr-FR" dirty="0"/>
            </a:br>
            <a:endParaRPr lang="fr-FR" dirty="0"/>
          </a:p>
        </p:txBody>
      </p:sp>
      <p:sp>
        <p:nvSpPr>
          <p:cNvPr id="3" name="Espace réservé du contenu 2"/>
          <p:cNvSpPr>
            <a:spLocks noGrp="1"/>
          </p:cNvSpPr>
          <p:nvPr>
            <p:ph idx="1"/>
          </p:nvPr>
        </p:nvSpPr>
        <p:spPr/>
        <p:txBody>
          <a:bodyPr>
            <a:normAutofit/>
          </a:bodyPr>
          <a:lstStyle/>
          <a:p>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Compte tenu de cette structure multiplicative, nous pouvons utiliser l’indice LMDI pour décomposer les différences d’émissions en différence de distance, de choix modal et d’intensité des émissions</a:t>
            </a:r>
          </a:p>
          <a:p>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Nous regroupons les individus par quintile d’émission et calculons dans quelles mesure chacune de ces trois composantes explique la différence d’émissions observée entre un individu de référence du quintile moyen(ici l'individu de référence du quintile 3 par exemple) et des individus de référence des quintiles 1,2,4 et 5</a:t>
            </a:r>
          </a:p>
          <a:p>
            <a:endParaRPr lang="fr-FR" sz="2000" dirty="0">
              <a:latin typeface="Times New Roman" panose="02020603050405020304" pitchFamily="18" charset="0"/>
              <a:cs typeface="Times New Roman" panose="02020603050405020304" pitchFamily="18" charset="0"/>
            </a:endParaRPr>
          </a:p>
          <a:p>
            <a:pPr marL="0" indent="0">
              <a:buNone/>
            </a:pPr>
            <a:endParaRPr lang="fr-FR" sz="2600" dirty="0"/>
          </a:p>
          <a:p>
            <a:endParaRPr lang="fr-FR" dirty="0"/>
          </a:p>
        </p:txBody>
      </p:sp>
    </p:spTree>
    <p:extLst>
      <p:ext uri="{BB962C8B-B14F-4D97-AF65-F5344CB8AC3E}">
        <p14:creationId xmlns:p14="http://schemas.microsoft.com/office/powerpoint/2010/main" val="3685285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a:latin typeface="Times New Roman" panose="02020603050405020304" pitchFamily="18" charset="0"/>
                <a:cs typeface="Times New Roman" panose="02020603050405020304" pitchFamily="18" charset="0"/>
              </a:rPr>
              <a:t>Synthèse des résultats et interprétations</a:t>
            </a:r>
          </a:p>
        </p:txBody>
      </p:sp>
      <p:sp>
        <p:nvSpPr>
          <p:cNvPr id="3" name="Espace réservé du contenu 2"/>
          <p:cNvSpPr>
            <a:spLocks noGrp="1"/>
          </p:cNvSpPr>
          <p:nvPr>
            <p:ph idx="1"/>
          </p:nvPr>
        </p:nvSpPr>
        <p:spPr/>
        <p:txBody>
          <a:bodyPr/>
          <a:lstStyle/>
          <a:p>
            <a:r>
              <a:rPr lang="fr-FR" sz="2000" b="1" dirty="0">
                <a:latin typeface="Times New Roman" panose="02020603050405020304" pitchFamily="18" charset="0"/>
                <a:cs typeface="Times New Roman" panose="02020603050405020304" pitchFamily="18" charset="0"/>
              </a:rPr>
              <a:t>Tableau 2: </a:t>
            </a:r>
            <a:r>
              <a:rPr lang="fr-FR" sz="2000" dirty="0">
                <a:latin typeface="Times New Roman" panose="02020603050405020304" pitchFamily="18" charset="0"/>
                <a:cs typeface="Times New Roman" panose="02020603050405020304" pitchFamily="18" charset="0"/>
              </a:rPr>
              <a:t>Statistiques descriptives</a:t>
            </a:r>
          </a:p>
          <a:p>
            <a:endParaRPr lang="fr-FR" dirty="0"/>
          </a:p>
          <a:p>
            <a:endParaRPr lang="fr-FR" dirty="0"/>
          </a:p>
          <a:p>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322732833"/>
              </p:ext>
            </p:extLst>
          </p:nvPr>
        </p:nvGraphicFramePr>
        <p:xfrm>
          <a:off x="1981203" y="2328342"/>
          <a:ext cx="7044269" cy="3293524"/>
        </p:xfrm>
        <a:graphic>
          <a:graphicData uri="http://schemas.openxmlformats.org/drawingml/2006/table">
            <a:tbl>
              <a:tblPr firstRow="1" firstCol="1" bandRow="1">
                <a:tableStyleId>{5C22544A-7EE6-4342-B048-85BDC9FD1C3A}</a:tableStyleId>
              </a:tblPr>
              <a:tblGrid>
                <a:gridCol w="3767845">
                  <a:extLst>
                    <a:ext uri="{9D8B030D-6E8A-4147-A177-3AD203B41FA5}">
                      <a16:colId xmlns:a16="http://schemas.microsoft.com/office/drawing/2014/main" val="20000"/>
                    </a:ext>
                  </a:extLst>
                </a:gridCol>
                <a:gridCol w="1625927">
                  <a:extLst>
                    <a:ext uri="{9D8B030D-6E8A-4147-A177-3AD203B41FA5}">
                      <a16:colId xmlns:a16="http://schemas.microsoft.com/office/drawing/2014/main" val="20001"/>
                    </a:ext>
                  </a:extLst>
                </a:gridCol>
                <a:gridCol w="1650497">
                  <a:extLst>
                    <a:ext uri="{9D8B030D-6E8A-4147-A177-3AD203B41FA5}">
                      <a16:colId xmlns:a16="http://schemas.microsoft.com/office/drawing/2014/main" val="20002"/>
                    </a:ext>
                  </a:extLst>
                </a:gridCol>
              </a:tblGrid>
              <a:tr h="253348">
                <a:tc>
                  <a:txBody>
                    <a:bodyPr/>
                    <a:lstStyle/>
                    <a:p>
                      <a:pPr>
                        <a:lnSpc>
                          <a:spcPct val="115000"/>
                        </a:lnSpc>
                        <a:spcAft>
                          <a:spcPts val="0"/>
                        </a:spcAft>
                      </a:pPr>
                      <a:r>
                        <a:rPr lang="fr-FR" sz="10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Mean</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Sd</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253348">
                <a:tc>
                  <a:txBody>
                    <a:bodyPr/>
                    <a:lstStyle/>
                    <a:p>
                      <a:pPr>
                        <a:lnSpc>
                          <a:spcPct val="115000"/>
                        </a:lnSpc>
                        <a:spcAft>
                          <a:spcPts val="0"/>
                        </a:spcAft>
                      </a:pPr>
                      <a:r>
                        <a:rPr lang="fr-FR" sz="1000">
                          <a:effectLst/>
                        </a:rPr>
                        <a:t>Durée moyenne du trajet par achat (min)</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17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78.5</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253348">
                <a:tc>
                  <a:txBody>
                    <a:bodyPr/>
                    <a:lstStyle/>
                    <a:p>
                      <a:pPr>
                        <a:lnSpc>
                          <a:spcPct val="115000"/>
                        </a:lnSpc>
                        <a:spcAft>
                          <a:spcPts val="0"/>
                        </a:spcAft>
                      </a:pPr>
                      <a:r>
                        <a:rPr lang="fr-FR" sz="1000">
                          <a:effectLst/>
                        </a:rPr>
                        <a:t>Distance moyenne parcourue par achat (km)</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 48.4</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253348">
                <a:tc>
                  <a:txBody>
                    <a:bodyPr/>
                    <a:lstStyle/>
                    <a:p>
                      <a:pPr>
                        <a:lnSpc>
                          <a:spcPct val="115000"/>
                        </a:lnSpc>
                        <a:spcAft>
                          <a:spcPts val="0"/>
                        </a:spcAft>
                      </a:pPr>
                      <a:r>
                        <a:rPr lang="fr-FR" sz="1000">
                          <a:effectLst/>
                        </a:rPr>
                        <a:t>Nb. moyen d’achat décrit</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5.2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2.9</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253348">
                <a:tc>
                  <a:txBody>
                    <a:bodyPr/>
                    <a:lstStyle/>
                    <a:p>
                      <a:pPr>
                        <a:lnSpc>
                          <a:spcPct val="115000"/>
                        </a:lnSpc>
                        <a:spcAft>
                          <a:spcPts val="0"/>
                        </a:spcAft>
                      </a:pPr>
                      <a:r>
                        <a:rPr lang="fr-FR" sz="1000">
                          <a:effectLst/>
                        </a:rPr>
                        <a:t>Nb. moyen déplacement d’achat</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  3.90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1.61</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253348">
                <a:tc>
                  <a:txBody>
                    <a:bodyPr/>
                    <a:lstStyle/>
                    <a:p>
                      <a:pPr>
                        <a:lnSpc>
                          <a:spcPct val="115000"/>
                        </a:lnSpc>
                        <a:spcAft>
                          <a:spcPts val="0"/>
                        </a:spcAft>
                      </a:pPr>
                      <a:r>
                        <a:rPr lang="fr-FR" sz="1000">
                          <a:effectLst/>
                        </a:rPr>
                        <a:t>Nb. moyen d’achat avec livr. à domicile</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1.29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1.36</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253348">
                <a:tc>
                  <a:txBody>
                    <a:bodyPr/>
                    <a:lstStyle/>
                    <a:p>
                      <a:pPr>
                        <a:lnSpc>
                          <a:spcPct val="115000"/>
                        </a:lnSpc>
                        <a:spcAft>
                          <a:spcPts val="0"/>
                        </a:spcAft>
                      </a:pPr>
                      <a:r>
                        <a:rPr lang="fr-FR" sz="1000">
                          <a:effectLst/>
                        </a:rPr>
                        <a:t>Distance moyenne par mode (km)</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 </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r h="253348">
                <a:tc>
                  <a:txBody>
                    <a:bodyPr/>
                    <a:lstStyle/>
                    <a:p>
                      <a:pPr>
                        <a:lnSpc>
                          <a:spcPct val="115000"/>
                        </a:lnSpc>
                        <a:spcAft>
                          <a:spcPts val="0"/>
                        </a:spcAft>
                      </a:pPr>
                      <a:r>
                        <a:rPr lang="fr-FR" sz="1000">
                          <a:effectLst/>
                        </a:rPr>
                        <a:t>               Voiture</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6.15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49</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7"/>
                  </a:ext>
                </a:extLst>
              </a:tr>
              <a:tr h="253348">
                <a:tc>
                  <a:txBody>
                    <a:bodyPr/>
                    <a:lstStyle/>
                    <a:p>
                      <a:pPr>
                        <a:lnSpc>
                          <a:spcPct val="115000"/>
                        </a:lnSpc>
                        <a:spcAft>
                          <a:spcPts val="0"/>
                        </a:spcAft>
                      </a:pPr>
                      <a:r>
                        <a:rPr lang="fr-FR" sz="1000">
                          <a:effectLst/>
                        </a:rPr>
                        <a:t>                Taxi</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34</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8"/>
                  </a:ext>
                </a:extLst>
              </a:tr>
              <a:tr h="253348">
                <a:tc>
                  <a:txBody>
                    <a:bodyPr/>
                    <a:lstStyle/>
                    <a:p>
                      <a:pPr>
                        <a:lnSpc>
                          <a:spcPct val="115000"/>
                        </a:lnSpc>
                        <a:spcAft>
                          <a:spcPts val="0"/>
                        </a:spcAft>
                      </a:pPr>
                      <a:r>
                        <a:rPr lang="fr-FR" sz="1000">
                          <a:effectLst/>
                        </a:rPr>
                        <a:t>                Transport collectif</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4.4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8.15</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9"/>
                  </a:ext>
                </a:extLst>
              </a:tr>
              <a:tr h="253348">
                <a:tc>
                  <a:txBody>
                    <a:bodyPr/>
                    <a:lstStyle/>
                    <a:p>
                      <a:pPr>
                        <a:lnSpc>
                          <a:spcPct val="115000"/>
                        </a:lnSpc>
                        <a:spcAft>
                          <a:spcPts val="0"/>
                        </a:spcAft>
                      </a:pPr>
                      <a:r>
                        <a:rPr lang="fr-FR" sz="1000">
                          <a:effectLst/>
                        </a:rPr>
                        <a:t>                Bicyclette</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5.4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10.37</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10"/>
                  </a:ext>
                </a:extLst>
              </a:tr>
              <a:tr h="253348">
                <a:tc>
                  <a:txBody>
                    <a:bodyPr/>
                    <a:lstStyle/>
                    <a:p>
                      <a:pPr>
                        <a:lnSpc>
                          <a:spcPct val="115000"/>
                        </a:lnSpc>
                        <a:spcAft>
                          <a:spcPts val="0"/>
                        </a:spcAft>
                      </a:pPr>
                      <a:r>
                        <a:rPr lang="fr-FR" sz="1000">
                          <a:effectLst/>
                        </a:rPr>
                        <a:t>                Deux-roues</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17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35.64</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11"/>
                  </a:ext>
                </a:extLst>
              </a:tr>
              <a:tr h="253348">
                <a:tc>
                  <a:txBody>
                    <a:bodyPr/>
                    <a:lstStyle/>
                    <a:p>
                      <a:pPr>
                        <a:lnSpc>
                          <a:spcPct val="115000"/>
                        </a:lnSpc>
                        <a:spcAft>
                          <a:spcPts val="0"/>
                        </a:spcAft>
                      </a:pPr>
                      <a:r>
                        <a:rPr lang="fr-FR" sz="1000">
                          <a:effectLst/>
                        </a:rPr>
                        <a:t>                Marche à pieds</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dirty="0">
                          <a:effectLst/>
                        </a:rPr>
                        <a:t>2.3</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806854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a:latin typeface="Times New Roman" panose="02020603050405020304" pitchFamily="18" charset="0"/>
                <a:cs typeface="Times New Roman" panose="02020603050405020304" pitchFamily="18" charset="0"/>
              </a:rPr>
              <a:t>Synthèse des résultats et interprétations</a:t>
            </a:r>
          </a:p>
        </p:txBody>
      </p:sp>
      <p:sp>
        <p:nvSpPr>
          <p:cNvPr id="3" name="Espace réservé du contenu 2"/>
          <p:cNvSpPr>
            <a:spLocks noGrp="1"/>
          </p:cNvSpPr>
          <p:nvPr>
            <p:ph idx="1"/>
          </p:nvPr>
        </p:nvSpPr>
        <p:spPr>
          <a:xfrm>
            <a:off x="821268" y="1825625"/>
            <a:ext cx="10532533" cy="4456642"/>
          </a:xfrm>
        </p:spPr>
        <p:txBody>
          <a:bodyPr/>
          <a:lstStyle/>
          <a:p>
            <a:r>
              <a:rPr lang="fr-FR" sz="1800" b="1" dirty="0">
                <a:latin typeface="Times New Roman" panose="02020603050405020304" pitchFamily="18" charset="0"/>
                <a:cs typeface="Times New Roman" panose="02020603050405020304" pitchFamily="18" charset="0"/>
              </a:rPr>
              <a:t>Tableau 3 </a:t>
            </a:r>
            <a:r>
              <a:rPr lang="fr-FR" sz="1800" dirty="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Statistiques descriptives en fonction de la zone</a:t>
            </a:r>
          </a:p>
          <a:p>
            <a:endParaRPr lang="fr-FR" dirty="0"/>
          </a:p>
          <a:p>
            <a:endParaRPr lang="fr-FR" dirty="0"/>
          </a:p>
        </p:txBody>
      </p:sp>
      <p:graphicFrame>
        <p:nvGraphicFramePr>
          <p:cNvPr id="6" name="Tableau 5"/>
          <p:cNvGraphicFramePr>
            <a:graphicFrameLocks noGrp="1"/>
          </p:cNvGraphicFramePr>
          <p:nvPr>
            <p:extLst>
              <p:ext uri="{D42A27DB-BD31-4B8C-83A1-F6EECF244321}">
                <p14:modId xmlns:p14="http://schemas.microsoft.com/office/powerpoint/2010/main" val="2400666547"/>
              </p:ext>
            </p:extLst>
          </p:nvPr>
        </p:nvGraphicFramePr>
        <p:xfrm>
          <a:off x="2529629" y="2272927"/>
          <a:ext cx="7190104" cy="3901275"/>
        </p:xfrm>
        <a:graphic>
          <a:graphicData uri="http://schemas.openxmlformats.org/drawingml/2006/table">
            <a:tbl>
              <a:tblPr firstRow="1" firstCol="1" bandRow="1">
                <a:tableStyleId>{5C22544A-7EE6-4342-B048-85BDC9FD1C3A}</a:tableStyleId>
              </a:tblPr>
              <a:tblGrid>
                <a:gridCol w="2733527">
                  <a:extLst>
                    <a:ext uri="{9D8B030D-6E8A-4147-A177-3AD203B41FA5}">
                      <a16:colId xmlns:a16="http://schemas.microsoft.com/office/drawing/2014/main" val="20000"/>
                    </a:ext>
                  </a:extLst>
                </a:gridCol>
                <a:gridCol w="1485775">
                  <a:extLst>
                    <a:ext uri="{9D8B030D-6E8A-4147-A177-3AD203B41FA5}">
                      <a16:colId xmlns:a16="http://schemas.microsoft.com/office/drawing/2014/main" val="20001"/>
                    </a:ext>
                  </a:extLst>
                </a:gridCol>
                <a:gridCol w="1485027">
                  <a:extLst>
                    <a:ext uri="{9D8B030D-6E8A-4147-A177-3AD203B41FA5}">
                      <a16:colId xmlns:a16="http://schemas.microsoft.com/office/drawing/2014/main" val="20002"/>
                    </a:ext>
                  </a:extLst>
                </a:gridCol>
                <a:gridCol w="1485775">
                  <a:extLst>
                    <a:ext uri="{9D8B030D-6E8A-4147-A177-3AD203B41FA5}">
                      <a16:colId xmlns:a16="http://schemas.microsoft.com/office/drawing/2014/main" val="20003"/>
                    </a:ext>
                  </a:extLst>
                </a:gridCol>
              </a:tblGrid>
              <a:tr h="386612">
                <a:tc>
                  <a:txBody>
                    <a:bodyPr/>
                    <a:lstStyle/>
                    <a:p>
                      <a:pPr>
                        <a:lnSpc>
                          <a:spcPct val="115000"/>
                        </a:lnSpc>
                        <a:spcAft>
                          <a:spcPts val="0"/>
                        </a:spcAft>
                      </a:pPr>
                      <a:r>
                        <a:rPr lang="fr-FR" sz="1100" dirty="0">
                          <a:effectLst/>
                        </a:rPr>
                        <a:t> </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Zone à densité faible</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Zone à densité inter</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Zone à densité forte</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187468">
                <a:tc>
                  <a:txBody>
                    <a:bodyPr/>
                    <a:lstStyle/>
                    <a:p>
                      <a:pPr>
                        <a:lnSpc>
                          <a:spcPct val="115000"/>
                        </a:lnSpc>
                        <a:spcAft>
                          <a:spcPts val="0"/>
                        </a:spcAft>
                      </a:pPr>
                      <a:r>
                        <a:rPr lang="fr-FR" sz="1000">
                          <a:effectLst/>
                        </a:rPr>
                        <a:t>Durée moyenne du trajet par achat (min)</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22</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10,4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20</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187468">
                <a:tc>
                  <a:txBody>
                    <a:bodyPr/>
                    <a:lstStyle/>
                    <a:p>
                      <a:pPr>
                        <a:lnSpc>
                          <a:spcPct val="115000"/>
                        </a:lnSpc>
                        <a:spcAft>
                          <a:spcPts val="0"/>
                        </a:spcAft>
                      </a:pPr>
                      <a:r>
                        <a:rPr lang="fr-FR" sz="1000">
                          <a:effectLst/>
                        </a:rPr>
                        <a:t>Distance moyenne parcourue (km)</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8.25</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4.25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4.5</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187468">
                <a:tc>
                  <a:txBody>
                    <a:bodyPr/>
                    <a:lstStyle/>
                    <a:p>
                      <a:pPr>
                        <a:lnSpc>
                          <a:spcPct val="115000"/>
                        </a:lnSpc>
                        <a:spcAft>
                          <a:spcPts val="0"/>
                        </a:spcAft>
                      </a:pPr>
                      <a:r>
                        <a:rPr lang="fr-FR" sz="1000">
                          <a:effectLst/>
                        </a:rPr>
                        <a:t>Nb. moyen d’achat décrit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4</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3.8</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187468">
                <a:tc>
                  <a:txBody>
                    <a:bodyPr/>
                    <a:lstStyle/>
                    <a:p>
                      <a:pPr>
                        <a:lnSpc>
                          <a:spcPct val="115000"/>
                        </a:lnSpc>
                        <a:spcAft>
                          <a:spcPts val="0"/>
                        </a:spcAft>
                      </a:pPr>
                      <a:r>
                        <a:rPr lang="fr-FR" sz="1000">
                          <a:effectLst/>
                        </a:rPr>
                        <a:t>Nb. moyen d’achat avec livr. à domicile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1.21</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1.18</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1.5</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187468">
                <a:tc>
                  <a:txBody>
                    <a:bodyPr/>
                    <a:lstStyle/>
                    <a:p>
                      <a:pPr>
                        <a:lnSpc>
                          <a:spcPct val="115000"/>
                        </a:lnSpc>
                        <a:spcAft>
                          <a:spcPts val="0"/>
                        </a:spcAft>
                      </a:pPr>
                      <a:r>
                        <a:rPr lang="fr-FR" sz="10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 </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170414">
                <a:tc>
                  <a:txBody>
                    <a:bodyPr/>
                    <a:lstStyle/>
                    <a:p>
                      <a:pPr>
                        <a:lnSpc>
                          <a:spcPct val="115000"/>
                        </a:lnSpc>
                        <a:spcAft>
                          <a:spcPts val="0"/>
                        </a:spcAft>
                      </a:pPr>
                      <a:r>
                        <a:rPr lang="fr-FR" sz="1000">
                          <a:effectLst/>
                        </a:rPr>
                        <a:t>Part modale des trajets : Voiture</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82%</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74%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48.22 %</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r h="170414">
                <a:tc>
                  <a:txBody>
                    <a:bodyPr/>
                    <a:lstStyle/>
                    <a:p>
                      <a:pPr>
                        <a:lnSpc>
                          <a:spcPct val="115000"/>
                        </a:lnSpc>
                        <a:spcAft>
                          <a:spcPts val="0"/>
                        </a:spcAft>
                      </a:pPr>
                      <a:r>
                        <a:rPr lang="fr-FR" sz="1000">
                          <a:effectLst/>
                        </a:rPr>
                        <a:t>                Taxi</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8%</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5.24 %</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4.5%</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7"/>
                  </a:ext>
                </a:extLst>
              </a:tr>
              <a:tr h="170414">
                <a:tc>
                  <a:txBody>
                    <a:bodyPr/>
                    <a:lstStyle/>
                    <a:p>
                      <a:pPr>
                        <a:lnSpc>
                          <a:spcPct val="115000"/>
                        </a:lnSpc>
                        <a:spcAft>
                          <a:spcPts val="0"/>
                        </a:spcAft>
                      </a:pPr>
                      <a:r>
                        <a:rPr lang="fr-FR" sz="1000">
                          <a:effectLst/>
                        </a:rPr>
                        <a:t>                Transport collectif</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1.5%</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3%</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12%</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8"/>
                  </a:ext>
                </a:extLst>
              </a:tr>
              <a:tr h="170414">
                <a:tc>
                  <a:txBody>
                    <a:bodyPr/>
                    <a:lstStyle/>
                    <a:p>
                      <a:pPr>
                        <a:lnSpc>
                          <a:spcPct val="115000"/>
                        </a:lnSpc>
                        <a:spcAft>
                          <a:spcPts val="0"/>
                        </a:spcAft>
                      </a:pPr>
                      <a:r>
                        <a:rPr lang="fr-FR" sz="1000">
                          <a:effectLst/>
                        </a:rPr>
                        <a:t>                Bicyclette</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1.1%</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2%</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3%</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9"/>
                  </a:ext>
                </a:extLst>
              </a:tr>
              <a:tr h="170414">
                <a:tc>
                  <a:txBody>
                    <a:bodyPr/>
                    <a:lstStyle/>
                    <a:p>
                      <a:pPr>
                        <a:lnSpc>
                          <a:spcPct val="115000"/>
                        </a:lnSpc>
                        <a:spcAft>
                          <a:spcPts val="0"/>
                        </a:spcAft>
                      </a:pPr>
                      <a:r>
                        <a:rPr lang="fr-FR" sz="1000">
                          <a:effectLst/>
                        </a:rPr>
                        <a:t>               Deux-roues</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&lt;1%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1%</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10"/>
                  </a:ext>
                </a:extLst>
              </a:tr>
              <a:tr h="170414">
                <a:tc>
                  <a:txBody>
                    <a:bodyPr/>
                    <a:lstStyle/>
                    <a:p>
                      <a:pPr>
                        <a:lnSpc>
                          <a:spcPct val="115000"/>
                        </a:lnSpc>
                        <a:spcAft>
                          <a:spcPts val="0"/>
                        </a:spcAft>
                      </a:pPr>
                      <a:r>
                        <a:rPr lang="fr-FR" sz="1000">
                          <a:effectLst/>
                        </a:rPr>
                        <a:t>              Marche à pied</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7.5%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16%</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32.4</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11"/>
                  </a:ext>
                </a:extLst>
              </a:tr>
              <a:tr h="170414">
                <a:tc>
                  <a:txBody>
                    <a:bodyPr/>
                    <a:lstStyle/>
                    <a:p>
                      <a:pPr>
                        <a:lnSpc>
                          <a:spcPct val="115000"/>
                        </a:lnSpc>
                        <a:spcAft>
                          <a:spcPts val="0"/>
                        </a:spcAft>
                      </a:pPr>
                      <a:r>
                        <a:rPr lang="fr-FR" sz="1000">
                          <a:effectLst/>
                        </a:rPr>
                        <a:t>              Autre mode</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&lt;1%</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&lt;1%</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12"/>
                  </a:ext>
                </a:extLst>
              </a:tr>
              <a:tr h="187468">
                <a:tc>
                  <a:txBody>
                    <a:bodyPr/>
                    <a:lstStyle/>
                    <a:p>
                      <a:pPr>
                        <a:lnSpc>
                          <a:spcPct val="115000"/>
                        </a:lnSpc>
                        <a:spcAft>
                          <a:spcPts val="0"/>
                        </a:spcAft>
                      </a:pPr>
                      <a:r>
                        <a:rPr lang="fr-FR" sz="1000" dirty="0">
                          <a:effectLst/>
                        </a:rPr>
                        <a:t>Distance moyenne par mode (km) </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 </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13"/>
                  </a:ext>
                </a:extLst>
              </a:tr>
              <a:tr h="187468">
                <a:tc>
                  <a:txBody>
                    <a:bodyPr/>
                    <a:lstStyle/>
                    <a:p>
                      <a:pPr>
                        <a:lnSpc>
                          <a:spcPct val="115000"/>
                        </a:lnSpc>
                        <a:spcAft>
                          <a:spcPts val="0"/>
                        </a:spcAft>
                      </a:pPr>
                      <a:r>
                        <a:rPr lang="fr-FR" sz="1000">
                          <a:effectLst/>
                        </a:rPr>
                        <a:t>               Voiture</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4.25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6</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14"/>
                  </a:ext>
                </a:extLst>
              </a:tr>
              <a:tr h="187468">
                <a:tc>
                  <a:txBody>
                    <a:bodyPr/>
                    <a:lstStyle/>
                    <a:p>
                      <a:pPr>
                        <a:lnSpc>
                          <a:spcPct val="115000"/>
                        </a:lnSpc>
                        <a:spcAft>
                          <a:spcPts val="0"/>
                        </a:spcAft>
                      </a:pPr>
                      <a:r>
                        <a:rPr lang="fr-FR" sz="1000">
                          <a:effectLst/>
                        </a:rPr>
                        <a:t>                Taxi</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4.15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5</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15"/>
                  </a:ext>
                </a:extLst>
              </a:tr>
              <a:tr h="187468">
                <a:tc>
                  <a:txBody>
                    <a:bodyPr/>
                    <a:lstStyle/>
                    <a:p>
                      <a:pPr>
                        <a:lnSpc>
                          <a:spcPct val="115000"/>
                        </a:lnSpc>
                        <a:spcAft>
                          <a:spcPts val="0"/>
                        </a:spcAft>
                      </a:pPr>
                      <a:r>
                        <a:rPr lang="fr-FR" sz="1000">
                          <a:effectLst/>
                        </a:rPr>
                        <a:t>                Transport collectif</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6.5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3.4</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16"/>
                  </a:ext>
                </a:extLst>
              </a:tr>
              <a:tr h="187468">
                <a:tc>
                  <a:txBody>
                    <a:bodyPr/>
                    <a:lstStyle/>
                    <a:p>
                      <a:pPr>
                        <a:lnSpc>
                          <a:spcPct val="115000"/>
                        </a:lnSpc>
                        <a:spcAft>
                          <a:spcPts val="0"/>
                        </a:spcAft>
                      </a:pPr>
                      <a:r>
                        <a:rPr lang="fr-FR" sz="1000">
                          <a:effectLst/>
                        </a:rPr>
                        <a:t>                Bicyclette</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6.25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3</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17"/>
                  </a:ext>
                </a:extLst>
              </a:tr>
              <a:tr h="187468">
                <a:tc>
                  <a:txBody>
                    <a:bodyPr/>
                    <a:lstStyle/>
                    <a:p>
                      <a:pPr>
                        <a:lnSpc>
                          <a:spcPct val="115000"/>
                        </a:lnSpc>
                        <a:spcAft>
                          <a:spcPts val="0"/>
                        </a:spcAft>
                      </a:pPr>
                      <a:r>
                        <a:rPr lang="fr-FR" sz="1000">
                          <a:effectLst/>
                        </a:rPr>
                        <a:t>                Deux-roues</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17.5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19</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18"/>
                  </a:ext>
                </a:extLst>
              </a:tr>
              <a:tr h="187468">
                <a:tc>
                  <a:txBody>
                    <a:bodyPr/>
                    <a:lstStyle/>
                    <a:p>
                      <a:pPr>
                        <a:lnSpc>
                          <a:spcPct val="115000"/>
                        </a:lnSpc>
                        <a:spcAft>
                          <a:spcPts val="0"/>
                        </a:spcAft>
                      </a:pPr>
                      <a:r>
                        <a:rPr lang="fr-FR" sz="1000">
                          <a:effectLst/>
                        </a:rPr>
                        <a:t>                Marche à pieds</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7.5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2,6</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19"/>
                  </a:ext>
                </a:extLst>
              </a:tr>
            </a:tbl>
          </a:graphicData>
        </a:graphic>
      </p:graphicFrame>
    </p:spTree>
    <p:extLst>
      <p:ext uri="{BB962C8B-B14F-4D97-AF65-F5344CB8AC3E}">
        <p14:creationId xmlns:p14="http://schemas.microsoft.com/office/powerpoint/2010/main" val="898321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a:latin typeface="Times New Roman" panose="02020603050405020304" pitchFamily="18" charset="0"/>
                <a:cs typeface="Times New Roman" panose="02020603050405020304" pitchFamily="18" charset="0"/>
              </a:rPr>
              <a:t>Synthèse des résultats et interprétations</a:t>
            </a:r>
          </a:p>
        </p:txBody>
      </p:sp>
      <p:sp>
        <p:nvSpPr>
          <p:cNvPr id="3" name="Espace réservé du contenu 2"/>
          <p:cNvSpPr>
            <a:spLocks noGrp="1"/>
          </p:cNvSpPr>
          <p:nvPr>
            <p:ph idx="1"/>
          </p:nvPr>
        </p:nvSpPr>
        <p:spPr/>
        <p:txBody>
          <a:bodyPr/>
          <a:lstStyle/>
          <a:p>
            <a:r>
              <a:rPr lang="fr-FR" sz="2000" b="1" dirty="0">
                <a:solidFill>
                  <a:srgbClr val="FF0000"/>
                </a:solidFill>
                <a:latin typeface="Times New Roman" panose="02020603050405020304" pitchFamily="18" charset="0"/>
                <a:cs typeface="Times New Roman" panose="02020603050405020304" pitchFamily="18" charset="0"/>
              </a:rPr>
              <a:t>Dans quelle mesure les contributions aux émissions sont-elles inégales ?</a:t>
            </a:r>
          </a:p>
          <a:p>
            <a:endParaRPr lang="fr-FR" sz="2000" dirty="0">
              <a:solidFill>
                <a:srgbClr val="FF0000"/>
              </a:solidFill>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Figure1.Courbe de  Lorenz pour les contributions au niveau individuel.</a:t>
            </a:r>
          </a:p>
          <a:p>
            <a:endParaRPr lang="fr-FR" sz="2000" dirty="0">
              <a:latin typeface="Times New Roman" panose="02020603050405020304" pitchFamily="18"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36874047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704088"/>
            <a:ext cx="10947400" cy="1014645"/>
          </a:xfrm>
        </p:spPr>
        <p:txBody>
          <a:bodyPr>
            <a:normAutofit/>
          </a:bodyPr>
          <a:lstStyle/>
          <a:p>
            <a:pPr algn="just"/>
            <a:r>
              <a:rPr lang="fr-FR" sz="4000" dirty="0">
                <a:latin typeface="Times New Roman" panose="02020603050405020304" pitchFamily="18" charset="0"/>
                <a:cs typeface="Times New Roman" panose="02020603050405020304" pitchFamily="18" charset="0"/>
              </a:rPr>
              <a:t>Synthèse des résultats et interprétations</a:t>
            </a:r>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a:xfrm>
                <a:off x="838200" y="1651004"/>
                <a:ext cx="10515600" cy="4525963"/>
              </a:xfrm>
            </p:spPr>
            <p:txBody>
              <a:bodyPr/>
              <a:lstStyle/>
              <a:p>
                <a:r>
                  <a:rPr lang="fr-FR" sz="1200" dirty="0">
                    <a:latin typeface="Times New Roman" panose="02020603050405020304" pitchFamily="18" charset="0"/>
                    <a:cs typeface="Times New Roman" panose="02020603050405020304" pitchFamily="18" charset="0"/>
                  </a:rPr>
                  <a:t>Remarque : l’axe </a:t>
                </a:r>
                <a14:m>
                  <m:oMath xmlns:m="http://schemas.openxmlformats.org/officeDocument/2006/math">
                    <m:r>
                      <a:rPr lang="fr-FR" sz="1200" i="1">
                        <a:latin typeface="Cambria Math"/>
                      </a:rPr>
                      <m:t>𝑥</m:t>
                    </m:r>
                  </m:oMath>
                </a14:m>
                <a:r>
                  <a:rPr lang="fr-FR" sz="1200" dirty="0">
                    <a:latin typeface="Times New Roman" panose="02020603050405020304" pitchFamily="18" charset="0"/>
                    <a:cs typeface="Times New Roman" panose="02020603050405020304" pitchFamily="18" charset="0"/>
                  </a:rPr>
                  <a:t> indique les percentiles des émissions au niveau individuel et l’axe </a:t>
                </a:r>
                <a14:m>
                  <m:oMath xmlns:m="http://schemas.openxmlformats.org/officeDocument/2006/math">
                    <m:r>
                      <a:rPr lang="fr-FR" sz="1200" i="1">
                        <a:latin typeface="Cambria Math"/>
                      </a:rPr>
                      <m:t>𝑦</m:t>
                    </m:r>
                  </m:oMath>
                </a14:m>
                <a:r>
                  <a:rPr lang="fr-FR" sz="1200" dirty="0">
                    <a:latin typeface="Times New Roman" panose="02020603050405020304" pitchFamily="18" charset="0"/>
                    <a:cs typeface="Times New Roman" panose="02020603050405020304" pitchFamily="18" charset="0"/>
                  </a:rPr>
                  <a:t> indique la part des émissions totale générées par tous les individus en dessous de ce percentile. La courbe rouge montre à quoi ressemblerait la distribution si tous les individus contribuaient de manière égale aux émissions.</a:t>
                </a:r>
              </a:p>
              <a:p>
                <a:endParaRPr lang="fr-FR" dirty="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xfrm>
                <a:off x="838200" y="1651004"/>
                <a:ext cx="10515600" cy="4525963"/>
              </a:xfrm>
              <a:blipFill rotWithShape="1">
                <a:blip r:embed="rId2"/>
                <a:stretch>
                  <a:fillRect/>
                </a:stretch>
              </a:blipFill>
            </p:spPr>
            <p:txBody>
              <a:bodyPr/>
              <a:lstStyle/>
              <a:p>
                <a:r>
                  <a:rPr lang="fr-FR">
                    <a:noFill/>
                  </a:rPr>
                  <a:t> </a:t>
                </a:r>
              </a:p>
            </p:txBody>
          </p:sp>
        </mc:Fallback>
      </mc:AlternateContent>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60224" y="2464333"/>
            <a:ext cx="4389437" cy="352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4356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Synthèse des résultats et interprétations</a:t>
            </a:r>
          </a:p>
        </p:txBody>
      </p:sp>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818781" y="1504747"/>
            <a:ext cx="6187976" cy="4686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3263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Synthèse des résultats et interprétations</a:t>
            </a:r>
          </a:p>
        </p:txBody>
      </p:sp>
      <p:sp>
        <p:nvSpPr>
          <p:cNvPr id="3" name="Espace réservé du contenu 2"/>
          <p:cNvSpPr>
            <a:spLocks noGrp="1"/>
          </p:cNvSpPr>
          <p:nvPr>
            <p:ph idx="1"/>
          </p:nvPr>
        </p:nvSpPr>
        <p:spPr/>
        <p:txBody>
          <a:bodyPr>
            <a:normAutofit/>
          </a:bodyPr>
          <a:lstStyle/>
          <a:p>
            <a:r>
              <a:rPr lang="fr-FR" sz="1800" b="1" dirty="0">
                <a:latin typeface="Times New Roman" panose="02020603050405020304" pitchFamily="18" charset="0"/>
                <a:cs typeface="Times New Roman" panose="02020603050405020304" pitchFamily="18" charset="0"/>
              </a:rPr>
              <a:t>La figure 1 </a:t>
            </a:r>
            <a:r>
              <a:rPr lang="fr-FR" sz="1800" dirty="0">
                <a:latin typeface="Times New Roman" panose="02020603050405020304" pitchFamily="18" charset="0"/>
                <a:cs typeface="Times New Roman" panose="02020603050405020304" pitchFamily="18" charset="0"/>
              </a:rPr>
              <a:t>illustre les grandes inégalités dans les émissions au niveau individuel à l’aide de la courbe de Lorenz : pour les déplacements effectués, les 20% d’émetteurs de </a:t>
            </a:r>
            <a:r>
              <a:rPr lang="fr-FR" sz="1800" dirty="0" err="1">
                <a:latin typeface="Times New Roman" panose="02020603050405020304" pitchFamily="18" charset="0"/>
                <a:cs typeface="Times New Roman" panose="02020603050405020304" pitchFamily="18" charset="0"/>
              </a:rPr>
              <a:t>NOx</a:t>
            </a:r>
            <a:r>
              <a:rPr lang="fr-FR" sz="1800" dirty="0">
                <a:latin typeface="Times New Roman" panose="02020603050405020304" pitchFamily="18" charset="0"/>
                <a:cs typeface="Times New Roman" panose="02020603050405020304" pitchFamily="18" charset="0"/>
              </a:rPr>
              <a:t> les plus importants contribuent à 69% des émissions de </a:t>
            </a:r>
            <a:r>
              <a:rPr lang="fr-FR" sz="1800" dirty="0" err="1">
                <a:latin typeface="Times New Roman" panose="02020603050405020304" pitchFamily="18" charset="0"/>
                <a:cs typeface="Times New Roman" panose="02020603050405020304" pitchFamily="18" charset="0"/>
              </a:rPr>
              <a:t>NOx</a:t>
            </a:r>
            <a:r>
              <a:rPr lang="fr-FR" sz="1800" dirty="0">
                <a:latin typeface="Times New Roman" panose="02020603050405020304" pitchFamily="18" charset="0"/>
                <a:cs typeface="Times New Roman" panose="02020603050405020304" pitchFamily="18" charset="0"/>
              </a:rPr>
              <a:t>, les 48% intermédiaire contribuent à 31% et les 32%  d’émetteurs les plus faibles ont une contribution nulle (figure1)</a:t>
            </a:r>
          </a:p>
          <a:p>
            <a:r>
              <a:rPr lang="fr-FR" sz="2000" b="1" dirty="0">
                <a:latin typeface="Times New Roman" panose="02020603050405020304" pitchFamily="18" charset="0"/>
                <a:cs typeface="Times New Roman" panose="02020603050405020304" pitchFamily="18" charset="0"/>
              </a:rPr>
              <a:t>Tableau 4</a:t>
            </a:r>
            <a:endParaRPr lang="fr-FR" sz="2000" dirty="0">
              <a:latin typeface="Times New Roman" panose="02020603050405020304" pitchFamily="18" charset="0"/>
              <a:cs typeface="Times New Roman" panose="02020603050405020304" pitchFamily="18"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2175969875"/>
              </p:ext>
            </p:extLst>
          </p:nvPr>
        </p:nvGraphicFramePr>
        <p:xfrm>
          <a:off x="3171191" y="3344338"/>
          <a:ext cx="5896612" cy="1938867"/>
        </p:xfrm>
        <a:graphic>
          <a:graphicData uri="http://schemas.openxmlformats.org/drawingml/2006/table">
            <a:tbl>
              <a:tblPr firstRow="1" firstCol="1" bandRow="1">
                <a:tableStyleId>{5C22544A-7EE6-4342-B048-85BDC9FD1C3A}</a:tableStyleId>
              </a:tblPr>
              <a:tblGrid>
                <a:gridCol w="1474153">
                  <a:extLst>
                    <a:ext uri="{9D8B030D-6E8A-4147-A177-3AD203B41FA5}">
                      <a16:colId xmlns:a16="http://schemas.microsoft.com/office/drawing/2014/main" val="20000"/>
                    </a:ext>
                  </a:extLst>
                </a:gridCol>
                <a:gridCol w="1474153">
                  <a:extLst>
                    <a:ext uri="{9D8B030D-6E8A-4147-A177-3AD203B41FA5}">
                      <a16:colId xmlns:a16="http://schemas.microsoft.com/office/drawing/2014/main" val="20001"/>
                    </a:ext>
                  </a:extLst>
                </a:gridCol>
                <a:gridCol w="1474153">
                  <a:extLst>
                    <a:ext uri="{9D8B030D-6E8A-4147-A177-3AD203B41FA5}">
                      <a16:colId xmlns:a16="http://schemas.microsoft.com/office/drawing/2014/main" val="20002"/>
                    </a:ext>
                  </a:extLst>
                </a:gridCol>
                <a:gridCol w="1474153">
                  <a:extLst>
                    <a:ext uri="{9D8B030D-6E8A-4147-A177-3AD203B41FA5}">
                      <a16:colId xmlns:a16="http://schemas.microsoft.com/office/drawing/2014/main" val="20003"/>
                    </a:ext>
                  </a:extLst>
                </a:gridCol>
              </a:tblGrid>
              <a:tr h="269787">
                <a:tc>
                  <a:txBody>
                    <a:bodyPr/>
                    <a:lstStyle/>
                    <a:p>
                      <a:pPr>
                        <a:lnSpc>
                          <a:spcPct val="115000"/>
                        </a:lnSpc>
                        <a:spcAft>
                          <a:spcPts val="0"/>
                        </a:spcAft>
                      </a:pPr>
                      <a:r>
                        <a:rPr lang="fr-FR" sz="1200" dirty="0">
                          <a:effectLst/>
                        </a:rPr>
                        <a:t> </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200" dirty="0" err="1">
                          <a:effectLst/>
                          <a:latin typeface="Times New Roman" panose="02020603050405020304" pitchFamily="18" charset="0"/>
                          <a:cs typeface="Times New Roman" panose="02020603050405020304" pitchFamily="18" charset="0"/>
                        </a:rPr>
                        <a:t>NOx</a:t>
                      </a:r>
                      <a:endParaRPr lang="fr-FR" sz="11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fr-FR" sz="1200" dirty="0">
                          <a:effectLst/>
                        </a:rPr>
                        <a:t>PM</a:t>
                      </a:r>
                      <a:r>
                        <a:rPr lang="fr-FR" sz="1200" baseline="-25000" dirty="0">
                          <a:effectLst/>
                        </a:rPr>
                        <a:t>2.5 </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200" dirty="0">
                          <a:effectLst/>
                        </a:rPr>
                        <a:t>CO</a:t>
                      </a:r>
                      <a:r>
                        <a:rPr lang="fr-FR" sz="1200" baseline="-25000" dirty="0">
                          <a:effectLst/>
                        </a:rPr>
                        <a:t>2</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556360">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Les plus grands émetteurs </a:t>
                      </a:r>
                      <a:endParaRPr lang="fr-FR" sz="11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69%</a:t>
                      </a:r>
                      <a:endParaRPr lang="fr-FR" sz="11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62%</a:t>
                      </a:r>
                      <a:endParaRPr lang="fr-FR" sz="11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fr-FR" sz="1200">
                          <a:effectLst/>
                          <a:latin typeface="Times New Roman" panose="02020603050405020304" pitchFamily="18" charset="0"/>
                          <a:cs typeface="Times New Roman" panose="02020603050405020304" pitchFamily="18" charset="0"/>
                        </a:rPr>
                        <a:t>64%</a:t>
                      </a:r>
                      <a:endParaRPr lang="fr-FR" sz="1100">
                        <a:effectLst/>
                        <a:latin typeface="Times New Roman" panose="02020603050405020304" pitchFamily="18" charset="0"/>
                        <a:ea typeface="Calibri"/>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556360">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Emetteurs Intermédiaire </a:t>
                      </a:r>
                      <a:endParaRPr lang="fr-FR" sz="11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31%</a:t>
                      </a:r>
                      <a:endParaRPr lang="fr-FR" sz="11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38%</a:t>
                      </a:r>
                      <a:endParaRPr lang="fr-FR" sz="11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36%</a:t>
                      </a:r>
                      <a:endParaRPr lang="fr-FR" sz="1100" dirty="0">
                        <a:effectLst/>
                        <a:latin typeface="Times New Roman" panose="02020603050405020304" pitchFamily="18" charset="0"/>
                        <a:ea typeface="Calibri"/>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556360">
                <a:tc>
                  <a:txBody>
                    <a:bodyPr/>
                    <a:lstStyle/>
                    <a:p>
                      <a:pPr>
                        <a:lnSpc>
                          <a:spcPct val="115000"/>
                        </a:lnSpc>
                        <a:spcAft>
                          <a:spcPts val="0"/>
                        </a:spcAft>
                      </a:pPr>
                      <a:r>
                        <a:rPr lang="fr-FR" sz="1200">
                          <a:effectLst/>
                          <a:latin typeface="Times New Roman" panose="02020603050405020304" pitchFamily="18" charset="0"/>
                          <a:cs typeface="Times New Roman" panose="02020603050405020304" pitchFamily="18" charset="0"/>
                        </a:rPr>
                        <a:t>Les plus faibles émetteurs</a:t>
                      </a:r>
                      <a:endParaRPr lang="fr-FR" sz="11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0%</a:t>
                      </a:r>
                      <a:endParaRPr lang="fr-FR" sz="11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0%</a:t>
                      </a:r>
                      <a:endParaRPr lang="fr-FR" sz="11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0%</a:t>
                      </a:r>
                      <a:endParaRPr lang="fr-FR" sz="1100" dirty="0">
                        <a:effectLst/>
                        <a:latin typeface="Times New Roman" panose="02020603050405020304" pitchFamily="18" charset="0"/>
                        <a:ea typeface="Calibri"/>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4445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a:latin typeface="Times New Roman" panose="02020603050405020304" pitchFamily="18" charset="0"/>
                <a:cs typeface="Times New Roman" panose="02020603050405020304" pitchFamily="18" charset="0"/>
              </a:rPr>
              <a:t>Synthèse des résultats et interprétations</a:t>
            </a:r>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p:txBody>
              <a:bodyPr/>
              <a:lstStyle/>
              <a:p>
                <a:r>
                  <a:rPr lang="fr-FR" sz="2000" b="1" dirty="0">
                    <a:solidFill>
                      <a:srgbClr val="FF0000"/>
                    </a:solidFill>
                    <a:latin typeface="Times New Roman" panose="02020603050405020304" pitchFamily="18" charset="0"/>
                    <a:cs typeface="Times New Roman" panose="02020603050405020304" pitchFamily="18" charset="0"/>
                  </a:rPr>
                  <a:t>Qu’est ce qui explique les émissions élevées ?</a:t>
                </a:r>
                <a:endParaRPr lang="fr-FR" sz="2000" dirty="0">
                  <a:latin typeface="Times New Roman" panose="02020603050405020304" pitchFamily="18" charset="0"/>
                  <a:cs typeface="Times New Roman" panose="02020603050405020304" pitchFamily="18" charset="0"/>
                </a:endParaRPr>
              </a:p>
              <a:p>
                <a:r>
                  <a:rPr lang="fr-FR" sz="2000" b="1" dirty="0">
                    <a:latin typeface="Times New Roman" panose="02020603050405020304" pitchFamily="18" charset="0"/>
                    <a:cs typeface="Times New Roman" panose="02020603050405020304" pitchFamily="18" charset="0"/>
                  </a:rPr>
                  <a:t>Figure 2.</a:t>
                </a:r>
                <a:r>
                  <a:rPr lang="fr-FR" sz="2000" dirty="0">
                    <a:latin typeface="Times New Roman" panose="02020603050405020304" pitchFamily="18" charset="0"/>
                    <a:cs typeface="Times New Roman" panose="02020603050405020304" pitchFamily="18" charset="0"/>
                  </a:rPr>
                  <a:t> Contribution de la distance, du choix modal et de l’intensité des émissions aux différences d’émissions, par polluant.</a:t>
                </a:r>
              </a:p>
              <a:p>
                <a:endParaRPr lang="fr-FR" sz="2000" dirty="0">
                  <a:latin typeface="Times New Roman" panose="02020603050405020304" pitchFamily="18" charset="0"/>
                  <a:cs typeface="Times New Roman" panose="02020603050405020304" pitchFamily="18" charset="0"/>
                </a:endParaRPr>
              </a:p>
              <a:p>
                <a:r>
                  <a:rPr lang="fr-FR" sz="2000" b="1" dirty="0">
                    <a:latin typeface="Times New Roman" panose="02020603050405020304" pitchFamily="18" charset="0"/>
                    <a:cs typeface="Times New Roman" panose="02020603050405020304" pitchFamily="18" charset="0"/>
                  </a:rPr>
                  <a:t>La figure 2</a:t>
                </a:r>
                <a:r>
                  <a:rPr lang="fr-FR" sz="2000" dirty="0">
                    <a:latin typeface="Times New Roman" panose="02020603050405020304" pitchFamily="18" charset="0"/>
                    <a:cs typeface="Times New Roman" panose="02020603050405020304" pitchFamily="18" charset="0"/>
                  </a:rPr>
                  <a:t> montre les résultats de la décomposition de LMDI pour les pollutions NOX et PM2.5 et les émissions CO2 (voir tableau 4, 5 ,6,7,8 et 9 pour  les valeurs des composantes pour chaque quintile et les deltas de LMDI,</a:t>
                </a:r>
                <a14:m>
                  <m:oMath xmlns:m="http://schemas.openxmlformats.org/officeDocument/2006/math">
                    <m:r>
                      <a:rPr lang="fr-FR" sz="2000" i="1">
                        <a:latin typeface="Cambria Math"/>
                      </a:rPr>
                      <m:t> ∆</m:t>
                    </m:r>
                    <m:sSub>
                      <m:sSubPr>
                        <m:ctrlPr>
                          <a:rPr lang="fr-FR" sz="2000" i="1">
                            <a:latin typeface="Cambria Math" panose="02040503050406030204" pitchFamily="18" charset="0"/>
                          </a:rPr>
                        </m:ctrlPr>
                      </m:sSubPr>
                      <m:e>
                        <m:r>
                          <a:rPr lang="fr-FR" sz="2000" i="1">
                            <a:latin typeface="Cambria Math"/>
                          </a:rPr>
                          <m:t>𝐸</m:t>
                        </m:r>
                      </m:e>
                      <m:sub>
                        <m:r>
                          <a:rPr lang="fr-FR" sz="2000" i="1">
                            <a:latin typeface="Cambria Math"/>
                          </a:rPr>
                          <m:t>𝑃</m:t>
                        </m:r>
                        <m:r>
                          <a:rPr lang="fr-FR" sz="2000" i="1">
                            <a:latin typeface="Cambria Math"/>
                          </a:rPr>
                          <m:t>,</m:t>
                        </m:r>
                        <m:r>
                          <a:rPr lang="fr-FR" sz="2000" i="1">
                            <a:latin typeface="Cambria Math"/>
                          </a:rPr>
                          <m:t>𝑄𝑘</m:t>
                        </m:r>
                        <m:r>
                          <a:rPr lang="fr-FR" sz="2000" i="1">
                            <a:latin typeface="Cambria Math"/>
                          </a:rPr>
                          <m:t>−</m:t>
                        </m:r>
                        <m:r>
                          <a:rPr lang="fr-FR" sz="2000" i="1">
                            <a:latin typeface="Cambria Math"/>
                          </a:rPr>
                          <m:t>𝑄</m:t>
                        </m:r>
                        <m:r>
                          <a:rPr lang="fr-FR" sz="2000" i="1">
                            <a:latin typeface="Cambria Math"/>
                          </a:rPr>
                          <m:t>3,</m:t>
                        </m:r>
                        <m:r>
                          <a:rPr lang="fr-FR" sz="2000" i="1">
                            <a:latin typeface="Cambria Math"/>
                          </a:rPr>
                          <m:t>𝐷</m:t>
                        </m:r>
                      </m:sub>
                    </m:sSub>
                  </m:oMath>
                </a14:m>
                <a:r>
                  <a:rPr lang="fr-FR" sz="2000" dirty="0">
                    <a:latin typeface="Times New Roman" panose="02020603050405020304" pitchFamily="18" charset="0"/>
                    <a:cs typeface="Times New Roman" panose="02020603050405020304" pitchFamily="18" charset="0"/>
                  </a:rPr>
                  <a:t> ,</a:t>
                </a:r>
                <a14:m>
                  <m:oMath xmlns:m="http://schemas.openxmlformats.org/officeDocument/2006/math">
                    <m:r>
                      <a:rPr lang="fr-FR" sz="2000" i="1">
                        <a:latin typeface="Cambria Math"/>
                      </a:rPr>
                      <m:t> ∆</m:t>
                    </m:r>
                    <m:sSub>
                      <m:sSubPr>
                        <m:ctrlPr>
                          <a:rPr lang="fr-FR" sz="2000" i="1">
                            <a:latin typeface="Cambria Math" panose="02040503050406030204" pitchFamily="18" charset="0"/>
                          </a:rPr>
                        </m:ctrlPr>
                      </m:sSubPr>
                      <m:e>
                        <m:r>
                          <a:rPr lang="fr-FR" sz="2000" i="1">
                            <a:latin typeface="Cambria Math"/>
                          </a:rPr>
                          <m:t>𝐸</m:t>
                        </m:r>
                      </m:e>
                      <m:sub>
                        <m:r>
                          <a:rPr lang="fr-FR" sz="2000" i="1">
                            <a:latin typeface="Cambria Math"/>
                          </a:rPr>
                          <m:t>𝑃</m:t>
                        </m:r>
                        <m:r>
                          <a:rPr lang="fr-FR" sz="2000" i="1">
                            <a:latin typeface="Cambria Math"/>
                          </a:rPr>
                          <m:t>,</m:t>
                        </m:r>
                        <m:r>
                          <a:rPr lang="fr-FR" sz="2000" i="1">
                            <a:latin typeface="Cambria Math"/>
                          </a:rPr>
                          <m:t>𝑄𝑘</m:t>
                        </m:r>
                        <m:r>
                          <a:rPr lang="fr-FR" sz="2000" i="1">
                            <a:latin typeface="Cambria Math"/>
                          </a:rPr>
                          <m:t>−</m:t>
                        </m:r>
                        <m:r>
                          <a:rPr lang="fr-FR" sz="2000" i="1">
                            <a:latin typeface="Cambria Math"/>
                          </a:rPr>
                          <m:t>𝑄</m:t>
                        </m:r>
                        <m:r>
                          <a:rPr lang="fr-FR" sz="2000" i="1">
                            <a:latin typeface="Cambria Math"/>
                          </a:rPr>
                          <m:t>3,</m:t>
                        </m:r>
                        <m:r>
                          <a:rPr lang="fr-FR" sz="2000" i="1">
                            <a:latin typeface="Cambria Math"/>
                          </a:rPr>
                          <m:t>𝑆</m:t>
                        </m:r>
                      </m:sub>
                    </m:sSub>
                    <m:r>
                      <a:rPr lang="fr-FR" sz="2000" i="1">
                        <a:latin typeface="Cambria Math"/>
                      </a:rPr>
                      <m:t> </m:t>
                    </m:r>
                  </m:oMath>
                </a14:m>
                <a:r>
                  <a:rPr lang="fr-FR" sz="2000" dirty="0">
                    <a:latin typeface="Times New Roman" panose="02020603050405020304" pitchFamily="18" charset="0"/>
                    <a:cs typeface="Times New Roman" panose="02020603050405020304" pitchFamily="18" charset="0"/>
                  </a:rPr>
                  <a:t>,</a:t>
                </a:r>
                <a14:m>
                  <m:oMath xmlns:m="http://schemas.openxmlformats.org/officeDocument/2006/math">
                    <m:r>
                      <a:rPr lang="fr-FR" sz="2000" i="1">
                        <a:latin typeface="Cambria Math"/>
                      </a:rPr>
                      <m:t> ∆</m:t>
                    </m:r>
                    <m:sSub>
                      <m:sSubPr>
                        <m:ctrlPr>
                          <a:rPr lang="fr-FR" sz="2000" i="1">
                            <a:latin typeface="Cambria Math" panose="02040503050406030204" pitchFamily="18" charset="0"/>
                          </a:rPr>
                        </m:ctrlPr>
                      </m:sSubPr>
                      <m:e>
                        <m:r>
                          <a:rPr lang="fr-FR" sz="2000" i="1">
                            <a:latin typeface="Cambria Math"/>
                          </a:rPr>
                          <m:t>𝐸</m:t>
                        </m:r>
                      </m:e>
                      <m:sub>
                        <m:r>
                          <a:rPr lang="fr-FR" sz="2000" i="1">
                            <a:latin typeface="Cambria Math"/>
                          </a:rPr>
                          <m:t>𝑃</m:t>
                        </m:r>
                        <m:r>
                          <a:rPr lang="fr-FR" sz="2000" i="1">
                            <a:latin typeface="Cambria Math"/>
                          </a:rPr>
                          <m:t>,</m:t>
                        </m:r>
                        <m:r>
                          <a:rPr lang="fr-FR" sz="2000" i="1">
                            <a:latin typeface="Cambria Math"/>
                          </a:rPr>
                          <m:t>𝑄𝑘</m:t>
                        </m:r>
                        <m:r>
                          <a:rPr lang="fr-FR" sz="2000" i="1">
                            <a:latin typeface="Cambria Math"/>
                          </a:rPr>
                          <m:t>−</m:t>
                        </m:r>
                        <m:r>
                          <a:rPr lang="fr-FR" sz="2000" i="1">
                            <a:latin typeface="Cambria Math"/>
                          </a:rPr>
                          <m:t>𝑄</m:t>
                        </m:r>
                        <m:r>
                          <a:rPr lang="fr-FR" sz="2000" i="1">
                            <a:latin typeface="Cambria Math"/>
                          </a:rPr>
                          <m:t>3,</m:t>
                        </m:r>
                        <m:r>
                          <a:rPr lang="fr-FR" sz="2000" i="1">
                            <a:latin typeface="Cambria Math"/>
                          </a:rPr>
                          <m:t>𝐼</m:t>
                        </m:r>
                      </m:sub>
                    </m:sSub>
                  </m:oMath>
                </a14:m>
                <a:r>
                  <a:rPr lang="fr-FR" sz="2000" dirty="0">
                    <a:latin typeface="Times New Roman" panose="02020603050405020304" pitchFamily="18" charset="0"/>
                    <a:cs typeface="Times New Roman" panose="02020603050405020304" pitchFamily="18" charset="0"/>
                  </a:rPr>
                  <a:t> de l’équation (4)</a:t>
                </a:r>
              </a:p>
              <a:p>
                <a:endParaRPr lang="fr-FR" dirty="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blipFill rotWithShape="1">
                <a:blip r:embed="rId2"/>
                <a:stretch>
                  <a:fillRect l="-522" t="-1401"/>
                </a:stretch>
              </a:blipFill>
            </p:spPr>
            <p:txBody>
              <a:bodyPr/>
              <a:lstStyle/>
              <a:p>
                <a:r>
                  <a:rPr lang="fr-FR">
                    <a:noFill/>
                  </a:rPr>
                  <a:t> </a:t>
                </a:r>
              </a:p>
            </p:txBody>
          </p:sp>
        </mc:Fallback>
      </mc:AlternateContent>
    </p:spTree>
    <p:extLst>
      <p:ext uri="{BB962C8B-B14F-4D97-AF65-F5344CB8AC3E}">
        <p14:creationId xmlns:p14="http://schemas.microsoft.com/office/powerpoint/2010/main" val="1368272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Synthèse des résultats et interprétations</a:t>
            </a:r>
          </a:p>
        </p:txBody>
      </p:sp>
      <p:sp>
        <p:nvSpPr>
          <p:cNvPr id="3" name="Espace réservé du contenu 2"/>
          <p:cNvSpPr>
            <a:spLocks noGrp="1"/>
          </p:cNvSpPr>
          <p:nvPr>
            <p:ph idx="1"/>
          </p:nvPr>
        </p:nvSpPr>
        <p:spPr/>
        <p:txBody>
          <a:bodyPr>
            <a:normAutofit/>
          </a:bodyPr>
          <a:lstStyle/>
          <a:p>
            <a:r>
              <a:rPr lang="fr-FR" sz="1200" dirty="0">
                <a:latin typeface="Times New Roman" panose="02020603050405020304" pitchFamily="18" charset="0"/>
                <a:cs typeface="Times New Roman" panose="02020603050405020304" pitchFamily="18" charset="0"/>
              </a:rPr>
              <a:t>Note : ces graphiques montrent, pour chaque polluant les différences d’émissions entre les individus de référence des quintiles 1, 2,4 et 5 et l’individu de référence  du quintile 3 (longueur totale des barres), décomposée en différence de distance totale parcourue, de parts modales et d’intensité d’émissions d’un mode donné.</a:t>
            </a:r>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4415" y="2649953"/>
            <a:ext cx="4802188" cy="313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1865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a:latin typeface="Times New Roman" panose="02020603050405020304" pitchFamily="18" charset="0"/>
                <a:cs typeface="Times New Roman" panose="02020603050405020304" pitchFamily="18" charset="0"/>
              </a:rPr>
              <a:t>Objectifs</a:t>
            </a:r>
          </a:p>
        </p:txBody>
      </p:sp>
      <p:sp>
        <p:nvSpPr>
          <p:cNvPr id="3" name="Espace réservé du contenu 2"/>
          <p:cNvSpPr>
            <a:spLocks noGrp="1"/>
          </p:cNvSpPr>
          <p:nvPr>
            <p:ph idx="1"/>
          </p:nvPr>
        </p:nvSpPr>
        <p:spPr>
          <a:xfrm>
            <a:off x="821268" y="1727204"/>
            <a:ext cx="10532533" cy="4449763"/>
          </a:xfrm>
        </p:spPr>
        <p:txBody>
          <a:bodyPr>
            <a:normAutofit fontScale="92500" lnSpcReduction="10000"/>
          </a:bodyPr>
          <a:lstStyle/>
          <a:p>
            <a:pPr marL="0" indent="0">
              <a:buNone/>
            </a:pPr>
            <a:r>
              <a:rPr lang="fr-FR" sz="2600" dirty="0">
                <a:solidFill>
                  <a:srgbClr val="FF0000"/>
                </a:solidFill>
                <a:latin typeface="Times New Roman" panose="02020603050405020304" pitchFamily="18" charset="0"/>
                <a:cs typeface="Times New Roman" panose="02020603050405020304" pitchFamily="18" charset="0"/>
              </a:rPr>
              <a:t>Objectif général</a:t>
            </a:r>
            <a:r>
              <a:rPr lang="fr-FR" sz="2600" dirty="0">
                <a:latin typeface="Times New Roman" panose="02020603050405020304" pitchFamily="18" charset="0"/>
                <a:cs typeface="Times New Roman" panose="02020603050405020304" pitchFamily="18" charset="0"/>
              </a:rPr>
              <a:t>:</a:t>
            </a:r>
          </a:p>
          <a:p>
            <a:pPr marL="0" indent="0">
              <a:buNone/>
            </a:pPr>
            <a:r>
              <a:rPr lang="fr-FR" sz="2600" dirty="0">
                <a:latin typeface="Times New Roman" panose="02020603050405020304" pitchFamily="18" charset="0"/>
                <a:cs typeface="Times New Roman" panose="02020603050405020304" pitchFamily="18" charset="0"/>
              </a:rPr>
              <a:t>    -Faire le bilan environnemental des émissions liées aux déplacements d’achat des ménages</a:t>
            </a:r>
          </a:p>
          <a:p>
            <a:pPr marL="0" indent="0">
              <a:buNone/>
            </a:pPr>
            <a:endParaRPr lang="fr-FR" sz="2600" dirty="0">
              <a:latin typeface="Times New Roman" panose="02020603050405020304" pitchFamily="18" charset="0"/>
              <a:cs typeface="Times New Roman" panose="02020603050405020304" pitchFamily="18" charset="0"/>
            </a:endParaRPr>
          </a:p>
          <a:p>
            <a:pPr marL="0" indent="0">
              <a:buNone/>
            </a:pPr>
            <a:r>
              <a:rPr lang="fr-FR" sz="2600" dirty="0">
                <a:solidFill>
                  <a:srgbClr val="FF0000"/>
                </a:solidFill>
                <a:latin typeface="Times New Roman" panose="02020603050405020304" pitchFamily="18" charset="0"/>
                <a:cs typeface="Times New Roman" panose="02020603050405020304" pitchFamily="18" charset="0"/>
              </a:rPr>
              <a:t>Objectifs spécifiques</a:t>
            </a:r>
            <a:r>
              <a:rPr lang="fr-FR" sz="2600" dirty="0">
                <a:latin typeface="Times New Roman" panose="02020603050405020304" pitchFamily="18" charset="0"/>
                <a:cs typeface="Times New Roman" panose="02020603050405020304" pitchFamily="18" charset="0"/>
              </a:rPr>
              <a:t>:</a:t>
            </a:r>
          </a:p>
          <a:p>
            <a:pPr marL="0" indent="0">
              <a:buNone/>
            </a:pPr>
            <a:r>
              <a:rPr lang="fr-FR" sz="2600" dirty="0">
                <a:latin typeface="Times New Roman" panose="02020603050405020304" pitchFamily="18" charset="0"/>
                <a:cs typeface="Times New Roman" panose="02020603050405020304" pitchFamily="18" charset="0"/>
              </a:rPr>
              <a:t>   -Estimer dans un contexte d’inégalité environnementales, dans quelles mesures les individus contribuent aux émissions de polluants locaux (</a:t>
            </a:r>
            <a:r>
              <a:rPr lang="fr-FR" sz="2600" dirty="0" err="1">
                <a:latin typeface="Times New Roman" panose="02020603050405020304" pitchFamily="18" charset="0"/>
                <a:cs typeface="Times New Roman" panose="02020603050405020304" pitchFamily="18" charset="0"/>
              </a:rPr>
              <a:t>NOx</a:t>
            </a:r>
            <a:r>
              <a:rPr lang="fr-FR" sz="2600" dirty="0">
                <a:latin typeface="Times New Roman" panose="02020603050405020304" pitchFamily="18" charset="0"/>
                <a:cs typeface="Times New Roman" panose="02020603050405020304" pitchFamily="18" charset="0"/>
              </a:rPr>
              <a:t> et PM2,5) et de CO2 liés aux transports lors de leurs déplacements liés aux achats</a:t>
            </a:r>
          </a:p>
          <a:p>
            <a:pPr marL="0" indent="0">
              <a:buNone/>
            </a:pPr>
            <a:endParaRPr lang="fr-FR" sz="2600" dirty="0">
              <a:latin typeface="Times New Roman" panose="02020603050405020304" pitchFamily="18" charset="0"/>
              <a:cs typeface="Times New Roman" panose="02020603050405020304" pitchFamily="18" charset="0"/>
            </a:endParaRPr>
          </a:p>
          <a:p>
            <a:pPr marL="0" indent="0">
              <a:buNone/>
            </a:pPr>
            <a:r>
              <a:rPr lang="fr-FR" sz="2600" dirty="0">
                <a:latin typeface="Times New Roman" panose="02020603050405020304" pitchFamily="18" charset="0"/>
                <a:cs typeface="Times New Roman" panose="02020603050405020304" pitchFamily="18" charset="0"/>
              </a:rPr>
              <a:t>   -Identifier les facteurs qui expliquent les différences d’émission entre les ménages </a:t>
            </a:r>
          </a:p>
          <a:p>
            <a:pPr marL="0" indent="0">
              <a:buNone/>
            </a:pPr>
            <a:r>
              <a:rPr lang="fr-FR" sz="2600" dirty="0">
                <a:latin typeface="Times New Roman" panose="02020603050405020304" pitchFamily="18" charset="0"/>
                <a:cs typeface="Times New Roman" panose="02020603050405020304" pitchFamily="18" charset="0"/>
              </a:rPr>
              <a:t>  -Examiner la relation entre le type de déplacement et les attributs personnel</a:t>
            </a:r>
            <a:r>
              <a:rPr lang="fr-FR" dirty="0">
                <a:latin typeface="Times New Roman" panose="02020603050405020304" pitchFamily="18" charset="0"/>
                <a:cs typeface="Times New Roman" panose="02020603050405020304" pitchFamily="18" charset="0"/>
              </a:rPr>
              <a:t>s</a:t>
            </a:r>
          </a:p>
        </p:txBody>
      </p:sp>
    </p:spTree>
    <p:extLst>
      <p:ext uri="{BB962C8B-B14F-4D97-AF65-F5344CB8AC3E}">
        <p14:creationId xmlns:p14="http://schemas.microsoft.com/office/powerpoint/2010/main" val="2286285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Synthèse des résultats et interprétations</a:t>
            </a:r>
          </a:p>
        </p:txBody>
      </p:sp>
      <p:sp>
        <p:nvSpPr>
          <p:cNvPr id="5" name="Espace réservé du contenu 4"/>
          <p:cNvSpPr>
            <a:spLocks noGrp="1"/>
          </p:cNvSpPr>
          <p:nvPr>
            <p:ph idx="1"/>
          </p:nvPr>
        </p:nvSpPr>
        <p:spPr/>
        <p:txBody>
          <a:bodyPr/>
          <a:lstStyle/>
          <a:p>
            <a:r>
              <a:rPr lang="fr-FR" sz="1400" dirty="0">
                <a:latin typeface="Times New Roman" panose="02020603050405020304" pitchFamily="18" charset="0"/>
                <a:cs typeface="Times New Roman" panose="02020603050405020304" pitchFamily="18" charset="0"/>
              </a:rPr>
              <a:t>De manière générale, les polluants contribuent de manière différente à expliquer la différence entre Q5 et Q3,</a:t>
            </a:r>
          </a:p>
          <a:p>
            <a:endParaRPr lang="fr-FR" sz="1400" dirty="0">
              <a:latin typeface="Times New Roman" panose="02020603050405020304" pitchFamily="18" charset="0"/>
              <a:cs typeface="Times New Roman" panose="02020603050405020304" pitchFamily="18" charset="0"/>
            </a:endParaRPr>
          </a:p>
          <a:p>
            <a:endParaRPr lang="fr-FR" dirty="0"/>
          </a:p>
        </p:txBody>
      </p:sp>
      <p:pic>
        <p:nvPicPr>
          <p:cNvPr id="6" name="Espace réservé du contenu 3"/>
          <p:cNvPicPr>
            <a:picLocks/>
          </p:cNvPicPr>
          <p:nvPr/>
        </p:nvPicPr>
        <p:blipFill>
          <a:blip r:embed="rId2"/>
          <a:stretch>
            <a:fillRect/>
          </a:stretch>
        </p:blipFill>
        <p:spPr>
          <a:xfrm>
            <a:off x="2971799" y="2209804"/>
            <a:ext cx="5577841" cy="4292599"/>
          </a:xfrm>
          <a:prstGeom prst="rect">
            <a:avLst/>
          </a:prstGeom>
        </p:spPr>
      </p:pic>
    </p:spTree>
    <p:extLst>
      <p:ext uri="{BB962C8B-B14F-4D97-AF65-F5344CB8AC3E}">
        <p14:creationId xmlns:p14="http://schemas.microsoft.com/office/powerpoint/2010/main" val="30418040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Synthèse des résultats et interprétations</a:t>
            </a:r>
          </a:p>
        </p:txBody>
      </p:sp>
      <p:sp>
        <p:nvSpPr>
          <p:cNvPr id="3" name="Espace réservé du contenu 2"/>
          <p:cNvSpPr>
            <a:spLocks noGrp="1"/>
          </p:cNvSpPr>
          <p:nvPr>
            <p:ph idx="1"/>
          </p:nvPr>
        </p:nvSpPr>
        <p:spPr/>
        <p:txBody>
          <a:bodyPr/>
          <a:lstStyle/>
          <a:p>
            <a:r>
              <a:rPr lang="fr-FR" sz="2000" b="1" dirty="0">
                <a:latin typeface="Times New Roman" panose="02020603050405020304" pitchFamily="18" charset="0"/>
                <a:cs typeface="Times New Roman" panose="02020603050405020304" pitchFamily="18" charset="0"/>
              </a:rPr>
              <a:t>Tableau 5 : </a:t>
            </a:r>
            <a:r>
              <a:rPr lang="fr-FR" sz="2000" dirty="0">
                <a:latin typeface="Times New Roman" panose="02020603050405020304" pitchFamily="18" charset="0"/>
                <a:cs typeface="Times New Roman" panose="02020603050405020304" pitchFamily="18" charset="0"/>
              </a:rPr>
              <a:t>Décomposition de LMDI sur les émissions de </a:t>
            </a:r>
            <a:r>
              <a:rPr lang="fr-FR" sz="2000" dirty="0" err="1">
                <a:latin typeface="Times New Roman" panose="02020603050405020304" pitchFamily="18" charset="0"/>
                <a:cs typeface="Times New Roman" panose="02020603050405020304" pitchFamily="18" charset="0"/>
              </a:rPr>
              <a:t>NOx</a:t>
            </a:r>
            <a:r>
              <a:rPr lang="fr-FR" sz="2000" dirty="0">
                <a:latin typeface="Times New Roman" panose="02020603050405020304" pitchFamily="18" charset="0"/>
                <a:cs typeface="Times New Roman" panose="02020603050405020304" pitchFamily="18" charset="0"/>
              </a:rPr>
              <a:t> au niveau individuel</a:t>
            </a:r>
          </a:p>
          <a:p>
            <a:endParaRPr lang="fr-FR" dirty="0"/>
          </a:p>
        </p:txBody>
      </p:sp>
      <mc:AlternateContent xmlns:mc="http://schemas.openxmlformats.org/markup-compatibility/2006" xmlns:a14="http://schemas.microsoft.com/office/drawing/2010/main">
        <mc:Choice Requires="a14">
          <p:graphicFrame>
            <p:nvGraphicFramePr>
              <p:cNvPr id="4" name="Tableau 3"/>
              <p:cNvGraphicFramePr>
                <a:graphicFrameLocks noGrp="1"/>
              </p:cNvGraphicFramePr>
              <p:nvPr>
                <p:extLst>
                  <p:ext uri="{D42A27DB-BD31-4B8C-83A1-F6EECF244321}">
                    <p14:modId xmlns:p14="http://schemas.microsoft.com/office/powerpoint/2010/main" val="2160872659"/>
                  </p:ext>
                </p:extLst>
              </p:nvPr>
            </p:nvGraphicFramePr>
            <p:xfrm>
              <a:off x="3079327" y="2308195"/>
              <a:ext cx="6144572" cy="3403018"/>
            </p:xfrm>
            <a:graphic>
              <a:graphicData uri="http://schemas.openxmlformats.org/drawingml/2006/table">
                <a:tbl>
                  <a:tblPr firstRow="1" firstCol="1" bandRow="1">
                    <a:tableStyleId>{5C22544A-7EE6-4342-B048-85BDC9FD1C3A}</a:tableStyleId>
                  </a:tblPr>
                  <a:tblGrid>
                    <a:gridCol w="989694">
                      <a:extLst>
                        <a:ext uri="{9D8B030D-6E8A-4147-A177-3AD203B41FA5}">
                          <a16:colId xmlns:a16="http://schemas.microsoft.com/office/drawing/2014/main" val="20000"/>
                        </a:ext>
                      </a:extLst>
                    </a:gridCol>
                    <a:gridCol w="1006895">
                      <a:extLst>
                        <a:ext uri="{9D8B030D-6E8A-4147-A177-3AD203B41FA5}">
                          <a16:colId xmlns:a16="http://schemas.microsoft.com/office/drawing/2014/main" val="20001"/>
                        </a:ext>
                      </a:extLst>
                    </a:gridCol>
                    <a:gridCol w="1110099">
                      <a:extLst>
                        <a:ext uri="{9D8B030D-6E8A-4147-A177-3AD203B41FA5}">
                          <a16:colId xmlns:a16="http://schemas.microsoft.com/office/drawing/2014/main" val="20002"/>
                        </a:ext>
                      </a:extLst>
                    </a:gridCol>
                    <a:gridCol w="1012188">
                      <a:extLst>
                        <a:ext uri="{9D8B030D-6E8A-4147-A177-3AD203B41FA5}">
                          <a16:colId xmlns:a16="http://schemas.microsoft.com/office/drawing/2014/main" val="20003"/>
                        </a:ext>
                      </a:extLst>
                    </a:gridCol>
                    <a:gridCol w="1012848">
                      <a:extLst>
                        <a:ext uri="{9D8B030D-6E8A-4147-A177-3AD203B41FA5}">
                          <a16:colId xmlns:a16="http://schemas.microsoft.com/office/drawing/2014/main" val="20004"/>
                        </a:ext>
                      </a:extLst>
                    </a:gridCol>
                    <a:gridCol w="1012848">
                      <a:extLst>
                        <a:ext uri="{9D8B030D-6E8A-4147-A177-3AD203B41FA5}">
                          <a16:colId xmlns:a16="http://schemas.microsoft.com/office/drawing/2014/main" val="20005"/>
                        </a:ext>
                      </a:extLst>
                    </a:gridCol>
                  </a:tblGrid>
                  <a:tr h="931332">
                    <a:tc>
                      <a:txBody>
                        <a:bodyPr/>
                        <a:lstStyle/>
                        <a:p>
                          <a:pPr>
                            <a:lnSpc>
                              <a:spcPct val="115000"/>
                            </a:lnSpc>
                            <a:spcAft>
                              <a:spcPts val="0"/>
                            </a:spcAft>
                          </a:pPr>
                          <a:r>
                            <a:rPr lang="fr-FR" sz="1100" dirty="0">
                              <a:effectLst/>
                            </a:rPr>
                            <a:t> </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err="1">
                              <a:effectLst/>
                            </a:rPr>
                            <a:t>Nox</a:t>
                          </a:r>
                          <a:r>
                            <a:rPr lang="fr-FR" sz="1100" dirty="0">
                              <a:effectLst/>
                            </a:rPr>
                            <a:t>(mg)</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Diff vs Q3 (mg)</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Distance component (mg)</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Modal share component (mg)</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Emission intensity component (mg)</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254376">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𝑬</m:t>
                                    </m:r>
                                  </m:e>
                                  <m:sub>
                                    <m:r>
                                      <a:rPr lang="fr-FR" sz="1100">
                                        <a:effectLst/>
                                        <a:latin typeface="Cambria Math"/>
                                      </a:rPr>
                                      <m:t>𝑵𝑶𝑿</m:t>
                                    </m:r>
                                    <m:r>
                                      <a:rPr lang="fr-FR" sz="1100">
                                        <a:effectLst/>
                                        <a:latin typeface="Cambria Math"/>
                                      </a:rPr>
                                      <m:t>,</m:t>
                                    </m:r>
                                    <m:r>
                                      <a:rPr lang="fr-FR" sz="1100">
                                        <a:effectLst/>
                                        <a:latin typeface="Cambria Math"/>
                                      </a:rPr>
                                      <m:t>𝑸𝒌</m:t>
                                    </m:r>
                                  </m:sub>
                                </m:sSub>
                              </m:oMath>
                            </m:oMathPara>
                          </a14:m>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m:t>
                                    </m:r>
                                    <m:r>
                                      <a:rPr lang="fr-FR" sz="1100">
                                        <a:effectLst/>
                                        <a:latin typeface="Cambria Math"/>
                                      </a:rPr>
                                      <m:t>𝑬</m:t>
                                    </m:r>
                                  </m:e>
                                  <m:sub>
                                    <m:r>
                                      <a:rPr lang="fr-FR" sz="1100">
                                        <a:effectLst/>
                                        <a:latin typeface="Cambria Math"/>
                                      </a:rPr>
                                      <m:t>𝑵𝑶𝒙</m:t>
                                    </m:r>
                                    <m:r>
                                      <a:rPr lang="fr-FR" sz="1100">
                                        <a:effectLst/>
                                        <a:latin typeface="Cambria Math"/>
                                      </a:rPr>
                                      <m:t>,</m:t>
                                    </m:r>
                                    <m:r>
                                      <a:rPr lang="fr-FR" sz="1100">
                                        <a:effectLst/>
                                        <a:latin typeface="Cambria Math"/>
                                      </a:rPr>
                                      <m:t>𝑸</m:t>
                                    </m:r>
                                    <m:r>
                                      <a:rPr lang="fr-FR" sz="1100">
                                        <a:effectLst/>
                                        <a:latin typeface="Cambria Math"/>
                                      </a:rPr>
                                      <m:t>𝟑</m:t>
                                    </m:r>
                                    <m:r>
                                      <a:rPr lang="fr-FR" sz="1100">
                                        <a:effectLst/>
                                        <a:latin typeface="Cambria Math"/>
                                      </a:rPr>
                                      <m:t>,</m:t>
                                    </m:r>
                                    <m:r>
                                      <a:rPr lang="fr-FR" sz="1100">
                                        <a:effectLst/>
                                        <a:latin typeface="Cambria Math"/>
                                      </a:rPr>
                                      <m:t>𝑸𝒌</m:t>
                                    </m:r>
                                    <m:r>
                                      <a:rPr lang="fr-FR" sz="1100">
                                        <a:effectLst/>
                                        <a:latin typeface="Cambria Math"/>
                                      </a:rPr>
                                      <m:t>,</m:t>
                                    </m:r>
                                    <m:r>
                                      <a:rPr lang="fr-FR" sz="1100">
                                        <a:effectLst/>
                                        <a:latin typeface="Cambria Math"/>
                                      </a:rPr>
                                      <m:t>𝒕𝒐𝒕</m:t>
                                    </m:r>
                                  </m:sub>
                                </m:sSub>
                              </m:oMath>
                            </m:oMathPara>
                          </a14:m>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m:t>
                                    </m:r>
                                    <m:r>
                                      <a:rPr lang="fr-FR" sz="1100">
                                        <a:effectLst/>
                                        <a:latin typeface="Cambria Math"/>
                                      </a:rPr>
                                      <m:t>𝑬</m:t>
                                    </m:r>
                                  </m:e>
                                  <m:sub>
                                    <m:r>
                                      <a:rPr lang="fr-FR" sz="1100">
                                        <a:effectLst/>
                                        <a:latin typeface="Cambria Math"/>
                                      </a:rPr>
                                      <m:t>𝑵𝑶𝒙</m:t>
                                    </m:r>
                                    <m:r>
                                      <a:rPr lang="fr-FR" sz="1100">
                                        <a:effectLst/>
                                        <a:latin typeface="Cambria Math"/>
                                      </a:rPr>
                                      <m:t>,</m:t>
                                    </m:r>
                                    <m:r>
                                      <a:rPr lang="fr-FR" sz="1100">
                                        <a:effectLst/>
                                        <a:latin typeface="Cambria Math"/>
                                      </a:rPr>
                                      <m:t>𝑸</m:t>
                                    </m:r>
                                    <m:r>
                                      <a:rPr lang="fr-FR" sz="1100">
                                        <a:effectLst/>
                                        <a:latin typeface="Cambria Math"/>
                                      </a:rPr>
                                      <m:t>𝟑</m:t>
                                    </m:r>
                                    <m:r>
                                      <a:rPr lang="fr-FR" sz="1100">
                                        <a:effectLst/>
                                        <a:latin typeface="Cambria Math"/>
                                      </a:rPr>
                                      <m:t>,</m:t>
                                    </m:r>
                                    <m:r>
                                      <a:rPr lang="fr-FR" sz="1100">
                                        <a:effectLst/>
                                        <a:latin typeface="Cambria Math"/>
                                      </a:rPr>
                                      <m:t>𝑸𝒌</m:t>
                                    </m:r>
                                    <m:r>
                                      <a:rPr lang="fr-FR" sz="1100">
                                        <a:effectLst/>
                                        <a:latin typeface="Cambria Math"/>
                                      </a:rPr>
                                      <m:t>,</m:t>
                                    </m:r>
                                    <m:r>
                                      <a:rPr lang="fr-FR" sz="1100">
                                        <a:effectLst/>
                                        <a:latin typeface="Cambria Math"/>
                                      </a:rPr>
                                      <m:t>𝑫</m:t>
                                    </m:r>
                                  </m:sub>
                                </m:sSub>
                              </m:oMath>
                            </m:oMathPara>
                          </a14:m>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m:t>
                                    </m:r>
                                    <m:r>
                                      <a:rPr lang="fr-FR" sz="1100">
                                        <a:effectLst/>
                                        <a:latin typeface="Cambria Math"/>
                                      </a:rPr>
                                      <m:t>𝑬</m:t>
                                    </m:r>
                                  </m:e>
                                  <m:sub>
                                    <m:r>
                                      <a:rPr lang="fr-FR" sz="1100">
                                        <a:effectLst/>
                                        <a:latin typeface="Cambria Math"/>
                                      </a:rPr>
                                      <m:t>𝑵𝑶𝒙</m:t>
                                    </m:r>
                                    <m:r>
                                      <a:rPr lang="fr-FR" sz="1100">
                                        <a:effectLst/>
                                        <a:latin typeface="Cambria Math"/>
                                      </a:rPr>
                                      <m:t>,</m:t>
                                    </m:r>
                                    <m:r>
                                      <a:rPr lang="fr-FR" sz="1100">
                                        <a:effectLst/>
                                        <a:latin typeface="Cambria Math"/>
                                      </a:rPr>
                                      <m:t>𝑸</m:t>
                                    </m:r>
                                    <m:r>
                                      <a:rPr lang="fr-FR" sz="1100">
                                        <a:effectLst/>
                                        <a:latin typeface="Cambria Math"/>
                                      </a:rPr>
                                      <m:t>𝟑</m:t>
                                    </m:r>
                                    <m:r>
                                      <a:rPr lang="fr-FR" sz="1100">
                                        <a:effectLst/>
                                        <a:latin typeface="Cambria Math"/>
                                      </a:rPr>
                                      <m:t>,</m:t>
                                    </m:r>
                                    <m:r>
                                      <a:rPr lang="fr-FR" sz="1100">
                                        <a:effectLst/>
                                        <a:latin typeface="Cambria Math"/>
                                      </a:rPr>
                                      <m:t>𝑸𝒌</m:t>
                                    </m:r>
                                    <m:r>
                                      <a:rPr lang="fr-FR" sz="1100">
                                        <a:effectLst/>
                                        <a:latin typeface="Cambria Math"/>
                                      </a:rPr>
                                      <m:t>,</m:t>
                                    </m:r>
                                    <m:r>
                                      <a:rPr lang="fr-FR" sz="1100">
                                        <a:effectLst/>
                                        <a:latin typeface="Cambria Math"/>
                                      </a:rPr>
                                      <m:t>𝑺</m:t>
                                    </m:r>
                                  </m:sub>
                                </m:sSub>
                              </m:oMath>
                            </m:oMathPara>
                          </a14:m>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m:t>
                                    </m:r>
                                    <m:r>
                                      <a:rPr lang="fr-FR" sz="1100">
                                        <a:effectLst/>
                                        <a:latin typeface="Cambria Math"/>
                                      </a:rPr>
                                      <m:t>𝑬</m:t>
                                    </m:r>
                                  </m:e>
                                  <m:sub>
                                    <m:r>
                                      <a:rPr lang="fr-FR" sz="1100">
                                        <a:effectLst/>
                                        <a:latin typeface="Cambria Math"/>
                                      </a:rPr>
                                      <m:t>𝑵𝑶𝒙</m:t>
                                    </m:r>
                                    <m:r>
                                      <a:rPr lang="fr-FR" sz="1100">
                                        <a:effectLst/>
                                        <a:latin typeface="Cambria Math"/>
                                      </a:rPr>
                                      <m:t>,</m:t>
                                    </m:r>
                                    <m:r>
                                      <a:rPr lang="fr-FR" sz="1100">
                                        <a:effectLst/>
                                        <a:latin typeface="Cambria Math"/>
                                      </a:rPr>
                                      <m:t>𝑸</m:t>
                                    </m:r>
                                    <m:r>
                                      <a:rPr lang="fr-FR" sz="1100">
                                        <a:effectLst/>
                                        <a:latin typeface="Cambria Math"/>
                                      </a:rPr>
                                      <m:t>𝟑</m:t>
                                    </m:r>
                                    <m:r>
                                      <a:rPr lang="fr-FR" sz="1100">
                                        <a:effectLst/>
                                        <a:latin typeface="Cambria Math"/>
                                      </a:rPr>
                                      <m:t>,</m:t>
                                    </m:r>
                                    <m:r>
                                      <a:rPr lang="fr-FR" sz="1100">
                                        <a:effectLst/>
                                        <a:latin typeface="Cambria Math"/>
                                      </a:rPr>
                                      <m:t>𝑸𝒌</m:t>
                                    </m:r>
                                    <m:r>
                                      <a:rPr lang="fr-FR" sz="1100">
                                        <a:effectLst/>
                                        <a:latin typeface="Cambria Math"/>
                                      </a:rPr>
                                      <m:t>,</m:t>
                                    </m:r>
                                    <m:r>
                                      <a:rPr lang="fr-FR" sz="1100">
                                        <a:effectLst/>
                                        <a:latin typeface="Cambria Math"/>
                                      </a:rPr>
                                      <m:t>𝑰</m:t>
                                    </m:r>
                                  </m:sub>
                                </m:sSub>
                              </m:oMath>
                            </m:oMathPara>
                          </a14:m>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221731">
                    <a:tc>
                      <a:txBody>
                        <a:bodyPr/>
                        <a:lstStyle/>
                        <a:p>
                          <a:pPr>
                            <a:lnSpc>
                              <a:spcPct val="115000"/>
                            </a:lnSpc>
                            <a:spcAft>
                              <a:spcPts val="0"/>
                            </a:spcAft>
                          </a:pPr>
                          <a:r>
                            <a:rPr lang="fr-FR" sz="1100">
                              <a:effectLst/>
                            </a:rPr>
                            <a:t>Q1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2277,4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-18,791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-9,918</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-8,653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-220</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221731">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 </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53%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221731">
                    <a:tc>
                      <a:txBody>
                        <a:bodyPr/>
                        <a:lstStyle/>
                        <a:p>
                          <a:pPr>
                            <a:lnSpc>
                              <a:spcPct val="115000"/>
                            </a:lnSpc>
                            <a:spcAft>
                              <a:spcPts val="0"/>
                            </a:spcAft>
                          </a:pPr>
                          <a:r>
                            <a:rPr lang="fr-FR" sz="1100">
                              <a:effectLst/>
                            </a:rPr>
                            <a:t>Q2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10522,04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-10,546,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-8,709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-1,324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-513</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221731">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5%</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221731">
                    <a:tc>
                      <a:txBody>
                        <a:bodyPr/>
                        <a:lstStyle/>
                        <a:p>
                          <a:pPr>
                            <a:lnSpc>
                              <a:spcPct val="115000"/>
                            </a:lnSpc>
                            <a:spcAft>
                              <a:spcPts val="0"/>
                            </a:spcAft>
                          </a:pPr>
                          <a:r>
                            <a:rPr lang="fr-FR" sz="1100">
                              <a:effectLst/>
                            </a:rPr>
                            <a:t>Q3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21068,4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latin typeface="+mn-lt"/>
                              <a:ea typeface="+mn-ea"/>
                              <a:cs typeface="+mn-cs"/>
                            </a:rPr>
                            <a:t>-</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r h="221731">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7"/>
                      </a:ext>
                    </a:extLst>
                  </a:tr>
                  <a:tr h="221731">
                    <a:tc>
                      <a:txBody>
                        <a:bodyPr/>
                        <a:lstStyle/>
                        <a:p>
                          <a:pPr>
                            <a:lnSpc>
                              <a:spcPct val="115000"/>
                            </a:lnSpc>
                            <a:spcAft>
                              <a:spcPts val="0"/>
                            </a:spcAft>
                          </a:pPr>
                          <a:r>
                            <a:rPr lang="fr-FR" sz="1100">
                              <a:effectLst/>
                            </a:rPr>
                            <a:t>Q4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39711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18,643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12,694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2,219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3,729</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8"/>
                      </a:ext>
                    </a:extLst>
                  </a:tr>
                  <a:tr h="221731">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68%</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20%</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9"/>
                      </a:ext>
                    </a:extLst>
                  </a:tr>
                  <a:tr h="221731">
                    <a:tc>
                      <a:txBody>
                        <a:bodyPr/>
                        <a:lstStyle/>
                        <a:p>
                          <a:pPr>
                            <a:lnSpc>
                              <a:spcPct val="115000"/>
                            </a:lnSpc>
                            <a:spcAft>
                              <a:spcPts val="0"/>
                            </a:spcAft>
                          </a:pPr>
                          <a:r>
                            <a:rPr lang="fr-FR" sz="1100">
                              <a:effectLst/>
                            </a:rPr>
                            <a:t>Q5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156545,1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135,477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106,789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11,964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17,697</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10"/>
                      </a:ext>
                    </a:extLst>
                  </a:tr>
                  <a:tr h="221731">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70%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9%</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22%</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11"/>
                      </a:ext>
                    </a:extLst>
                  </a:tr>
                </a:tbl>
              </a:graphicData>
            </a:graphic>
          </p:graphicFrame>
        </mc:Choice>
        <mc:Fallback xmlns="">
          <p:graphicFrame>
            <p:nvGraphicFramePr>
              <p:cNvPr id="4" name="Tableau 3"/>
              <p:cNvGraphicFramePr>
                <a:graphicFrameLocks noGrp="1"/>
              </p:cNvGraphicFramePr>
              <p:nvPr>
                <p:extLst>
                  <p:ext uri="{D42A27DB-BD31-4B8C-83A1-F6EECF244321}">
                    <p14:modId xmlns:p14="http://schemas.microsoft.com/office/powerpoint/2010/main" val="2160872659"/>
                  </p:ext>
                </p:extLst>
              </p:nvPr>
            </p:nvGraphicFramePr>
            <p:xfrm>
              <a:off x="3079327" y="2308195"/>
              <a:ext cx="6144572" cy="3403018"/>
            </p:xfrm>
            <a:graphic>
              <a:graphicData uri="http://schemas.openxmlformats.org/drawingml/2006/table">
                <a:tbl>
                  <a:tblPr firstRow="1" firstCol="1" bandRow="1">
                    <a:tableStyleId>{5C22544A-7EE6-4342-B048-85BDC9FD1C3A}</a:tableStyleId>
                  </a:tblPr>
                  <a:tblGrid>
                    <a:gridCol w="989694">
                      <a:extLst>
                        <a:ext uri="{9D8B030D-6E8A-4147-A177-3AD203B41FA5}">
                          <a16:colId xmlns:a16="http://schemas.microsoft.com/office/drawing/2014/main" val="20000"/>
                        </a:ext>
                      </a:extLst>
                    </a:gridCol>
                    <a:gridCol w="1006895">
                      <a:extLst>
                        <a:ext uri="{9D8B030D-6E8A-4147-A177-3AD203B41FA5}">
                          <a16:colId xmlns:a16="http://schemas.microsoft.com/office/drawing/2014/main" val="20001"/>
                        </a:ext>
                      </a:extLst>
                    </a:gridCol>
                    <a:gridCol w="1110099">
                      <a:extLst>
                        <a:ext uri="{9D8B030D-6E8A-4147-A177-3AD203B41FA5}">
                          <a16:colId xmlns:a16="http://schemas.microsoft.com/office/drawing/2014/main" val="20002"/>
                        </a:ext>
                      </a:extLst>
                    </a:gridCol>
                    <a:gridCol w="1012188">
                      <a:extLst>
                        <a:ext uri="{9D8B030D-6E8A-4147-A177-3AD203B41FA5}">
                          <a16:colId xmlns:a16="http://schemas.microsoft.com/office/drawing/2014/main" val="20003"/>
                        </a:ext>
                      </a:extLst>
                    </a:gridCol>
                    <a:gridCol w="1012848">
                      <a:extLst>
                        <a:ext uri="{9D8B030D-6E8A-4147-A177-3AD203B41FA5}">
                          <a16:colId xmlns:a16="http://schemas.microsoft.com/office/drawing/2014/main" val="20004"/>
                        </a:ext>
                      </a:extLst>
                    </a:gridCol>
                    <a:gridCol w="1012848">
                      <a:extLst>
                        <a:ext uri="{9D8B030D-6E8A-4147-A177-3AD203B41FA5}">
                          <a16:colId xmlns:a16="http://schemas.microsoft.com/office/drawing/2014/main" val="20005"/>
                        </a:ext>
                      </a:extLst>
                    </a:gridCol>
                  </a:tblGrid>
                  <a:tr h="931332">
                    <a:tc>
                      <a:txBody>
                        <a:bodyPr/>
                        <a:lstStyle/>
                        <a:p>
                          <a:pPr>
                            <a:lnSpc>
                              <a:spcPct val="115000"/>
                            </a:lnSpc>
                            <a:spcAft>
                              <a:spcPts val="0"/>
                            </a:spcAft>
                          </a:pPr>
                          <a:r>
                            <a:rPr lang="fr-FR" sz="1100" dirty="0">
                              <a:effectLst/>
                            </a:rPr>
                            <a:t> </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err="1">
                              <a:effectLst/>
                            </a:rPr>
                            <a:t>Nox</a:t>
                          </a:r>
                          <a:r>
                            <a:rPr lang="fr-FR" sz="1100" dirty="0">
                              <a:effectLst/>
                            </a:rPr>
                            <a:t>(mg)</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Diff vs Q3 (mg)</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Distance component (mg)</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Modal share component (mg)</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Emission intensity component (mg)</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254376">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endParaRPr lang="fr-FR"/>
                        </a:p>
                      </a:txBody>
                      <a:tcPr marL="68580" marR="68580" marT="0" marB="0">
                        <a:blipFill>
                          <a:blip r:embed="rId2"/>
                          <a:stretch>
                            <a:fillRect l="-99394" t="-378571" r="-415152" b="-883333"/>
                          </a:stretch>
                        </a:blipFill>
                      </a:tcPr>
                    </a:tc>
                    <a:tc>
                      <a:txBody>
                        <a:bodyPr/>
                        <a:lstStyle/>
                        <a:p>
                          <a:endParaRPr lang="fr-FR"/>
                        </a:p>
                      </a:txBody>
                      <a:tcPr marL="68580" marR="68580" marT="0" marB="0">
                        <a:blipFill>
                          <a:blip r:embed="rId2"/>
                          <a:stretch>
                            <a:fillRect l="-180769" t="-378571" r="-276374" b="-883333"/>
                          </a:stretch>
                        </a:blipFill>
                      </a:tcPr>
                    </a:tc>
                    <a:tc>
                      <a:txBody>
                        <a:bodyPr/>
                        <a:lstStyle/>
                        <a:p>
                          <a:endParaRPr lang="fr-FR"/>
                        </a:p>
                      </a:txBody>
                      <a:tcPr marL="68580" marR="68580" marT="0" marB="0">
                        <a:blipFill>
                          <a:blip r:embed="rId2"/>
                          <a:stretch>
                            <a:fillRect l="-307831" t="-378571" r="-203012" b="-883333"/>
                          </a:stretch>
                        </a:blipFill>
                      </a:tcPr>
                    </a:tc>
                    <a:tc>
                      <a:txBody>
                        <a:bodyPr/>
                        <a:lstStyle/>
                        <a:p>
                          <a:endParaRPr lang="fr-FR"/>
                        </a:p>
                      </a:txBody>
                      <a:tcPr marL="68580" marR="68580" marT="0" marB="0">
                        <a:blipFill>
                          <a:blip r:embed="rId2"/>
                          <a:stretch>
                            <a:fillRect l="-405389" t="-378571" r="-101796" b="-883333"/>
                          </a:stretch>
                        </a:blipFill>
                      </a:tcPr>
                    </a:tc>
                    <a:tc>
                      <a:txBody>
                        <a:bodyPr/>
                        <a:lstStyle/>
                        <a:p>
                          <a:endParaRPr lang="fr-FR"/>
                        </a:p>
                      </a:txBody>
                      <a:tcPr marL="68580" marR="68580" marT="0" marB="0">
                        <a:blipFill>
                          <a:blip r:embed="rId2"/>
                          <a:stretch>
                            <a:fillRect l="-508434" t="-378571" r="-2410" b="-883333"/>
                          </a:stretch>
                        </a:blipFill>
                      </a:tcPr>
                    </a:tc>
                    <a:extLst>
                      <a:ext uri="{0D108BD9-81ED-4DB2-BD59-A6C34878D82A}">
                        <a16:rowId xmlns:a16="http://schemas.microsoft.com/office/drawing/2014/main" val="10001"/>
                      </a:ext>
                    </a:extLst>
                  </a:tr>
                  <a:tr h="221731">
                    <a:tc>
                      <a:txBody>
                        <a:bodyPr/>
                        <a:lstStyle/>
                        <a:p>
                          <a:pPr>
                            <a:lnSpc>
                              <a:spcPct val="115000"/>
                            </a:lnSpc>
                            <a:spcAft>
                              <a:spcPts val="0"/>
                            </a:spcAft>
                          </a:pPr>
                          <a:r>
                            <a:rPr lang="fr-FR" sz="1100">
                              <a:effectLst/>
                            </a:rPr>
                            <a:t>Q1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2277,4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-18,791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-9,918</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-8,653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-220</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221731">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 </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53%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221731">
                    <a:tc>
                      <a:txBody>
                        <a:bodyPr/>
                        <a:lstStyle/>
                        <a:p>
                          <a:pPr>
                            <a:lnSpc>
                              <a:spcPct val="115000"/>
                            </a:lnSpc>
                            <a:spcAft>
                              <a:spcPts val="0"/>
                            </a:spcAft>
                          </a:pPr>
                          <a:r>
                            <a:rPr lang="fr-FR" sz="1100">
                              <a:effectLst/>
                            </a:rPr>
                            <a:t>Q2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10522,04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-10,546,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-8,709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-1,324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-513</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221731">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5%</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221731">
                    <a:tc>
                      <a:txBody>
                        <a:bodyPr/>
                        <a:lstStyle/>
                        <a:p>
                          <a:pPr>
                            <a:lnSpc>
                              <a:spcPct val="115000"/>
                            </a:lnSpc>
                            <a:spcAft>
                              <a:spcPts val="0"/>
                            </a:spcAft>
                          </a:pPr>
                          <a:r>
                            <a:rPr lang="fr-FR" sz="1100">
                              <a:effectLst/>
                            </a:rPr>
                            <a:t>Q3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21068,4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latin typeface="+mn-lt"/>
                              <a:ea typeface="+mn-ea"/>
                              <a:cs typeface="+mn-cs"/>
                            </a:rPr>
                            <a:t>-</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r h="221731">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7"/>
                      </a:ext>
                    </a:extLst>
                  </a:tr>
                  <a:tr h="221731">
                    <a:tc>
                      <a:txBody>
                        <a:bodyPr/>
                        <a:lstStyle/>
                        <a:p>
                          <a:pPr>
                            <a:lnSpc>
                              <a:spcPct val="115000"/>
                            </a:lnSpc>
                            <a:spcAft>
                              <a:spcPts val="0"/>
                            </a:spcAft>
                          </a:pPr>
                          <a:r>
                            <a:rPr lang="fr-FR" sz="1100">
                              <a:effectLst/>
                            </a:rPr>
                            <a:t>Q4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39711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18,643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12,694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2,219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3,729</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8"/>
                      </a:ext>
                    </a:extLst>
                  </a:tr>
                  <a:tr h="221731">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68%</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20%</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9"/>
                      </a:ext>
                    </a:extLst>
                  </a:tr>
                  <a:tr h="221731">
                    <a:tc>
                      <a:txBody>
                        <a:bodyPr/>
                        <a:lstStyle/>
                        <a:p>
                          <a:pPr>
                            <a:lnSpc>
                              <a:spcPct val="115000"/>
                            </a:lnSpc>
                            <a:spcAft>
                              <a:spcPts val="0"/>
                            </a:spcAft>
                          </a:pPr>
                          <a:r>
                            <a:rPr lang="fr-FR" sz="1100">
                              <a:effectLst/>
                            </a:rPr>
                            <a:t>Q5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156545,1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135,477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106,789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11,964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17,697</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10"/>
                      </a:ext>
                    </a:extLst>
                  </a:tr>
                  <a:tr h="221731">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70%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9%</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22%</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11"/>
                      </a:ext>
                    </a:extLst>
                  </a:tr>
                </a:tbl>
              </a:graphicData>
            </a:graphic>
          </p:graphicFrame>
        </mc:Fallback>
      </mc:AlternateContent>
    </p:spTree>
    <p:extLst>
      <p:ext uri="{BB962C8B-B14F-4D97-AF65-F5344CB8AC3E}">
        <p14:creationId xmlns:p14="http://schemas.microsoft.com/office/powerpoint/2010/main" val="32336458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Synthèse des résultats et interprétations</a:t>
            </a:r>
          </a:p>
        </p:txBody>
      </p:sp>
      <p:sp>
        <p:nvSpPr>
          <p:cNvPr id="3" name="Espace réservé du contenu 2"/>
          <p:cNvSpPr>
            <a:spLocks noGrp="1"/>
          </p:cNvSpPr>
          <p:nvPr>
            <p:ph idx="1"/>
          </p:nvPr>
        </p:nvSpPr>
        <p:spPr/>
        <p:txBody>
          <a:bodyPr/>
          <a:lstStyle/>
          <a:p>
            <a:r>
              <a:rPr lang="fr-FR" sz="2000" b="1" dirty="0">
                <a:latin typeface="Times New Roman" panose="02020603050405020304" pitchFamily="18" charset="0"/>
                <a:cs typeface="Times New Roman" panose="02020603050405020304" pitchFamily="18" charset="0"/>
              </a:rPr>
              <a:t>Tableau 6 : Composantes de Kaya élargies par quintile d’émissions de </a:t>
            </a:r>
            <a:r>
              <a:rPr lang="fr-FR" sz="2000" b="1" dirty="0" err="1">
                <a:latin typeface="Times New Roman" panose="02020603050405020304" pitchFamily="18" charset="0"/>
                <a:cs typeface="Times New Roman" panose="02020603050405020304" pitchFamily="18" charset="0"/>
              </a:rPr>
              <a:t>NOx</a:t>
            </a:r>
            <a:endParaRPr lang="fr-FR" sz="2000" dirty="0">
              <a:latin typeface="Times New Roman" panose="02020603050405020304" pitchFamily="18" charset="0"/>
              <a:cs typeface="Times New Roman" panose="02020603050405020304" pitchFamily="18" charset="0"/>
            </a:endParaRPr>
          </a:p>
          <a:p>
            <a:endParaRPr lang="fr-FR" dirty="0"/>
          </a:p>
        </p:txBody>
      </p:sp>
      <mc:AlternateContent xmlns:mc="http://schemas.openxmlformats.org/markup-compatibility/2006" xmlns:a14="http://schemas.microsoft.com/office/drawing/2010/main">
        <mc:Choice Requires="a14">
          <p:graphicFrame>
            <p:nvGraphicFramePr>
              <p:cNvPr id="4" name="Tableau 3"/>
              <p:cNvGraphicFramePr>
                <a:graphicFrameLocks noGrp="1"/>
              </p:cNvGraphicFramePr>
              <p:nvPr>
                <p:extLst>
                  <p:ext uri="{D42A27DB-BD31-4B8C-83A1-F6EECF244321}">
                    <p14:modId xmlns:p14="http://schemas.microsoft.com/office/powerpoint/2010/main" val="2777993929"/>
                  </p:ext>
                </p:extLst>
              </p:nvPr>
            </p:nvGraphicFramePr>
            <p:xfrm>
              <a:off x="2513862" y="2629450"/>
              <a:ext cx="6994210" cy="2983950"/>
            </p:xfrm>
            <a:graphic>
              <a:graphicData uri="http://schemas.openxmlformats.org/drawingml/2006/table">
                <a:tbl>
                  <a:tblPr firstRow="1" firstCol="1" bandRow="1">
                    <a:tableStyleId>{5C22544A-7EE6-4342-B048-85BDC9FD1C3A}</a:tableStyleId>
                  </a:tblPr>
                  <a:tblGrid>
                    <a:gridCol w="435237">
                      <a:extLst>
                        <a:ext uri="{9D8B030D-6E8A-4147-A177-3AD203B41FA5}">
                          <a16:colId xmlns:a16="http://schemas.microsoft.com/office/drawing/2014/main" val="20000"/>
                        </a:ext>
                      </a:extLst>
                    </a:gridCol>
                    <a:gridCol w="703543">
                      <a:extLst>
                        <a:ext uri="{9D8B030D-6E8A-4147-A177-3AD203B41FA5}">
                          <a16:colId xmlns:a16="http://schemas.microsoft.com/office/drawing/2014/main" val="20001"/>
                        </a:ext>
                      </a:extLst>
                    </a:gridCol>
                    <a:gridCol w="745445">
                      <a:extLst>
                        <a:ext uri="{9D8B030D-6E8A-4147-A177-3AD203B41FA5}">
                          <a16:colId xmlns:a16="http://schemas.microsoft.com/office/drawing/2014/main" val="20002"/>
                        </a:ext>
                      </a:extLst>
                    </a:gridCol>
                    <a:gridCol w="641367">
                      <a:extLst>
                        <a:ext uri="{9D8B030D-6E8A-4147-A177-3AD203B41FA5}">
                          <a16:colId xmlns:a16="http://schemas.microsoft.com/office/drawing/2014/main" val="20003"/>
                        </a:ext>
                      </a:extLst>
                    </a:gridCol>
                    <a:gridCol w="688675">
                      <a:extLst>
                        <a:ext uri="{9D8B030D-6E8A-4147-A177-3AD203B41FA5}">
                          <a16:colId xmlns:a16="http://schemas.microsoft.com/office/drawing/2014/main" val="20004"/>
                        </a:ext>
                      </a:extLst>
                    </a:gridCol>
                    <a:gridCol w="686648">
                      <a:extLst>
                        <a:ext uri="{9D8B030D-6E8A-4147-A177-3AD203B41FA5}">
                          <a16:colId xmlns:a16="http://schemas.microsoft.com/office/drawing/2014/main" val="20005"/>
                        </a:ext>
                      </a:extLst>
                    </a:gridCol>
                    <a:gridCol w="583921">
                      <a:extLst>
                        <a:ext uri="{9D8B030D-6E8A-4147-A177-3AD203B41FA5}">
                          <a16:colId xmlns:a16="http://schemas.microsoft.com/office/drawing/2014/main" val="20006"/>
                        </a:ext>
                      </a:extLst>
                    </a:gridCol>
                    <a:gridCol w="554860">
                      <a:extLst>
                        <a:ext uri="{9D8B030D-6E8A-4147-A177-3AD203B41FA5}">
                          <a16:colId xmlns:a16="http://schemas.microsoft.com/office/drawing/2014/main" val="20007"/>
                        </a:ext>
                      </a:extLst>
                    </a:gridCol>
                    <a:gridCol w="669076">
                      <a:extLst>
                        <a:ext uri="{9D8B030D-6E8A-4147-A177-3AD203B41FA5}">
                          <a16:colId xmlns:a16="http://schemas.microsoft.com/office/drawing/2014/main" val="20008"/>
                        </a:ext>
                      </a:extLst>
                    </a:gridCol>
                    <a:gridCol w="629203">
                      <a:extLst>
                        <a:ext uri="{9D8B030D-6E8A-4147-A177-3AD203B41FA5}">
                          <a16:colId xmlns:a16="http://schemas.microsoft.com/office/drawing/2014/main" val="20009"/>
                        </a:ext>
                      </a:extLst>
                    </a:gridCol>
                    <a:gridCol w="656235">
                      <a:extLst>
                        <a:ext uri="{9D8B030D-6E8A-4147-A177-3AD203B41FA5}">
                          <a16:colId xmlns:a16="http://schemas.microsoft.com/office/drawing/2014/main" val="20010"/>
                        </a:ext>
                      </a:extLst>
                    </a:gridCol>
                  </a:tblGrid>
                  <a:tr h="423558">
                    <a:tc gridSpan="2">
                      <a:txBody>
                        <a:bodyPr/>
                        <a:lstStyle/>
                        <a:p>
                          <a:pPr>
                            <a:lnSpc>
                              <a:spcPct val="115000"/>
                            </a:lnSpc>
                            <a:spcAft>
                              <a:spcPts val="0"/>
                            </a:spcAft>
                          </a:pPr>
                          <a:r>
                            <a:rPr lang="fr-FR" sz="1100" dirty="0" err="1">
                              <a:effectLst/>
                            </a:rPr>
                            <a:t>Nox</a:t>
                          </a:r>
                          <a:r>
                            <a:rPr lang="fr-FR" sz="1100" dirty="0">
                              <a:effectLst/>
                            </a:rPr>
                            <a:t> (mg/km)</a:t>
                          </a:r>
                          <a:endParaRPr lang="fr-FR" sz="1100" dirty="0">
                            <a:effectLst/>
                            <a:latin typeface="Calibri"/>
                            <a:ea typeface="Calibri"/>
                            <a:cs typeface="Times New Roman"/>
                          </a:endParaRPr>
                        </a:p>
                      </a:txBody>
                      <a:tcPr marL="68580" marR="68580" marT="0" marB="0"/>
                    </a:tc>
                    <a:tc hMerge="1">
                      <a:txBody>
                        <a:bodyPr/>
                        <a:lstStyle/>
                        <a:p>
                          <a:endParaRPr lang="fr-FR"/>
                        </a:p>
                      </a:txBody>
                      <a:tcPr/>
                    </a:tc>
                    <a:tc>
                      <a:txBody>
                        <a:bodyPr/>
                        <a:lstStyle/>
                        <a:p>
                          <a:pPr>
                            <a:lnSpc>
                              <a:spcPct val="115000"/>
                            </a:lnSpc>
                            <a:spcAft>
                              <a:spcPts val="0"/>
                            </a:spcAft>
                          </a:pPr>
                          <a:r>
                            <a:rPr lang="fr-FR" sz="1100">
                              <a:effectLst/>
                            </a:rPr>
                            <a:t>Dist.(km)</a:t>
                          </a:r>
                          <a:endParaRPr lang="fr-FR" sz="1100">
                            <a:effectLst/>
                            <a:latin typeface="Calibri"/>
                            <a:ea typeface="Calibri"/>
                            <a:cs typeface="Times New Roman"/>
                          </a:endParaRPr>
                        </a:p>
                      </a:txBody>
                      <a:tcPr marL="68580" marR="68580" marT="0" marB="0"/>
                    </a:tc>
                    <a:tc gridSpan="3">
                      <a:txBody>
                        <a:bodyPr/>
                        <a:lstStyle/>
                        <a:p>
                          <a:pPr>
                            <a:lnSpc>
                              <a:spcPct val="115000"/>
                            </a:lnSpc>
                            <a:spcAft>
                              <a:spcPts val="0"/>
                            </a:spcAft>
                          </a:pPr>
                          <a:r>
                            <a:rPr lang="fr-FR" sz="1100">
                              <a:effectLst/>
                            </a:rPr>
                            <a:t>Modal share(%)</a:t>
                          </a:r>
                          <a:endParaRPr lang="fr-FR" sz="1100">
                            <a:effectLst/>
                            <a:latin typeface="Calibri"/>
                            <a:ea typeface="Calibri"/>
                            <a:cs typeface="Times New Roman"/>
                          </a:endParaRPr>
                        </a:p>
                      </a:txBody>
                      <a:tcPr marL="68580" marR="68580" marT="0" marB="0"/>
                    </a:tc>
                    <a:tc hMerge="1">
                      <a:txBody>
                        <a:bodyPr/>
                        <a:lstStyle/>
                        <a:p>
                          <a:endParaRPr lang="fr-FR"/>
                        </a:p>
                      </a:txBody>
                      <a:tcPr/>
                    </a:tc>
                    <a:tc hMerge="1">
                      <a:txBody>
                        <a:bodyPr/>
                        <a:lstStyle/>
                        <a:p>
                          <a:endParaRPr lang="fr-FR"/>
                        </a:p>
                      </a:txBody>
                      <a:tcPr/>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gridSpan="3">
                      <a:txBody>
                        <a:bodyPr/>
                        <a:lstStyle/>
                        <a:p>
                          <a:pPr>
                            <a:lnSpc>
                              <a:spcPct val="115000"/>
                            </a:lnSpc>
                            <a:spcAft>
                              <a:spcPts val="0"/>
                            </a:spcAft>
                          </a:pPr>
                          <a:r>
                            <a:rPr lang="fr-FR" sz="1100">
                              <a:effectLst/>
                            </a:rPr>
                            <a:t>Emiss. Intensity (mg/km)</a:t>
                          </a: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0"/>
                      </a:ext>
                    </a:extLst>
                  </a:tr>
                  <a:tr h="635337">
                    <a:tc gridSpan="2">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hMerge="1">
                      <a:txBody>
                        <a:bodyPr/>
                        <a:lstStyle/>
                        <a:p>
                          <a:endParaRPr lang="fr-FR"/>
                        </a:p>
                      </a:txBody>
                      <a:tcPr/>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Two wheeler</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Trpec</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Taxi</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Car</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Two wheeler</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Trpec</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Taxi</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Car</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442602">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𝑬</m:t>
                                    </m:r>
                                  </m:e>
                                  <m:sub>
                                    <m:r>
                                      <a:rPr lang="fr-FR" sz="1100">
                                        <a:effectLst/>
                                        <a:latin typeface="Cambria Math"/>
                                      </a:rPr>
                                      <m:t>𝑵𝑶𝑿</m:t>
                                    </m:r>
                                    <m:r>
                                      <a:rPr lang="fr-FR" sz="1100">
                                        <a:effectLst/>
                                        <a:latin typeface="Cambria Math"/>
                                      </a:rPr>
                                      <m:t>,</m:t>
                                    </m:r>
                                    <m:r>
                                      <a:rPr lang="fr-FR" sz="1100">
                                        <a:effectLst/>
                                        <a:latin typeface="Cambria Math"/>
                                      </a:rPr>
                                      <m:t>𝑸𝒌</m:t>
                                    </m:r>
                                  </m:sub>
                                </m:sSub>
                              </m:oMath>
                            </m:oMathPara>
                          </a14:m>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𝑫</m:t>
                                    </m:r>
                                  </m:e>
                                  <m:sub>
                                    <m:r>
                                      <a:rPr lang="fr-FR" sz="1100">
                                        <a:effectLst/>
                                        <a:latin typeface="Cambria Math"/>
                                      </a:rPr>
                                      <m:t>𝑸𝒌</m:t>
                                    </m:r>
                                  </m:sub>
                                </m:sSub>
                              </m:oMath>
                            </m:oMathPara>
                          </a14:m>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𝑺</m:t>
                                    </m:r>
                                  </m:e>
                                  <m:sub>
                                    <m:r>
                                      <a:rPr lang="fr-FR" sz="1100">
                                        <a:effectLst/>
                                        <a:latin typeface="Cambria Math"/>
                                      </a:rPr>
                                      <m:t>𝒕𝒘</m:t>
                                    </m:r>
                                    <m:r>
                                      <a:rPr lang="fr-FR" sz="1100">
                                        <a:effectLst/>
                                        <a:latin typeface="Cambria Math"/>
                                      </a:rPr>
                                      <m:t>,</m:t>
                                    </m:r>
                                    <m:r>
                                      <a:rPr lang="fr-FR" sz="1100">
                                        <a:effectLst/>
                                        <a:latin typeface="Cambria Math"/>
                                      </a:rPr>
                                      <m:t>𝑸𝒌</m:t>
                                    </m:r>
                                  </m:sub>
                                </m:sSub>
                              </m:oMath>
                            </m:oMathPara>
                          </a14:m>
                          <a:endParaRPr lang="fr-FR" sz="1100">
                            <a:effectLst/>
                          </a:endParaRP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𝑺</m:t>
                                    </m:r>
                                  </m:e>
                                  <m:sub>
                                    <m:r>
                                      <a:rPr lang="fr-FR" sz="1100">
                                        <a:effectLst/>
                                        <a:latin typeface="Cambria Math"/>
                                      </a:rPr>
                                      <m:t>,</m:t>
                                    </m:r>
                                    <m:r>
                                      <a:rPr lang="fr-FR" sz="1100">
                                        <a:effectLst/>
                                        <a:latin typeface="Cambria Math"/>
                                      </a:rPr>
                                      <m:t>𝒕𝒓𝒑𝒆𝒄𝑸𝒌</m:t>
                                    </m:r>
                                  </m:sub>
                                </m:sSub>
                              </m:oMath>
                            </m:oMathPara>
                          </a14:m>
                          <a:endParaRPr lang="fr-FR" sz="1100">
                            <a:effectLst/>
                          </a:endParaRP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𝑺</m:t>
                                    </m:r>
                                  </m:e>
                                  <m:sub>
                                    <m:r>
                                      <a:rPr lang="fr-FR" sz="1100">
                                        <a:effectLst/>
                                        <a:latin typeface="Cambria Math"/>
                                      </a:rPr>
                                      <m:t>𝒕𝒂𝒙𝒊</m:t>
                                    </m:r>
                                    <m:r>
                                      <a:rPr lang="fr-FR" sz="1100">
                                        <a:effectLst/>
                                        <a:latin typeface="Cambria Math"/>
                                      </a:rPr>
                                      <m:t>,</m:t>
                                    </m:r>
                                    <m:r>
                                      <a:rPr lang="fr-FR" sz="1100">
                                        <a:effectLst/>
                                        <a:latin typeface="Cambria Math"/>
                                      </a:rPr>
                                      <m:t>𝑸𝒌</m:t>
                                    </m:r>
                                  </m:sub>
                                </m:sSub>
                              </m:oMath>
                            </m:oMathPara>
                          </a14:m>
                          <a:endParaRPr lang="fr-FR" sz="1100">
                            <a:effectLst/>
                          </a:endParaRP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𝑺</m:t>
                                    </m:r>
                                  </m:e>
                                  <m:sub>
                                    <m:r>
                                      <a:rPr lang="fr-FR" sz="1100">
                                        <a:effectLst/>
                                        <a:latin typeface="Cambria Math"/>
                                      </a:rPr>
                                      <m:t>𝒄𝒂𝒓</m:t>
                                    </m:r>
                                    <m:r>
                                      <a:rPr lang="fr-FR" sz="1100">
                                        <a:effectLst/>
                                        <a:latin typeface="Cambria Math"/>
                                      </a:rPr>
                                      <m:t>,</m:t>
                                    </m:r>
                                    <m:r>
                                      <a:rPr lang="fr-FR" sz="1100">
                                        <a:effectLst/>
                                        <a:latin typeface="Cambria Math"/>
                                      </a:rPr>
                                      <m:t>𝑸𝒌</m:t>
                                    </m:r>
                                  </m:sub>
                                </m:sSub>
                              </m:oMath>
                            </m:oMathPara>
                          </a14:m>
                          <a:endParaRPr lang="fr-FR" sz="1100">
                            <a:effectLst/>
                          </a:endParaRP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𝑰</m:t>
                                    </m:r>
                                  </m:e>
                                  <m:sub>
                                    <m:r>
                                      <a:rPr lang="fr-FR" sz="1100">
                                        <a:effectLst/>
                                        <a:latin typeface="Cambria Math"/>
                                      </a:rPr>
                                      <m:t>𝒕𝒘</m:t>
                                    </m:r>
                                    <m:r>
                                      <a:rPr lang="fr-FR" sz="1100">
                                        <a:effectLst/>
                                        <a:latin typeface="Cambria Math"/>
                                      </a:rPr>
                                      <m:t>,</m:t>
                                    </m:r>
                                    <m:r>
                                      <a:rPr lang="fr-FR" sz="1100">
                                        <a:effectLst/>
                                        <a:latin typeface="Cambria Math"/>
                                      </a:rPr>
                                      <m:t>𝑸𝒌</m:t>
                                    </m:r>
                                  </m:sub>
                                </m:sSub>
                              </m:oMath>
                            </m:oMathPara>
                          </a14:m>
                          <a:endParaRPr lang="fr-FR" sz="1100">
                            <a:effectLst/>
                          </a:endParaRP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𝑰</m:t>
                                    </m:r>
                                  </m:e>
                                  <m:sub>
                                    <m:r>
                                      <a:rPr lang="fr-FR" sz="1100">
                                        <a:effectLst/>
                                        <a:latin typeface="Cambria Math"/>
                                      </a:rPr>
                                      <m:t>𝒕𝒓𝒑𝒆𝒄</m:t>
                                    </m:r>
                                    <m:r>
                                      <a:rPr lang="fr-FR" sz="1100">
                                        <a:effectLst/>
                                        <a:latin typeface="Cambria Math"/>
                                      </a:rPr>
                                      <m:t>,</m:t>
                                    </m:r>
                                    <m:r>
                                      <a:rPr lang="fr-FR" sz="1100">
                                        <a:effectLst/>
                                        <a:latin typeface="Cambria Math"/>
                                      </a:rPr>
                                      <m:t>𝑸𝒌</m:t>
                                    </m:r>
                                  </m:sub>
                                </m:sSub>
                              </m:oMath>
                            </m:oMathPara>
                          </a14:m>
                          <a:endParaRPr lang="fr-FR" sz="1100">
                            <a:effectLst/>
                          </a:endParaRP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𝑰</m:t>
                                    </m:r>
                                  </m:e>
                                  <m:sub>
                                    <m:r>
                                      <a:rPr lang="fr-FR" sz="1100">
                                        <a:effectLst/>
                                        <a:latin typeface="Cambria Math"/>
                                      </a:rPr>
                                      <m:t>𝒕𝒂𝒙𝒊</m:t>
                                    </m:r>
                                    <m:r>
                                      <a:rPr lang="fr-FR" sz="1100">
                                        <a:effectLst/>
                                        <a:latin typeface="Cambria Math"/>
                                      </a:rPr>
                                      <m:t>,</m:t>
                                    </m:r>
                                    <m:r>
                                      <a:rPr lang="fr-FR" sz="1100">
                                        <a:effectLst/>
                                        <a:latin typeface="Cambria Math"/>
                                      </a:rPr>
                                      <m:t>𝑸𝒌</m:t>
                                    </m:r>
                                  </m:sub>
                                </m:sSub>
                              </m:oMath>
                            </m:oMathPara>
                          </a14:m>
                          <a:endParaRPr lang="fr-FR" sz="1100">
                            <a:effectLst/>
                          </a:endParaRP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𝑰</m:t>
                                    </m:r>
                                  </m:e>
                                  <m:sub>
                                    <m:r>
                                      <a:rPr lang="fr-FR" sz="1100">
                                        <a:effectLst/>
                                        <a:latin typeface="Cambria Math"/>
                                      </a:rPr>
                                      <m:t>𝒄𝒂𝒓</m:t>
                                    </m:r>
                                    <m:r>
                                      <a:rPr lang="fr-FR" sz="1100">
                                        <a:effectLst/>
                                        <a:latin typeface="Cambria Math"/>
                                      </a:rPr>
                                      <m:t>,</m:t>
                                    </m:r>
                                    <m:r>
                                      <a:rPr lang="fr-FR" sz="1100">
                                        <a:effectLst/>
                                        <a:latin typeface="Cambria Math"/>
                                      </a:rPr>
                                      <m:t>𝑸𝒌</m:t>
                                    </m:r>
                                  </m:sub>
                                </m:sSub>
                              </m:oMath>
                            </m:oMathPara>
                          </a14:m>
                          <a:endParaRPr lang="fr-FR" sz="1100">
                            <a:effectLst/>
                          </a:endParaRP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211779">
                    <a:tc>
                      <a:txBody>
                        <a:bodyPr/>
                        <a:lstStyle/>
                        <a:p>
                          <a:pPr>
                            <a:lnSpc>
                              <a:spcPct val="115000"/>
                            </a:lnSpc>
                            <a:spcAft>
                              <a:spcPts val="0"/>
                            </a:spcAft>
                          </a:pPr>
                          <a:r>
                            <a:rPr lang="fr-FR" sz="1100">
                              <a:effectLst/>
                            </a:rPr>
                            <a:t>Q1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2277,4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15,12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0,007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0.091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0.013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0.201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1,86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240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871.79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414.61</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423558">
                    <a:tc>
                      <a:txBody>
                        <a:bodyPr/>
                        <a:lstStyle/>
                        <a:p>
                          <a:pPr>
                            <a:lnSpc>
                              <a:spcPct val="115000"/>
                            </a:lnSpc>
                            <a:spcAft>
                              <a:spcPts val="0"/>
                            </a:spcAft>
                          </a:pPr>
                          <a:r>
                            <a:rPr lang="fr-FR" sz="1100">
                              <a:effectLst/>
                            </a:rPr>
                            <a:t>Q2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10522,04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28.53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0,085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0.121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0.027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0.767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0,31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240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827.4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413.79</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211779">
                    <a:tc>
                      <a:txBody>
                        <a:bodyPr/>
                        <a:lstStyle/>
                        <a:p>
                          <a:pPr>
                            <a:lnSpc>
                              <a:spcPct val="115000"/>
                            </a:lnSpc>
                            <a:spcAft>
                              <a:spcPts val="0"/>
                            </a:spcAft>
                          </a:pPr>
                          <a:r>
                            <a:rPr lang="fr-FR" sz="1100">
                              <a:effectLst/>
                            </a:rPr>
                            <a:t>Q3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21068,4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50.76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0.055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0.054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0.047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0.843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4,18</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240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830.57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423,73</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211779">
                    <a:tc>
                      <a:txBody>
                        <a:bodyPr/>
                        <a:lstStyle/>
                        <a:p>
                          <a:pPr>
                            <a:lnSpc>
                              <a:spcPct val="115000"/>
                            </a:lnSpc>
                            <a:spcAft>
                              <a:spcPts val="0"/>
                            </a:spcAft>
                          </a:pPr>
                          <a:r>
                            <a:rPr lang="fr-FR" sz="1100">
                              <a:effectLst/>
                            </a:rPr>
                            <a:t>Q4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39711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78.25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0.018</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0.023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0.074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0.885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2,52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240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847.31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496.07</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r h="423558">
                    <a:tc>
                      <a:txBody>
                        <a:bodyPr/>
                        <a:lstStyle/>
                        <a:p>
                          <a:pPr>
                            <a:lnSpc>
                              <a:spcPct val="115000"/>
                            </a:lnSpc>
                            <a:spcAft>
                              <a:spcPts val="0"/>
                            </a:spcAft>
                          </a:pPr>
                          <a:r>
                            <a:rPr lang="fr-FR" sz="1100" dirty="0">
                              <a:effectLst/>
                            </a:rPr>
                            <a:t>Q5 </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156545,1</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254.26</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0.025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0.019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0.152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0.803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3 .1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240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1095.21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552 .23</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7"/>
                      </a:ext>
                    </a:extLst>
                  </a:tr>
                </a:tbl>
              </a:graphicData>
            </a:graphic>
          </p:graphicFrame>
        </mc:Choice>
        <mc:Fallback xmlns="">
          <p:graphicFrame>
            <p:nvGraphicFramePr>
              <p:cNvPr id="4" name="Tableau 3"/>
              <p:cNvGraphicFramePr>
                <a:graphicFrameLocks noGrp="1"/>
              </p:cNvGraphicFramePr>
              <p:nvPr>
                <p:extLst>
                  <p:ext uri="{D42A27DB-BD31-4B8C-83A1-F6EECF244321}">
                    <p14:modId xmlns:p14="http://schemas.microsoft.com/office/powerpoint/2010/main" val="2777993929"/>
                  </p:ext>
                </p:extLst>
              </p:nvPr>
            </p:nvGraphicFramePr>
            <p:xfrm>
              <a:off x="2513862" y="2629450"/>
              <a:ext cx="6994210" cy="2983950"/>
            </p:xfrm>
            <a:graphic>
              <a:graphicData uri="http://schemas.openxmlformats.org/drawingml/2006/table">
                <a:tbl>
                  <a:tblPr firstRow="1" firstCol="1" bandRow="1">
                    <a:tableStyleId>{5C22544A-7EE6-4342-B048-85BDC9FD1C3A}</a:tableStyleId>
                  </a:tblPr>
                  <a:tblGrid>
                    <a:gridCol w="435237"/>
                    <a:gridCol w="703543"/>
                    <a:gridCol w="745445"/>
                    <a:gridCol w="641367"/>
                    <a:gridCol w="688675"/>
                    <a:gridCol w="686648"/>
                    <a:gridCol w="583921"/>
                    <a:gridCol w="554860"/>
                    <a:gridCol w="669076"/>
                    <a:gridCol w="629203"/>
                    <a:gridCol w="656235"/>
                  </a:tblGrid>
                  <a:tr h="423558">
                    <a:tc gridSpan="2">
                      <a:txBody>
                        <a:bodyPr/>
                        <a:lstStyle/>
                        <a:p>
                          <a:pPr>
                            <a:lnSpc>
                              <a:spcPct val="115000"/>
                            </a:lnSpc>
                            <a:spcAft>
                              <a:spcPts val="0"/>
                            </a:spcAft>
                          </a:pPr>
                          <a:r>
                            <a:rPr lang="fr-FR" sz="1100" dirty="0" err="1">
                              <a:effectLst/>
                            </a:rPr>
                            <a:t>Nox</a:t>
                          </a:r>
                          <a:r>
                            <a:rPr lang="fr-FR" sz="1100" dirty="0">
                              <a:effectLst/>
                            </a:rPr>
                            <a:t> (mg/km)</a:t>
                          </a:r>
                          <a:endParaRPr lang="fr-FR" sz="1100" dirty="0">
                            <a:effectLst/>
                            <a:latin typeface="Calibri"/>
                            <a:ea typeface="Calibri"/>
                            <a:cs typeface="Times New Roman"/>
                          </a:endParaRPr>
                        </a:p>
                      </a:txBody>
                      <a:tcPr marL="68580" marR="68580" marT="0" marB="0"/>
                    </a:tc>
                    <a:tc hMerge="1">
                      <a:txBody>
                        <a:bodyPr/>
                        <a:lstStyle/>
                        <a:p>
                          <a:endParaRPr lang="fr-FR"/>
                        </a:p>
                      </a:txBody>
                      <a:tcPr/>
                    </a:tc>
                    <a:tc>
                      <a:txBody>
                        <a:bodyPr/>
                        <a:lstStyle/>
                        <a:p>
                          <a:pPr>
                            <a:lnSpc>
                              <a:spcPct val="115000"/>
                            </a:lnSpc>
                            <a:spcAft>
                              <a:spcPts val="0"/>
                            </a:spcAft>
                          </a:pPr>
                          <a:r>
                            <a:rPr lang="fr-FR" sz="1100">
                              <a:effectLst/>
                            </a:rPr>
                            <a:t>Dist.(km)</a:t>
                          </a:r>
                          <a:endParaRPr lang="fr-FR" sz="1100">
                            <a:effectLst/>
                            <a:latin typeface="Calibri"/>
                            <a:ea typeface="Calibri"/>
                            <a:cs typeface="Times New Roman"/>
                          </a:endParaRPr>
                        </a:p>
                      </a:txBody>
                      <a:tcPr marL="68580" marR="68580" marT="0" marB="0"/>
                    </a:tc>
                    <a:tc gridSpan="3">
                      <a:txBody>
                        <a:bodyPr/>
                        <a:lstStyle/>
                        <a:p>
                          <a:pPr>
                            <a:lnSpc>
                              <a:spcPct val="115000"/>
                            </a:lnSpc>
                            <a:spcAft>
                              <a:spcPts val="0"/>
                            </a:spcAft>
                          </a:pPr>
                          <a:r>
                            <a:rPr lang="fr-FR" sz="1100">
                              <a:effectLst/>
                            </a:rPr>
                            <a:t>Modal share(%)</a:t>
                          </a:r>
                          <a:endParaRPr lang="fr-FR" sz="1100">
                            <a:effectLst/>
                            <a:latin typeface="Calibri"/>
                            <a:ea typeface="Calibri"/>
                            <a:cs typeface="Times New Roman"/>
                          </a:endParaRPr>
                        </a:p>
                      </a:txBody>
                      <a:tcPr marL="68580" marR="68580" marT="0" marB="0"/>
                    </a:tc>
                    <a:tc hMerge="1">
                      <a:txBody>
                        <a:bodyPr/>
                        <a:lstStyle/>
                        <a:p>
                          <a:endParaRPr lang="fr-FR"/>
                        </a:p>
                      </a:txBody>
                      <a:tcPr/>
                    </a:tc>
                    <a:tc hMerge="1">
                      <a:txBody>
                        <a:bodyPr/>
                        <a:lstStyle/>
                        <a:p>
                          <a:endParaRPr lang="fr-FR"/>
                        </a:p>
                      </a:txBody>
                      <a:tcPr/>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gridSpan="3">
                      <a:txBody>
                        <a:bodyPr/>
                        <a:lstStyle/>
                        <a:p>
                          <a:pPr>
                            <a:lnSpc>
                              <a:spcPct val="115000"/>
                            </a:lnSpc>
                            <a:spcAft>
                              <a:spcPts val="0"/>
                            </a:spcAft>
                          </a:pPr>
                          <a:r>
                            <a:rPr lang="fr-FR" sz="1100">
                              <a:effectLst/>
                            </a:rPr>
                            <a:t>Emiss. Intensity (mg/km)</a:t>
                          </a: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hMerge="1">
                      <a:txBody>
                        <a:bodyPr/>
                        <a:lstStyle/>
                        <a:p>
                          <a:endParaRPr lang="fr-FR"/>
                        </a:p>
                      </a:txBody>
                      <a:tcPr/>
                    </a:tc>
                    <a:tc hMerge="1">
                      <a:txBody>
                        <a:bodyPr/>
                        <a:lstStyle/>
                        <a:p>
                          <a:endParaRPr lang="fr-FR"/>
                        </a:p>
                      </a:txBody>
                      <a:tcPr/>
                    </a:tc>
                  </a:tr>
                  <a:tr h="635337">
                    <a:tc gridSpan="2">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hMerge="1">
                      <a:txBody>
                        <a:bodyPr/>
                        <a:lstStyle/>
                        <a:p>
                          <a:endParaRPr lang="fr-FR"/>
                        </a:p>
                      </a:txBody>
                      <a:tcPr/>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Two wheeler</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Trpec</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Taxi</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Car</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Two wheeler</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Trpec</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Taxi</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Car</a:t>
                          </a:r>
                          <a:endParaRPr lang="fr-FR" sz="1100">
                            <a:effectLst/>
                            <a:latin typeface="Calibri"/>
                            <a:ea typeface="Calibri"/>
                            <a:cs typeface="Times New Roman"/>
                          </a:endParaRPr>
                        </a:p>
                      </a:txBody>
                      <a:tcPr marL="68580" marR="68580" marT="0" marB="0"/>
                    </a:tc>
                  </a:tr>
                  <a:tr h="442602">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endParaRPr lang="fr-FR"/>
                        </a:p>
                      </a:txBody>
                      <a:tcPr marL="68580" marR="68580" marT="0" marB="0">
                        <a:blipFill rotWithShape="1">
                          <a:blip r:embed="rId2"/>
                          <a:stretch>
                            <a:fillRect l="-61207" t="-246575" r="-828448" b="-332877"/>
                          </a:stretch>
                        </a:blipFill>
                      </a:tcPr>
                    </a:tc>
                    <a:tc>
                      <a:txBody>
                        <a:bodyPr/>
                        <a:lstStyle/>
                        <a:p>
                          <a:endParaRPr lang="fr-FR"/>
                        </a:p>
                      </a:txBody>
                      <a:tcPr marL="68580" marR="68580" marT="0" marB="0">
                        <a:blipFill rotWithShape="1">
                          <a:blip r:embed="rId2"/>
                          <a:stretch>
                            <a:fillRect l="-153279" t="-246575" r="-687705" b="-332877"/>
                          </a:stretch>
                        </a:blipFill>
                      </a:tcPr>
                    </a:tc>
                    <a:tc>
                      <a:txBody>
                        <a:bodyPr/>
                        <a:lstStyle/>
                        <a:p>
                          <a:endParaRPr lang="fr-FR"/>
                        </a:p>
                      </a:txBody>
                      <a:tcPr marL="68580" marR="68580" marT="0" marB="0">
                        <a:blipFill rotWithShape="1">
                          <a:blip r:embed="rId2"/>
                          <a:stretch>
                            <a:fillRect l="-291509" t="-246575" r="-691509" b="-332877"/>
                          </a:stretch>
                        </a:blipFill>
                      </a:tcPr>
                    </a:tc>
                    <a:tc>
                      <a:txBody>
                        <a:bodyPr/>
                        <a:lstStyle/>
                        <a:p>
                          <a:endParaRPr lang="fr-FR"/>
                        </a:p>
                      </a:txBody>
                      <a:tcPr marL="68580" marR="68580" marT="0" marB="0">
                        <a:blipFill rotWithShape="1">
                          <a:blip r:embed="rId2"/>
                          <a:stretch>
                            <a:fillRect l="-367257" t="-246575" r="-548673" b="-332877"/>
                          </a:stretch>
                        </a:blipFill>
                      </a:tcPr>
                    </a:tc>
                    <a:tc>
                      <a:txBody>
                        <a:bodyPr/>
                        <a:lstStyle/>
                        <a:p>
                          <a:endParaRPr lang="fr-FR"/>
                        </a:p>
                      </a:txBody>
                      <a:tcPr marL="68580" marR="68580" marT="0" marB="0">
                        <a:blipFill rotWithShape="1">
                          <a:blip r:embed="rId2"/>
                          <a:stretch>
                            <a:fillRect l="-471429" t="-246575" r="-453571" b="-332877"/>
                          </a:stretch>
                        </a:blipFill>
                      </a:tcPr>
                    </a:tc>
                    <a:tc>
                      <a:txBody>
                        <a:bodyPr/>
                        <a:lstStyle/>
                        <a:p>
                          <a:endParaRPr lang="fr-FR"/>
                        </a:p>
                      </a:txBody>
                      <a:tcPr marL="68580" marR="68580" marT="0" marB="0">
                        <a:blipFill rotWithShape="1">
                          <a:blip r:embed="rId2"/>
                          <a:stretch>
                            <a:fillRect l="-666667" t="-246575" r="-429167" b="-332877"/>
                          </a:stretch>
                        </a:blipFill>
                      </a:tcPr>
                    </a:tc>
                    <a:tc>
                      <a:txBody>
                        <a:bodyPr/>
                        <a:lstStyle/>
                        <a:p>
                          <a:endParaRPr lang="fr-FR"/>
                        </a:p>
                      </a:txBody>
                      <a:tcPr marL="68580" marR="68580" marT="0" marB="0">
                        <a:blipFill rotWithShape="1">
                          <a:blip r:embed="rId2"/>
                          <a:stretch>
                            <a:fillRect l="-808791" t="-246575" r="-352747" b="-332877"/>
                          </a:stretch>
                        </a:blipFill>
                      </a:tcPr>
                    </a:tc>
                    <a:tc>
                      <a:txBody>
                        <a:bodyPr/>
                        <a:lstStyle/>
                        <a:p>
                          <a:endParaRPr lang="fr-FR"/>
                        </a:p>
                      </a:txBody>
                      <a:tcPr marL="68580" marR="68580" marT="0" marB="0">
                        <a:blipFill rotWithShape="1">
                          <a:blip r:embed="rId2"/>
                          <a:stretch>
                            <a:fillRect l="-751818" t="-246575" r="-191818" b="-332877"/>
                          </a:stretch>
                        </a:blipFill>
                      </a:tcPr>
                    </a:tc>
                    <a:tc>
                      <a:txBody>
                        <a:bodyPr/>
                        <a:lstStyle/>
                        <a:p>
                          <a:endParaRPr lang="fr-FR"/>
                        </a:p>
                      </a:txBody>
                      <a:tcPr marL="68580" marR="68580" marT="0" marB="0">
                        <a:blipFill rotWithShape="1">
                          <a:blip r:embed="rId2"/>
                          <a:stretch>
                            <a:fillRect l="-909709" t="-246575" r="-104854" b="-332877"/>
                          </a:stretch>
                        </a:blipFill>
                      </a:tcPr>
                    </a:tc>
                    <a:tc>
                      <a:txBody>
                        <a:bodyPr/>
                        <a:lstStyle/>
                        <a:p>
                          <a:endParaRPr lang="fr-FR"/>
                        </a:p>
                      </a:txBody>
                      <a:tcPr marL="68580" marR="68580" marT="0" marB="0">
                        <a:blipFill rotWithShape="1">
                          <a:blip r:embed="rId2"/>
                          <a:stretch>
                            <a:fillRect l="-962963" t="-246575" b="-332877"/>
                          </a:stretch>
                        </a:blipFill>
                      </a:tcPr>
                    </a:tc>
                  </a:tr>
                  <a:tr h="211779">
                    <a:tc>
                      <a:txBody>
                        <a:bodyPr/>
                        <a:lstStyle/>
                        <a:p>
                          <a:pPr>
                            <a:lnSpc>
                              <a:spcPct val="115000"/>
                            </a:lnSpc>
                            <a:spcAft>
                              <a:spcPts val="0"/>
                            </a:spcAft>
                          </a:pPr>
                          <a:r>
                            <a:rPr lang="fr-FR" sz="1100">
                              <a:effectLst/>
                            </a:rPr>
                            <a:t>Q1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2277,4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15,12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0,007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0.091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0.013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0.201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1,86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240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871.79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414.61</a:t>
                          </a:r>
                          <a:endParaRPr lang="fr-FR" sz="1100">
                            <a:effectLst/>
                            <a:latin typeface="Calibri"/>
                            <a:ea typeface="Calibri"/>
                            <a:cs typeface="Times New Roman"/>
                          </a:endParaRPr>
                        </a:p>
                      </a:txBody>
                      <a:tcPr marL="68580" marR="68580" marT="0" marB="0"/>
                    </a:tc>
                  </a:tr>
                  <a:tr h="423558">
                    <a:tc>
                      <a:txBody>
                        <a:bodyPr/>
                        <a:lstStyle/>
                        <a:p>
                          <a:pPr>
                            <a:lnSpc>
                              <a:spcPct val="115000"/>
                            </a:lnSpc>
                            <a:spcAft>
                              <a:spcPts val="0"/>
                            </a:spcAft>
                          </a:pPr>
                          <a:r>
                            <a:rPr lang="fr-FR" sz="1100">
                              <a:effectLst/>
                            </a:rPr>
                            <a:t>Q2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10522,04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28.53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0,085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0.121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0.027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0.767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0,31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240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827.4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413.79</a:t>
                          </a:r>
                          <a:endParaRPr lang="fr-FR" sz="1100">
                            <a:effectLst/>
                            <a:latin typeface="Calibri"/>
                            <a:ea typeface="Calibri"/>
                            <a:cs typeface="Times New Roman"/>
                          </a:endParaRPr>
                        </a:p>
                      </a:txBody>
                      <a:tcPr marL="68580" marR="68580" marT="0" marB="0"/>
                    </a:tc>
                  </a:tr>
                  <a:tr h="211779">
                    <a:tc>
                      <a:txBody>
                        <a:bodyPr/>
                        <a:lstStyle/>
                        <a:p>
                          <a:pPr>
                            <a:lnSpc>
                              <a:spcPct val="115000"/>
                            </a:lnSpc>
                            <a:spcAft>
                              <a:spcPts val="0"/>
                            </a:spcAft>
                          </a:pPr>
                          <a:r>
                            <a:rPr lang="fr-FR" sz="1100">
                              <a:effectLst/>
                            </a:rPr>
                            <a:t>Q3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21068,4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50.76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0.055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0.054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0.047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0.843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4,18</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240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830.57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smtClean="0">
                              <a:effectLst/>
                            </a:rPr>
                            <a:t>423,73</a:t>
                          </a:r>
                          <a:endParaRPr lang="fr-FR" sz="1100" dirty="0">
                            <a:effectLst/>
                            <a:latin typeface="Calibri"/>
                            <a:ea typeface="Calibri"/>
                            <a:cs typeface="Times New Roman"/>
                          </a:endParaRPr>
                        </a:p>
                      </a:txBody>
                      <a:tcPr marL="68580" marR="68580" marT="0" marB="0"/>
                    </a:tc>
                  </a:tr>
                  <a:tr h="211779">
                    <a:tc>
                      <a:txBody>
                        <a:bodyPr/>
                        <a:lstStyle/>
                        <a:p>
                          <a:pPr>
                            <a:lnSpc>
                              <a:spcPct val="115000"/>
                            </a:lnSpc>
                            <a:spcAft>
                              <a:spcPts val="0"/>
                            </a:spcAft>
                          </a:pPr>
                          <a:r>
                            <a:rPr lang="fr-FR" sz="1100">
                              <a:effectLst/>
                            </a:rPr>
                            <a:t>Q4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39711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78.25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0.018</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0.023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0.074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0.885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2,52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240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847.31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496.07</a:t>
                          </a:r>
                          <a:endParaRPr lang="fr-FR" sz="1100">
                            <a:effectLst/>
                            <a:latin typeface="Calibri"/>
                            <a:ea typeface="Calibri"/>
                            <a:cs typeface="Times New Roman"/>
                          </a:endParaRPr>
                        </a:p>
                      </a:txBody>
                      <a:tcPr marL="68580" marR="68580" marT="0" marB="0"/>
                    </a:tc>
                  </a:tr>
                  <a:tr h="423558">
                    <a:tc>
                      <a:txBody>
                        <a:bodyPr/>
                        <a:lstStyle/>
                        <a:p>
                          <a:pPr>
                            <a:lnSpc>
                              <a:spcPct val="115000"/>
                            </a:lnSpc>
                            <a:spcAft>
                              <a:spcPts val="0"/>
                            </a:spcAft>
                          </a:pPr>
                          <a:r>
                            <a:rPr lang="fr-FR" sz="1100" dirty="0" smtClean="0">
                              <a:effectLst/>
                            </a:rPr>
                            <a:t>Q5 </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156545,1</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254.26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0.025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0.019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0.152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0.803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3 .1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240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1095.21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552 .23</a:t>
                          </a:r>
                          <a:endParaRPr lang="fr-FR" sz="1100" dirty="0">
                            <a:effectLst/>
                            <a:latin typeface="Calibri"/>
                            <a:ea typeface="Calibri"/>
                            <a:cs typeface="Times New Roman"/>
                          </a:endParaRPr>
                        </a:p>
                      </a:txBody>
                      <a:tcPr marL="68580" marR="68580" marT="0" marB="0"/>
                    </a:tc>
                  </a:tr>
                </a:tbl>
              </a:graphicData>
            </a:graphic>
          </p:graphicFrame>
        </mc:Fallback>
      </mc:AlternateContent>
    </p:spTree>
    <p:extLst>
      <p:ext uri="{BB962C8B-B14F-4D97-AF65-F5344CB8AC3E}">
        <p14:creationId xmlns:p14="http://schemas.microsoft.com/office/powerpoint/2010/main" val="10746461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a:latin typeface="Times New Roman" panose="02020603050405020304" pitchFamily="18" charset="0"/>
                <a:cs typeface="Times New Roman" panose="02020603050405020304" pitchFamily="18" charset="0"/>
              </a:rPr>
              <a:t>Synthèse des résultats et interprétations</a:t>
            </a:r>
          </a:p>
        </p:txBody>
      </p:sp>
      <p:sp>
        <p:nvSpPr>
          <p:cNvPr id="3" name="Espace réservé du contenu 2"/>
          <p:cNvSpPr>
            <a:spLocks noGrp="1"/>
          </p:cNvSpPr>
          <p:nvPr>
            <p:ph idx="1"/>
          </p:nvPr>
        </p:nvSpPr>
        <p:spPr/>
        <p:txBody>
          <a:bodyPr>
            <a:normAutofit/>
          </a:bodyPr>
          <a:lstStyle/>
          <a:p>
            <a:r>
              <a:rPr lang="fr-FR" sz="2000" b="1" dirty="0">
                <a:latin typeface="Times New Roman" panose="02020603050405020304" pitchFamily="18" charset="0"/>
                <a:cs typeface="Times New Roman" panose="02020603050405020304" pitchFamily="18" charset="0"/>
              </a:rPr>
              <a:t>Tableau 7: Décomposition de LMDI sur les émissions de CO2 au niveau individuel</a:t>
            </a:r>
            <a:endParaRPr lang="fr-FR" sz="20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4" name="Tableau 3"/>
              <p:cNvGraphicFramePr>
                <a:graphicFrameLocks noGrp="1"/>
              </p:cNvGraphicFramePr>
              <p:nvPr>
                <p:extLst>
                  <p:ext uri="{D42A27DB-BD31-4B8C-83A1-F6EECF244321}">
                    <p14:modId xmlns:p14="http://schemas.microsoft.com/office/powerpoint/2010/main" val="2821001864"/>
                  </p:ext>
                </p:extLst>
              </p:nvPr>
            </p:nvGraphicFramePr>
            <p:xfrm>
              <a:off x="3147060" y="2343705"/>
              <a:ext cx="6538477" cy="3291305"/>
            </p:xfrm>
            <a:graphic>
              <a:graphicData uri="http://schemas.openxmlformats.org/drawingml/2006/table">
                <a:tbl>
                  <a:tblPr firstRow="1" firstCol="1" bandRow="1">
                    <a:tableStyleId>{5C22544A-7EE6-4342-B048-85BDC9FD1C3A}</a:tableStyleId>
                  </a:tblPr>
                  <a:tblGrid>
                    <a:gridCol w="1053139">
                      <a:extLst>
                        <a:ext uri="{9D8B030D-6E8A-4147-A177-3AD203B41FA5}">
                          <a16:colId xmlns:a16="http://schemas.microsoft.com/office/drawing/2014/main" val="20000"/>
                        </a:ext>
                      </a:extLst>
                    </a:gridCol>
                    <a:gridCol w="1071444">
                      <a:extLst>
                        <a:ext uri="{9D8B030D-6E8A-4147-A177-3AD203B41FA5}">
                          <a16:colId xmlns:a16="http://schemas.microsoft.com/office/drawing/2014/main" val="20001"/>
                        </a:ext>
                      </a:extLst>
                    </a:gridCol>
                    <a:gridCol w="1181263">
                      <a:extLst>
                        <a:ext uri="{9D8B030D-6E8A-4147-A177-3AD203B41FA5}">
                          <a16:colId xmlns:a16="http://schemas.microsoft.com/office/drawing/2014/main" val="20002"/>
                        </a:ext>
                      </a:extLst>
                    </a:gridCol>
                    <a:gridCol w="1077075">
                      <a:extLst>
                        <a:ext uri="{9D8B030D-6E8A-4147-A177-3AD203B41FA5}">
                          <a16:colId xmlns:a16="http://schemas.microsoft.com/office/drawing/2014/main" val="20003"/>
                        </a:ext>
                      </a:extLst>
                    </a:gridCol>
                    <a:gridCol w="1077778">
                      <a:extLst>
                        <a:ext uri="{9D8B030D-6E8A-4147-A177-3AD203B41FA5}">
                          <a16:colId xmlns:a16="http://schemas.microsoft.com/office/drawing/2014/main" val="20004"/>
                        </a:ext>
                      </a:extLst>
                    </a:gridCol>
                    <a:gridCol w="1077778">
                      <a:extLst>
                        <a:ext uri="{9D8B030D-6E8A-4147-A177-3AD203B41FA5}">
                          <a16:colId xmlns:a16="http://schemas.microsoft.com/office/drawing/2014/main" val="20005"/>
                        </a:ext>
                      </a:extLst>
                    </a:gridCol>
                  </a:tblGrid>
                  <a:tr h="900760">
                    <a:tc>
                      <a:txBody>
                        <a:bodyPr/>
                        <a:lstStyle/>
                        <a:p>
                          <a:pPr>
                            <a:lnSpc>
                              <a:spcPct val="115000"/>
                            </a:lnSpc>
                            <a:spcAft>
                              <a:spcPts val="0"/>
                            </a:spcAft>
                          </a:pPr>
                          <a:r>
                            <a:rPr lang="fr-FR" sz="1100" dirty="0">
                              <a:effectLst/>
                            </a:rPr>
                            <a:t> </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CO2(mg)</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Diff vs Q3 (mg)</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Distance component (mg)</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Modal share component (mg)</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Emission </a:t>
                          </a:r>
                          <a:r>
                            <a:rPr lang="fr-FR" sz="1100" dirty="0" err="1">
                              <a:effectLst/>
                            </a:rPr>
                            <a:t>intensity</a:t>
                          </a:r>
                          <a:r>
                            <a:rPr lang="fr-FR" sz="1100" dirty="0">
                              <a:effectLst/>
                            </a:rPr>
                            <a:t> component (mg)</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246025">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𝑬</m:t>
                                    </m:r>
                                  </m:e>
                                  <m:sub>
                                    <m:r>
                                      <a:rPr lang="fr-FR" sz="1100">
                                        <a:effectLst/>
                                        <a:latin typeface="Cambria Math"/>
                                      </a:rPr>
                                      <m:t>𝑪𝑶</m:t>
                                    </m:r>
                                    <m:r>
                                      <a:rPr lang="fr-FR" sz="1100">
                                        <a:effectLst/>
                                        <a:latin typeface="Cambria Math"/>
                                      </a:rPr>
                                      <m:t>𝟐</m:t>
                                    </m:r>
                                    <m:r>
                                      <a:rPr lang="fr-FR" sz="1100">
                                        <a:effectLst/>
                                        <a:latin typeface="Cambria Math"/>
                                      </a:rPr>
                                      <m:t>,</m:t>
                                    </m:r>
                                    <m:r>
                                      <a:rPr lang="fr-FR" sz="1100">
                                        <a:effectLst/>
                                        <a:latin typeface="Cambria Math"/>
                                      </a:rPr>
                                      <m:t>𝑸𝒌</m:t>
                                    </m:r>
                                  </m:sub>
                                </m:sSub>
                              </m:oMath>
                            </m:oMathPara>
                          </a14:m>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m:t>
                                    </m:r>
                                    <m:r>
                                      <a:rPr lang="fr-FR" sz="1100">
                                        <a:effectLst/>
                                        <a:latin typeface="Cambria Math"/>
                                      </a:rPr>
                                      <m:t>𝑬</m:t>
                                    </m:r>
                                  </m:e>
                                  <m:sub>
                                    <m:r>
                                      <a:rPr lang="fr-FR" sz="1100">
                                        <a:effectLst/>
                                        <a:latin typeface="Cambria Math"/>
                                      </a:rPr>
                                      <m:t>𝑪𝑶</m:t>
                                    </m:r>
                                    <m:r>
                                      <a:rPr lang="fr-FR" sz="1100">
                                        <a:effectLst/>
                                        <a:latin typeface="Cambria Math"/>
                                      </a:rPr>
                                      <m:t>𝟐</m:t>
                                    </m:r>
                                    <m:r>
                                      <a:rPr lang="fr-FR" sz="1100">
                                        <a:effectLst/>
                                        <a:latin typeface="Cambria Math"/>
                                      </a:rPr>
                                      <m:t>,</m:t>
                                    </m:r>
                                    <m:r>
                                      <a:rPr lang="fr-FR" sz="1100">
                                        <a:effectLst/>
                                        <a:latin typeface="Cambria Math"/>
                                      </a:rPr>
                                      <m:t>𝑸</m:t>
                                    </m:r>
                                    <m:r>
                                      <a:rPr lang="fr-FR" sz="1100">
                                        <a:effectLst/>
                                        <a:latin typeface="Cambria Math"/>
                                      </a:rPr>
                                      <m:t>𝟑</m:t>
                                    </m:r>
                                    <m:r>
                                      <a:rPr lang="fr-FR" sz="1100">
                                        <a:effectLst/>
                                        <a:latin typeface="Cambria Math"/>
                                      </a:rPr>
                                      <m:t>,</m:t>
                                    </m:r>
                                    <m:r>
                                      <a:rPr lang="fr-FR" sz="1100">
                                        <a:effectLst/>
                                        <a:latin typeface="Cambria Math"/>
                                      </a:rPr>
                                      <m:t>𝑸𝒌</m:t>
                                    </m:r>
                                    <m:r>
                                      <a:rPr lang="fr-FR" sz="1100">
                                        <a:effectLst/>
                                        <a:latin typeface="Cambria Math"/>
                                      </a:rPr>
                                      <m:t>,</m:t>
                                    </m:r>
                                    <m:r>
                                      <a:rPr lang="fr-FR" sz="1100">
                                        <a:effectLst/>
                                        <a:latin typeface="Cambria Math"/>
                                      </a:rPr>
                                      <m:t>𝒕𝒐𝒕</m:t>
                                    </m:r>
                                  </m:sub>
                                </m:sSub>
                              </m:oMath>
                            </m:oMathPara>
                          </a14:m>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m:t>
                                    </m:r>
                                    <m:r>
                                      <a:rPr lang="fr-FR" sz="1100">
                                        <a:effectLst/>
                                        <a:latin typeface="Cambria Math"/>
                                      </a:rPr>
                                      <m:t>𝑬</m:t>
                                    </m:r>
                                  </m:e>
                                  <m:sub>
                                    <m:r>
                                      <a:rPr lang="fr-FR" sz="1100">
                                        <a:effectLst/>
                                        <a:latin typeface="Cambria Math"/>
                                      </a:rPr>
                                      <m:t>𝑪𝑶</m:t>
                                    </m:r>
                                    <m:r>
                                      <a:rPr lang="fr-FR" sz="1100">
                                        <a:effectLst/>
                                        <a:latin typeface="Cambria Math"/>
                                      </a:rPr>
                                      <m:t>𝟐</m:t>
                                    </m:r>
                                    <m:r>
                                      <a:rPr lang="fr-FR" sz="1100">
                                        <a:effectLst/>
                                        <a:latin typeface="Cambria Math"/>
                                      </a:rPr>
                                      <m:t>,</m:t>
                                    </m:r>
                                    <m:r>
                                      <a:rPr lang="fr-FR" sz="1100">
                                        <a:effectLst/>
                                        <a:latin typeface="Cambria Math"/>
                                      </a:rPr>
                                      <m:t>𝑸</m:t>
                                    </m:r>
                                    <m:r>
                                      <a:rPr lang="fr-FR" sz="1100">
                                        <a:effectLst/>
                                        <a:latin typeface="Cambria Math"/>
                                      </a:rPr>
                                      <m:t>𝟑</m:t>
                                    </m:r>
                                    <m:r>
                                      <a:rPr lang="fr-FR" sz="1100">
                                        <a:effectLst/>
                                        <a:latin typeface="Cambria Math"/>
                                      </a:rPr>
                                      <m:t>,</m:t>
                                    </m:r>
                                    <m:r>
                                      <a:rPr lang="fr-FR" sz="1100">
                                        <a:effectLst/>
                                        <a:latin typeface="Cambria Math"/>
                                      </a:rPr>
                                      <m:t>𝑸𝒌</m:t>
                                    </m:r>
                                    <m:r>
                                      <a:rPr lang="fr-FR" sz="1100">
                                        <a:effectLst/>
                                        <a:latin typeface="Cambria Math"/>
                                      </a:rPr>
                                      <m:t>,</m:t>
                                    </m:r>
                                    <m:r>
                                      <a:rPr lang="fr-FR" sz="1100">
                                        <a:effectLst/>
                                        <a:latin typeface="Cambria Math"/>
                                      </a:rPr>
                                      <m:t>𝑫</m:t>
                                    </m:r>
                                  </m:sub>
                                </m:sSub>
                              </m:oMath>
                            </m:oMathPara>
                          </a14:m>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m:t>
                                    </m:r>
                                    <m:r>
                                      <a:rPr lang="fr-FR" sz="1100">
                                        <a:effectLst/>
                                        <a:latin typeface="Cambria Math"/>
                                      </a:rPr>
                                      <m:t>𝑬</m:t>
                                    </m:r>
                                  </m:e>
                                  <m:sub>
                                    <m:r>
                                      <a:rPr lang="fr-FR" sz="1100">
                                        <a:effectLst/>
                                        <a:latin typeface="Cambria Math"/>
                                      </a:rPr>
                                      <m:t>𝑪𝑶</m:t>
                                    </m:r>
                                    <m:r>
                                      <a:rPr lang="fr-FR" sz="1100">
                                        <a:effectLst/>
                                        <a:latin typeface="Cambria Math"/>
                                      </a:rPr>
                                      <m:t>𝟐</m:t>
                                    </m:r>
                                    <m:r>
                                      <a:rPr lang="fr-FR" sz="1100">
                                        <a:effectLst/>
                                        <a:latin typeface="Cambria Math"/>
                                      </a:rPr>
                                      <m:t>,</m:t>
                                    </m:r>
                                    <m:r>
                                      <a:rPr lang="fr-FR" sz="1100">
                                        <a:effectLst/>
                                        <a:latin typeface="Cambria Math"/>
                                      </a:rPr>
                                      <m:t>𝑸</m:t>
                                    </m:r>
                                    <m:r>
                                      <a:rPr lang="fr-FR" sz="1100">
                                        <a:effectLst/>
                                        <a:latin typeface="Cambria Math"/>
                                      </a:rPr>
                                      <m:t>𝟑</m:t>
                                    </m:r>
                                    <m:r>
                                      <a:rPr lang="fr-FR" sz="1100">
                                        <a:effectLst/>
                                        <a:latin typeface="Cambria Math"/>
                                      </a:rPr>
                                      <m:t>,</m:t>
                                    </m:r>
                                    <m:r>
                                      <a:rPr lang="fr-FR" sz="1100">
                                        <a:effectLst/>
                                        <a:latin typeface="Cambria Math"/>
                                      </a:rPr>
                                      <m:t>𝑸𝒌</m:t>
                                    </m:r>
                                    <m:r>
                                      <a:rPr lang="fr-FR" sz="1100">
                                        <a:effectLst/>
                                        <a:latin typeface="Cambria Math"/>
                                      </a:rPr>
                                      <m:t>,</m:t>
                                    </m:r>
                                    <m:r>
                                      <a:rPr lang="fr-FR" sz="1100">
                                        <a:effectLst/>
                                        <a:latin typeface="Cambria Math"/>
                                      </a:rPr>
                                      <m:t>𝑺</m:t>
                                    </m:r>
                                  </m:sub>
                                </m:sSub>
                              </m:oMath>
                            </m:oMathPara>
                          </a14:m>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m:t>
                                    </m:r>
                                    <m:r>
                                      <a:rPr lang="fr-FR" sz="1100">
                                        <a:effectLst/>
                                        <a:latin typeface="Cambria Math"/>
                                      </a:rPr>
                                      <m:t>𝑬</m:t>
                                    </m:r>
                                  </m:e>
                                  <m:sub>
                                    <m:r>
                                      <a:rPr lang="fr-FR" sz="1100">
                                        <a:effectLst/>
                                        <a:latin typeface="Cambria Math"/>
                                      </a:rPr>
                                      <m:t>𝑪𝑶</m:t>
                                    </m:r>
                                    <m:r>
                                      <a:rPr lang="fr-FR" sz="1100">
                                        <a:effectLst/>
                                        <a:latin typeface="Cambria Math"/>
                                      </a:rPr>
                                      <m:t>𝟐</m:t>
                                    </m:r>
                                    <m:r>
                                      <a:rPr lang="fr-FR" sz="1100">
                                        <a:effectLst/>
                                        <a:latin typeface="Cambria Math"/>
                                      </a:rPr>
                                      <m:t>,</m:t>
                                    </m:r>
                                    <m:r>
                                      <a:rPr lang="fr-FR" sz="1100">
                                        <a:effectLst/>
                                        <a:latin typeface="Cambria Math"/>
                                      </a:rPr>
                                      <m:t>𝑸</m:t>
                                    </m:r>
                                    <m:r>
                                      <a:rPr lang="fr-FR" sz="1100">
                                        <a:effectLst/>
                                        <a:latin typeface="Cambria Math"/>
                                      </a:rPr>
                                      <m:t>𝟑</m:t>
                                    </m:r>
                                    <m:r>
                                      <a:rPr lang="fr-FR" sz="1100">
                                        <a:effectLst/>
                                        <a:latin typeface="Cambria Math"/>
                                      </a:rPr>
                                      <m:t>,</m:t>
                                    </m:r>
                                    <m:r>
                                      <a:rPr lang="fr-FR" sz="1100">
                                        <a:effectLst/>
                                        <a:latin typeface="Cambria Math"/>
                                      </a:rPr>
                                      <m:t>𝑸𝒌</m:t>
                                    </m:r>
                                    <m:r>
                                      <a:rPr lang="fr-FR" sz="1100">
                                        <a:effectLst/>
                                        <a:latin typeface="Cambria Math"/>
                                      </a:rPr>
                                      <m:t>,</m:t>
                                    </m:r>
                                    <m:r>
                                      <a:rPr lang="fr-FR" sz="1100">
                                        <a:effectLst/>
                                        <a:latin typeface="Cambria Math"/>
                                      </a:rPr>
                                      <m:t>𝑰</m:t>
                                    </m:r>
                                  </m:sub>
                                </m:sSub>
                              </m:oMath>
                            </m:oMathPara>
                          </a14:m>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214452">
                    <a:tc>
                      <a:txBody>
                        <a:bodyPr/>
                        <a:lstStyle/>
                        <a:p>
                          <a:pPr>
                            <a:lnSpc>
                              <a:spcPct val="115000"/>
                            </a:lnSpc>
                            <a:spcAft>
                              <a:spcPts val="0"/>
                            </a:spcAft>
                          </a:pPr>
                          <a:r>
                            <a:rPr lang="fr-FR" sz="1100">
                              <a:effectLst/>
                            </a:rPr>
                            <a:t>Q1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900,97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-9,095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-3,050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-5,003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3</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214452">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34%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66%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0%</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214452">
                    <a:tc>
                      <a:txBody>
                        <a:bodyPr/>
                        <a:lstStyle/>
                        <a:p>
                          <a:pPr>
                            <a:lnSpc>
                              <a:spcPct val="115000"/>
                            </a:lnSpc>
                            <a:spcAft>
                              <a:spcPts val="0"/>
                            </a:spcAft>
                          </a:pPr>
                          <a:r>
                            <a:rPr lang="fr-FR" sz="1100">
                              <a:effectLst/>
                            </a:rPr>
                            <a:t>Q2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6628,79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-2,411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-1,583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-643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26</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214452">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66%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35%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214452">
                    <a:tc>
                      <a:txBody>
                        <a:bodyPr/>
                        <a:lstStyle/>
                        <a:p>
                          <a:pPr>
                            <a:lnSpc>
                              <a:spcPct val="115000"/>
                            </a:lnSpc>
                            <a:spcAft>
                              <a:spcPts val="0"/>
                            </a:spcAft>
                          </a:pPr>
                          <a:r>
                            <a:rPr lang="fr-FR" sz="1100">
                              <a:effectLst/>
                            </a:rPr>
                            <a:t>Q3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9040,1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r h="214452">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7"/>
                      </a:ext>
                    </a:extLst>
                  </a:tr>
                  <a:tr h="214452">
                    <a:tc>
                      <a:txBody>
                        <a:bodyPr/>
                        <a:lstStyle/>
                        <a:p>
                          <a:pPr>
                            <a:lnSpc>
                              <a:spcPct val="115000"/>
                            </a:lnSpc>
                            <a:spcAft>
                              <a:spcPts val="0"/>
                            </a:spcAft>
                          </a:pPr>
                          <a:r>
                            <a:rPr lang="fr-FR" sz="1100">
                              <a:effectLst/>
                            </a:rPr>
                            <a:t>Q4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18812,13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9,773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9,213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534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-66</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8"/>
                      </a:ext>
                    </a:extLst>
                  </a:tr>
                  <a:tr h="214452">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9"/>
                      </a:ext>
                    </a:extLst>
                  </a:tr>
                  <a:tr h="214452">
                    <a:tc>
                      <a:txBody>
                        <a:bodyPr/>
                        <a:lstStyle/>
                        <a:p>
                          <a:pPr>
                            <a:lnSpc>
                              <a:spcPct val="115000"/>
                            </a:lnSpc>
                            <a:spcAft>
                              <a:spcPts val="0"/>
                            </a:spcAft>
                          </a:pPr>
                          <a:r>
                            <a:rPr lang="fr-FR" sz="1100">
                              <a:effectLst/>
                            </a:rPr>
                            <a:t>Q5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61787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52,747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47,539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5,244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-223</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10"/>
                      </a:ext>
                    </a:extLst>
                  </a:tr>
                  <a:tr h="214452">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0.7%</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11"/>
                      </a:ext>
                    </a:extLst>
                  </a:tr>
                </a:tbl>
              </a:graphicData>
            </a:graphic>
          </p:graphicFrame>
        </mc:Choice>
        <mc:Fallback xmlns="">
          <p:graphicFrame>
            <p:nvGraphicFramePr>
              <p:cNvPr id="4" name="Tableau 3"/>
              <p:cNvGraphicFramePr>
                <a:graphicFrameLocks noGrp="1"/>
              </p:cNvGraphicFramePr>
              <p:nvPr>
                <p:extLst>
                  <p:ext uri="{D42A27DB-BD31-4B8C-83A1-F6EECF244321}">
                    <p14:modId xmlns:p14="http://schemas.microsoft.com/office/powerpoint/2010/main" val="2821001864"/>
                  </p:ext>
                </p:extLst>
              </p:nvPr>
            </p:nvGraphicFramePr>
            <p:xfrm>
              <a:off x="3147060" y="2343705"/>
              <a:ext cx="6538477" cy="3291305"/>
            </p:xfrm>
            <a:graphic>
              <a:graphicData uri="http://schemas.openxmlformats.org/drawingml/2006/table">
                <a:tbl>
                  <a:tblPr firstRow="1" firstCol="1" bandRow="1">
                    <a:tableStyleId>{5C22544A-7EE6-4342-B048-85BDC9FD1C3A}</a:tableStyleId>
                  </a:tblPr>
                  <a:tblGrid>
                    <a:gridCol w="1053139">
                      <a:extLst>
                        <a:ext uri="{9D8B030D-6E8A-4147-A177-3AD203B41FA5}">
                          <a16:colId xmlns:a16="http://schemas.microsoft.com/office/drawing/2014/main" val="20000"/>
                        </a:ext>
                      </a:extLst>
                    </a:gridCol>
                    <a:gridCol w="1071444">
                      <a:extLst>
                        <a:ext uri="{9D8B030D-6E8A-4147-A177-3AD203B41FA5}">
                          <a16:colId xmlns:a16="http://schemas.microsoft.com/office/drawing/2014/main" val="20001"/>
                        </a:ext>
                      </a:extLst>
                    </a:gridCol>
                    <a:gridCol w="1181263">
                      <a:extLst>
                        <a:ext uri="{9D8B030D-6E8A-4147-A177-3AD203B41FA5}">
                          <a16:colId xmlns:a16="http://schemas.microsoft.com/office/drawing/2014/main" val="20002"/>
                        </a:ext>
                      </a:extLst>
                    </a:gridCol>
                    <a:gridCol w="1077075">
                      <a:extLst>
                        <a:ext uri="{9D8B030D-6E8A-4147-A177-3AD203B41FA5}">
                          <a16:colId xmlns:a16="http://schemas.microsoft.com/office/drawing/2014/main" val="20003"/>
                        </a:ext>
                      </a:extLst>
                    </a:gridCol>
                    <a:gridCol w="1077778">
                      <a:extLst>
                        <a:ext uri="{9D8B030D-6E8A-4147-A177-3AD203B41FA5}">
                          <a16:colId xmlns:a16="http://schemas.microsoft.com/office/drawing/2014/main" val="20004"/>
                        </a:ext>
                      </a:extLst>
                    </a:gridCol>
                    <a:gridCol w="1077778">
                      <a:extLst>
                        <a:ext uri="{9D8B030D-6E8A-4147-A177-3AD203B41FA5}">
                          <a16:colId xmlns:a16="http://schemas.microsoft.com/office/drawing/2014/main" val="20005"/>
                        </a:ext>
                      </a:extLst>
                    </a:gridCol>
                  </a:tblGrid>
                  <a:tr h="900760">
                    <a:tc>
                      <a:txBody>
                        <a:bodyPr/>
                        <a:lstStyle/>
                        <a:p>
                          <a:pPr>
                            <a:lnSpc>
                              <a:spcPct val="115000"/>
                            </a:lnSpc>
                            <a:spcAft>
                              <a:spcPts val="0"/>
                            </a:spcAft>
                          </a:pPr>
                          <a:r>
                            <a:rPr lang="fr-FR" sz="1100" dirty="0">
                              <a:effectLst/>
                            </a:rPr>
                            <a:t> </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CO2(mg)</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Diff vs Q3 (mg)</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Distance component (mg)</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Modal share component (mg)</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Emission </a:t>
                          </a:r>
                          <a:r>
                            <a:rPr lang="fr-FR" sz="1100" dirty="0" err="1">
                              <a:effectLst/>
                            </a:rPr>
                            <a:t>intensity</a:t>
                          </a:r>
                          <a:r>
                            <a:rPr lang="fr-FR" sz="1100" dirty="0">
                              <a:effectLst/>
                            </a:rPr>
                            <a:t> component (mg)</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246025">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endParaRPr lang="fr-FR"/>
                        </a:p>
                      </a:txBody>
                      <a:tcPr marL="68580" marR="68580" marT="0" marB="0">
                        <a:blipFill>
                          <a:blip r:embed="rId2"/>
                          <a:stretch>
                            <a:fillRect l="-98864" t="-385000" r="-414205" b="-902500"/>
                          </a:stretch>
                        </a:blipFill>
                      </a:tcPr>
                    </a:tc>
                    <a:tc>
                      <a:txBody>
                        <a:bodyPr/>
                        <a:lstStyle/>
                        <a:p>
                          <a:endParaRPr lang="fr-FR"/>
                        </a:p>
                      </a:txBody>
                      <a:tcPr marL="68580" marR="68580" marT="0" marB="0">
                        <a:blipFill>
                          <a:blip r:embed="rId2"/>
                          <a:stretch>
                            <a:fillRect l="-180412" t="-385000" r="-275773" b="-902500"/>
                          </a:stretch>
                        </a:blipFill>
                      </a:tcPr>
                    </a:tc>
                    <a:tc>
                      <a:txBody>
                        <a:bodyPr/>
                        <a:lstStyle/>
                        <a:p>
                          <a:endParaRPr lang="fr-FR"/>
                        </a:p>
                      </a:txBody>
                      <a:tcPr marL="68580" marR="68580" marT="0" marB="0">
                        <a:blipFill>
                          <a:blip r:embed="rId2"/>
                          <a:stretch>
                            <a:fillRect l="-309091" t="-385000" r="-203977" b="-902500"/>
                          </a:stretch>
                        </a:blipFill>
                      </a:tcPr>
                    </a:tc>
                    <a:tc>
                      <a:txBody>
                        <a:bodyPr/>
                        <a:lstStyle/>
                        <a:p>
                          <a:endParaRPr lang="fr-FR"/>
                        </a:p>
                      </a:txBody>
                      <a:tcPr marL="68580" marR="68580" marT="0" marB="0">
                        <a:blipFill>
                          <a:blip r:embed="rId2"/>
                          <a:stretch>
                            <a:fillRect l="-406780" t="-385000" r="-102825" b="-902500"/>
                          </a:stretch>
                        </a:blipFill>
                      </a:tcPr>
                    </a:tc>
                    <a:tc>
                      <a:txBody>
                        <a:bodyPr/>
                        <a:lstStyle/>
                        <a:p>
                          <a:endParaRPr lang="fr-FR"/>
                        </a:p>
                      </a:txBody>
                      <a:tcPr marL="68580" marR="68580" marT="0" marB="0">
                        <a:blipFill>
                          <a:blip r:embed="rId2"/>
                          <a:stretch>
                            <a:fillRect l="-506780" t="-385000" r="-2825" b="-902500"/>
                          </a:stretch>
                        </a:blipFill>
                      </a:tcPr>
                    </a:tc>
                    <a:extLst>
                      <a:ext uri="{0D108BD9-81ED-4DB2-BD59-A6C34878D82A}">
                        <a16:rowId xmlns:a16="http://schemas.microsoft.com/office/drawing/2014/main" val="10001"/>
                      </a:ext>
                    </a:extLst>
                  </a:tr>
                  <a:tr h="214452">
                    <a:tc>
                      <a:txBody>
                        <a:bodyPr/>
                        <a:lstStyle/>
                        <a:p>
                          <a:pPr>
                            <a:lnSpc>
                              <a:spcPct val="115000"/>
                            </a:lnSpc>
                            <a:spcAft>
                              <a:spcPts val="0"/>
                            </a:spcAft>
                          </a:pPr>
                          <a:r>
                            <a:rPr lang="fr-FR" sz="1100">
                              <a:effectLst/>
                            </a:rPr>
                            <a:t>Q1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900,97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-9,095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-3,050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-5,003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3</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214452">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34%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66%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0%</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214452">
                    <a:tc>
                      <a:txBody>
                        <a:bodyPr/>
                        <a:lstStyle/>
                        <a:p>
                          <a:pPr>
                            <a:lnSpc>
                              <a:spcPct val="115000"/>
                            </a:lnSpc>
                            <a:spcAft>
                              <a:spcPts val="0"/>
                            </a:spcAft>
                          </a:pPr>
                          <a:r>
                            <a:rPr lang="fr-FR" sz="1100">
                              <a:effectLst/>
                            </a:rPr>
                            <a:t>Q2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6628,79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-2,411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-1,583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-643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26</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214452">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66%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35%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214452">
                    <a:tc>
                      <a:txBody>
                        <a:bodyPr/>
                        <a:lstStyle/>
                        <a:p>
                          <a:pPr>
                            <a:lnSpc>
                              <a:spcPct val="115000"/>
                            </a:lnSpc>
                            <a:spcAft>
                              <a:spcPts val="0"/>
                            </a:spcAft>
                          </a:pPr>
                          <a:r>
                            <a:rPr lang="fr-FR" sz="1100">
                              <a:effectLst/>
                            </a:rPr>
                            <a:t>Q3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9040,1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r h="214452">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7"/>
                      </a:ext>
                    </a:extLst>
                  </a:tr>
                  <a:tr h="214452">
                    <a:tc>
                      <a:txBody>
                        <a:bodyPr/>
                        <a:lstStyle/>
                        <a:p>
                          <a:pPr>
                            <a:lnSpc>
                              <a:spcPct val="115000"/>
                            </a:lnSpc>
                            <a:spcAft>
                              <a:spcPts val="0"/>
                            </a:spcAft>
                          </a:pPr>
                          <a:r>
                            <a:rPr lang="fr-FR" sz="1100">
                              <a:effectLst/>
                            </a:rPr>
                            <a:t>Q4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18812,13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9,773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9,213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534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-66</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8"/>
                      </a:ext>
                    </a:extLst>
                  </a:tr>
                  <a:tr h="214452">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9"/>
                      </a:ext>
                    </a:extLst>
                  </a:tr>
                  <a:tr h="214452">
                    <a:tc>
                      <a:txBody>
                        <a:bodyPr/>
                        <a:lstStyle/>
                        <a:p>
                          <a:pPr>
                            <a:lnSpc>
                              <a:spcPct val="115000"/>
                            </a:lnSpc>
                            <a:spcAft>
                              <a:spcPts val="0"/>
                            </a:spcAft>
                          </a:pPr>
                          <a:r>
                            <a:rPr lang="fr-FR" sz="1100">
                              <a:effectLst/>
                            </a:rPr>
                            <a:t>Q5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61787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52,747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47,539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5,244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-223</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10"/>
                      </a:ext>
                    </a:extLst>
                  </a:tr>
                  <a:tr h="214452">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0.7%</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11"/>
                      </a:ext>
                    </a:extLst>
                  </a:tr>
                </a:tbl>
              </a:graphicData>
            </a:graphic>
          </p:graphicFrame>
        </mc:Fallback>
      </mc:AlternateContent>
    </p:spTree>
    <p:extLst>
      <p:ext uri="{BB962C8B-B14F-4D97-AF65-F5344CB8AC3E}">
        <p14:creationId xmlns:p14="http://schemas.microsoft.com/office/powerpoint/2010/main" val="25706117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a:latin typeface="Times New Roman" panose="02020603050405020304" pitchFamily="18" charset="0"/>
                <a:cs typeface="Times New Roman" panose="02020603050405020304" pitchFamily="18" charset="0"/>
              </a:rPr>
              <a:t>Synthèse des résultats et interprétations</a:t>
            </a:r>
          </a:p>
        </p:txBody>
      </p:sp>
      <p:sp>
        <p:nvSpPr>
          <p:cNvPr id="3" name="Espace réservé du contenu 2"/>
          <p:cNvSpPr>
            <a:spLocks noGrp="1"/>
          </p:cNvSpPr>
          <p:nvPr>
            <p:ph idx="1"/>
          </p:nvPr>
        </p:nvSpPr>
        <p:spPr/>
        <p:txBody>
          <a:bodyPr>
            <a:normAutofit lnSpcReduction="10000"/>
          </a:bodyPr>
          <a:lstStyle/>
          <a:p>
            <a:endParaRPr lang="fr-FR" dirty="0"/>
          </a:p>
          <a:p>
            <a:r>
              <a:rPr lang="fr-FR" sz="2000" dirty="0">
                <a:latin typeface="Times New Roman" panose="02020603050405020304" pitchFamily="18" charset="0"/>
                <a:cs typeface="Times New Roman" panose="02020603050405020304" pitchFamily="18" charset="0"/>
              </a:rPr>
              <a:t>Par exemple, pour les </a:t>
            </a:r>
            <a:r>
              <a:rPr lang="fr-FR" sz="2000" dirty="0" err="1">
                <a:latin typeface="Times New Roman" panose="02020603050405020304" pitchFamily="18" charset="0"/>
                <a:cs typeface="Times New Roman" panose="02020603050405020304" pitchFamily="18" charset="0"/>
              </a:rPr>
              <a:t>NOx</a:t>
            </a:r>
            <a:r>
              <a:rPr lang="fr-FR" sz="2000" dirty="0">
                <a:latin typeface="Times New Roman" panose="02020603050405020304" pitchFamily="18" charset="0"/>
                <a:cs typeface="Times New Roman" panose="02020603050405020304" pitchFamily="18" charset="0"/>
              </a:rPr>
              <a:t>, la différence d’intensité d’émission contribuent à hauteur de 22%, les différences de distance à hauteur de 70% et les différences de la part modale à hauteur de 9%. </a:t>
            </a:r>
          </a:p>
          <a:p>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Pour donner une idée des différences, les individus du quintile supérieur Q5 de </a:t>
            </a:r>
            <a:r>
              <a:rPr lang="fr-FR" sz="2000" dirty="0" err="1">
                <a:latin typeface="Times New Roman" panose="02020603050405020304" pitchFamily="18" charset="0"/>
                <a:cs typeface="Times New Roman" panose="02020603050405020304" pitchFamily="18" charset="0"/>
              </a:rPr>
              <a:t>NOx</a:t>
            </a:r>
            <a:r>
              <a:rPr lang="fr-FR" sz="2000" dirty="0">
                <a:latin typeface="Times New Roman" panose="02020603050405020304" pitchFamily="18" charset="0"/>
                <a:cs typeface="Times New Roman" panose="02020603050405020304" pitchFamily="18" charset="0"/>
              </a:rPr>
              <a:t> parcourent en moyenne 254km contre 51km pour ceux du quintile moyen Q3. Ils se déplacent en voiture sur 80% de cette distance contre 84% pour Q3 et ont des trajets en voiture émettant 552mg/km contre 424mg/km pour Q3 (voir tableau 4).</a:t>
            </a:r>
          </a:p>
          <a:p>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En revanche pour les émissions de CO2,  la distance et la part modale sont plus importantes: elles expliquent  89%  les différence de la distance entre Q5 et Q3, les différences de la part modale en expliquent 12% tandis que la différence d’intensité d’émission n’en explique que 0.7% (voir tableau 6).</a:t>
            </a:r>
          </a:p>
        </p:txBody>
      </p:sp>
    </p:spTree>
    <p:extLst>
      <p:ext uri="{BB962C8B-B14F-4D97-AF65-F5344CB8AC3E}">
        <p14:creationId xmlns:p14="http://schemas.microsoft.com/office/powerpoint/2010/main" val="5360662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a:latin typeface="Times New Roman" panose="02020603050405020304" pitchFamily="18" charset="0"/>
                <a:cs typeface="Times New Roman" panose="02020603050405020304" pitchFamily="18" charset="0"/>
              </a:rPr>
              <a:t>Synthèse des résultats et interprétations</a:t>
            </a:r>
          </a:p>
        </p:txBody>
      </p:sp>
      <p:sp>
        <p:nvSpPr>
          <p:cNvPr id="3" name="Espace réservé du contenu 2"/>
          <p:cNvSpPr>
            <a:spLocks noGrp="1"/>
          </p:cNvSpPr>
          <p:nvPr>
            <p:ph idx="1"/>
          </p:nvPr>
        </p:nvSpPr>
        <p:spPr/>
        <p:txBody>
          <a:bodyPr>
            <a:normAutofit fontScale="85000" lnSpcReduction="20000"/>
          </a:bodyPr>
          <a:lstStyle/>
          <a:p>
            <a:pPr algn="just"/>
            <a:r>
              <a:rPr lang="fr-FR" sz="2400" dirty="0">
                <a:solidFill>
                  <a:srgbClr val="FF0000"/>
                </a:solidFill>
                <a:latin typeface="Times New Roman" panose="02020603050405020304" pitchFamily="18" charset="0"/>
                <a:cs typeface="Times New Roman" panose="02020603050405020304" pitchFamily="18" charset="0"/>
              </a:rPr>
              <a:t>En résumé</a:t>
            </a:r>
            <a:r>
              <a:rPr lang="fr-FR" sz="2400" dirty="0">
                <a:latin typeface="Times New Roman" panose="02020603050405020304" pitchFamily="18" charset="0"/>
                <a:cs typeface="Times New Roman" panose="02020603050405020304" pitchFamily="18" charset="0"/>
              </a:rPr>
              <a:t>, les 20% d’émetteurs de </a:t>
            </a:r>
            <a:r>
              <a:rPr lang="fr-FR" sz="2400" dirty="0" err="1">
                <a:latin typeface="Times New Roman" panose="02020603050405020304" pitchFamily="18" charset="0"/>
                <a:cs typeface="Times New Roman" panose="02020603050405020304" pitchFamily="18" charset="0"/>
              </a:rPr>
              <a:t>NOx</a:t>
            </a:r>
            <a:r>
              <a:rPr lang="fr-FR" sz="2400" dirty="0">
                <a:latin typeface="Times New Roman" panose="02020603050405020304" pitchFamily="18" charset="0"/>
                <a:cs typeface="Times New Roman" panose="02020603050405020304" pitchFamily="18" charset="0"/>
              </a:rPr>
              <a:t> les plus importants sont des individus qui combinent de longues distances, une part modale élevée de la voiture et des voitures plus polluantes, tandis que les 20% d’émetteurs de CO</a:t>
            </a:r>
            <a:r>
              <a:rPr lang="fr-FR" sz="2400" baseline="-25000" dirty="0">
                <a:latin typeface="Times New Roman" panose="02020603050405020304" pitchFamily="18" charset="0"/>
                <a:cs typeface="Times New Roman" panose="02020603050405020304" pitchFamily="18" charset="0"/>
              </a:rPr>
              <a:t>2</a:t>
            </a:r>
            <a:r>
              <a:rPr lang="fr-FR" sz="2400" dirty="0">
                <a:latin typeface="Times New Roman" panose="02020603050405020304" pitchFamily="18" charset="0"/>
                <a:cs typeface="Times New Roman" panose="02020603050405020304" pitchFamily="18" charset="0"/>
              </a:rPr>
              <a:t> les plus importants combinent de longues distance et une part modale élevée de la voiture, mais ont des voitures qui ne sont que faiblement émettrice de CO</a:t>
            </a:r>
            <a:r>
              <a:rPr lang="fr-FR" sz="2400" baseline="-25000" dirty="0">
                <a:latin typeface="Times New Roman" panose="02020603050405020304" pitchFamily="18" charset="0"/>
                <a:cs typeface="Times New Roman" panose="02020603050405020304" pitchFamily="18" charset="0"/>
              </a:rPr>
              <a:t>2</a:t>
            </a:r>
            <a:r>
              <a:rPr lang="fr-FR" sz="2400" dirty="0">
                <a:latin typeface="Times New Roman" panose="02020603050405020304" pitchFamily="18" charset="0"/>
                <a:cs typeface="Times New Roman" panose="02020603050405020304" pitchFamily="18" charset="0"/>
              </a:rPr>
              <a:t> que la voiture moyenne.</a:t>
            </a:r>
          </a:p>
          <a:p>
            <a:pPr algn="just"/>
            <a:endParaRPr lang="fr-FR" sz="2400" dirty="0">
              <a:latin typeface="Times New Roman" panose="02020603050405020304" pitchFamily="18" charset="0"/>
              <a:cs typeface="Times New Roman" panose="02020603050405020304" pitchFamily="18" charset="0"/>
            </a:endParaRPr>
          </a:p>
          <a:p>
            <a:pPr algn="just"/>
            <a:r>
              <a:rPr lang="fr-FR" sz="2400" dirty="0">
                <a:latin typeface="Times New Roman" panose="02020603050405020304" pitchFamily="18" charset="0"/>
                <a:cs typeface="Times New Roman" panose="02020603050405020304" pitchFamily="18" charset="0"/>
              </a:rPr>
              <a:t>Les composantes distance, choix modal et l’intensité ne sont bien sûr pas indépendante l’une de l’autre : le coefficient de corrélation entre la distance et la part modale de la voiture et taxi est de 0.3 et 0.12 respectivement et la composante intensité des émissions n’est par définition calculée que pour les modes ayant une part modale strictement positive. </a:t>
            </a:r>
          </a:p>
          <a:p>
            <a:pPr algn="just"/>
            <a:endParaRPr lang="fr-FR" sz="2400" dirty="0">
              <a:latin typeface="Times New Roman" panose="02020603050405020304" pitchFamily="18" charset="0"/>
              <a:cs typeface="Times New Roman" panose="02020603050405020304" pitchFamily="18" charset="0"/>
            </a:endParaRPr>
          </a:p>
          <a:p>
            <a:pPr algn="just"/>
            <a:r>
              <a:rPr lang="fr-FR" sz="2400" dirty="0">
                <a:latin typeface="Times New Roman" panose="02020603050405020304" pitchFamily="18" charset="0"/>
                <a:cs typeface="Times New Roman" panose="02020603050405020304" pitchFamily="18" charset="0"/>
              </a:rPr>
              <a:t>Cependant, à condition d’avoir une part modale positive de la voiture, l’intensité des émissions de ces trajets est à peine corrélée à la distance et à la part modale. Etant donné cette absence de corrélation, différents groupes de personne peuvent être affecté par des politique visant à accroitre la densité urbaine ou visant à réduire une part modale de la voiture. Cela justifie d’étudier séparément la corrélation entre les caractéristiques socio-économique et la distance, le choix modal et l’intensité des émissions</a:t>
            </a:r>
          </a:p>
          <a:p>
            <a:endParaRPr lang="fr-FR" sz="2200" dirty="0">
              <a:latin typeface="Times New Roman" panose="02020603050405020304" pitchFamily="18" charset="0"/>
              <a:cs typeface="Times New Roman" panose="02020603050405020304" pitchFamily="18" charset="0"/>
            </a:endParaRPr>
          </a:p>
          <a:p>
            <a:pPr algn="just"/>
            <a:endParaRPr lang="fr-FR" sz="2000" dirty="0">
              <a:latin typeface="Times New Roman" panose="02020603050405020304" pitchFamily="18" charset="0"/>
              <a:cs typeface="Times New Roman" panose="02020603050405020304" pitchFamily="18" charset="0"/>
            </a:endParaRPr>
          </a:p>
          <a:p>
            <a:pPr algn="just"/>
            <a:endParaRPr lang="fr-F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89292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a:latin typeface="Times New Roman" panose="02020603050405020304" pitchFamily="18" charset="0"/>
                <a:cs typeface="Times New Roman" panose="02020603050405020304" pitchFamily="18" charset="0"/>
              </a:rPr>
              <a:t>Synthèse des résultats et interprétations</a:t>
            </a:r>
          </a:p>
        </p:txBody>
      </p:sp>
      <p:sp>
        <p:nvSpPr>
          <p:cNvPr id="3" name="Espace réservé du contenu 2"/>
          <p:cNvSpPr>
            <a:spLocks noGrp="1"/>
          </p:cNvSpPr>
          <p:nvPr>
            <p:ph idx="1"/>
          </p:nvPr>
        </p:nvSpPr>
        <p:spPr/>
        <p:txBody>
          <a:bodyPr>
            <a:normAutofit fontScale="92500" lnSpcReduction="20000"/>
          </a:bodyPr>
          <a:lstStyle/>
          <a:p>
            <a:r>
              <a:rPr lang="fr-FR" sz="2000" b="1" dirty="0">
                <a:solidFill>
                  <a:srgbClr val="FF0000"/>
                </a:solidFill>
                <a:latin typeface="Times New Roman" panose="02020603050405020304" pitchFamily="18" charset="0"/>
                <a:cs typeface="Times New Roman" panose="02020603050405020304" pitchFamily="18" charset="0"/>
              </a:rPr>
              <a:t>QUI EMET DE LA POLLUTION ?</a:t>
            </a:r>
          </a:p>
          <a:p>
            <a:endParaRPr lang="fr-FR" sz="2000" b="1" dirty="0">
              <a:solidFill>
                <a:srgbClr val="FF0000"/>
              </a:solidFill>
              <a:latin typeface="Times New Roman" panose="02020603050405020304" pitchFamily="18" charset="0"/>
              <a:cs typeface="Times New Roman" panose="02020603050405020304" pitchFamily="18" charset="0"/>
            </a:endParaRPr>
          </a:p>
          <a:p>
            <a:r>
              <a:rPr lang="fr-FR" sz="2200" dirty="0">
                <a:latin typeface="Times New Roman" panose="02020603050405020304" pitchFamily="18" charset="0"/>
                <a:cs typeface="Times New Roman" panose="02020603050405020304" pitchFamily="18" charset="0"/>
              </a:rPr>
              <a:t>Nous étudions les caractéristiques socioéconomiques et démographiques individuelles associé aux émissions en deux étapes : tout d’abord, nous examinons pour chaque polluant les caractéristiques associées au fait d’être un émetteur principal, que nous définissons comme étant dans le quintile supérieur (20%) de la distribution des émissions. </a:t>
            </a:r>
          </a:p>
          <a:p>
            <a:endParaRPr lang="fr-FR" sz="2200" b="1" dirty="0">
              <a:solidFill>
                <a:srgbClr val="FF0000"/>
              </a:solidFill>
              <a:latin typeface="Times New Roman" panose="02020603050405020304" pitchFamily="18" charset="0"/>
              <a:cs typeface="Times New Roman" panose="02020603050405020304" pitchFamily="18" charset="0"/>
            </a:endParaRPr>
          </a:p>
          <a:p>
            <a:r>
              <a:rPr lang="fr-FR" sz="2200" dirty="0">
                <a:latin typeface="Times New Roman" panose="02020603050405020304" pitchFamily="18" charset="0"/>
                <a:cs typeface="Times New Roman" panose="02020603050405020304" pitchFamily="18" charset="0"/>
              </a:rPr>
              <a:t>La raison d’examiner ce résultat discret-être l’un des principaux émetteurs-plutôt que la variable des émissions continues est double :</a:t>
            </a:r>
          </a:p>
          <a:p>
            <a:endParaRPr lang="fr-FR" sz="2200" dirty="0">
              <a:latin typeface="Times New Roman" panose="02020603050405020304" pitchFamily="18" charset="0"/>
              <a:cs typeface="Times New Roman" panose="02020603050405020304" pitchFamily="18" charset="0"/>
            </a:endParaRPr>
          </a:p>
          <a:p>
            <a:r>
              <a:rPr lang="fr-FR" sz="2200" dirty="0">
                <a:latin typeface="Times New Roman" panose="02020603050405020304" pitchFamily="18" charset="0"/>
                <a:cs typeface="Times New Roman" panose="02020603050405020304" pitchFamily="18" charset="0"/>
              </a:rPr>
              <a:t> </a:t>
            </a:r>
            <a:r>
              <a:rPr lang="fr-FR" sz="2200" b="1" dirty="0">
                <a:latin typeface="Times New Roman" panose="02020603050405020304" pitchFamily="18" charset="0"/>
                <a:cs typeface="Times New Roman" panose="02020603050405020304" pitchFamily="18" charset="0"/>
              </a:rPr>
              <a:t>Premièrement</a:t>
            </a:r>
            <a:r>
              <a:rPr lang="fr-FR" sz="2200" dirty="0">
                <a:latin typeface="Times New Roman" panose="02020603050405020304" pitchFamily="18" charset="0"/>
                <a:cs typeface="Times New Roman" panose="02020603050405020304" pitchFamily="18" charset="0"/>
              </a:rPr>
              <a:t>, les émissions sont à queue large et l’hypothèse de normalité des résidus est susceptible d’être violée dans le cadre d’un modèle linéaire standard (M. </a:t>
            </a:r>
            <a:r>
              <a:rPr lang="fr-FR" sz="2200" dirty="0" err="1">
                <a:latin typeface="Times New Roman" panose="02020603050405020304" pitchFamily="18" charset="0"/>
                <a:cs typeface="Times New Roman" panose="02020603050405020304" pitchFamily="18" charset="0"/>
              </a:rPr>
              <a:t>Leroutier</a:t>
            </a:r>
            <a:r>
              <a:rPr lang="fr-FR" sz="2200" dirty="0">
                <a:latin typeface="Times New Roman" panose="02020603050405020304" pitchFamily="18" charset="0"/>
                <a:cs typeface="Times New Roman" panose="02020603050405020304" pitchFamily="18" charset="0"/>
              </a:rPr>
              <a:t> et P.Quirion,2022). </a:t>
            </a:r>
          </a:p>
          <a:p>
            <a:endParaRPr lang="fr-FR" sz="2200" dirty="0">
              <a:latin typeface="Times New Roman" panose="02020603050405020304" pitchFamily="18" charset="0"/>
              <a:cs typeface="Times New Roman" panose="02020603050405020304" pitchFamily="18" charset="0"/>
            </a:endParaRPr>
          </a:p>
          <a:p>
            <a:r>
              <a:rPr lang="fr-FR" sz="2200" dirty="0">
                <a:latin typeface="Times New Roman" panose="02020603050405020304" pitchFamily="18" charset="0"/>
                <a:cs typeface="Times New Roman" panose="02020603050405020304" pitchFamily="18" charset="0"/>
              </a:rPr>
              <a:t>D’autre part, le nombre élevé de zéro rend difficile une transformation logarithmique de la variable d’émission (</a:t>
            </a:r>
            <a:r>
              <a:rPr lang="fr-FR" sz="2200" dirty="0" err="1">
                <a:latin typeface="Times New Roman" panose="02020603050405020304" pitchFamily="18" charset="0"/>
                <a:cs typeface="Times New Roman" panose="02020603050405020304" pitchFamily="18" charset="0"/>
              </a:rPr>
              <a:t>Bellégo</a:t>
            </a:r>
            <a:r>
              <a:rPr lang="fr-FR" sz="2200" dirty="0">
                <a:latin typeface="Times New Roman" panose="02020603050405020304" pitchFamily="18" charset="0"/>
                <a:cs typeface="Times New Roman" panose="02020603050405020304" pitchFamily="18" charset="0"/>
              </a:rPr>
              <a:t> et al, 2021). </a:t>
            </a:r>
          </a:p>
          <a:p>
            <a:endParaRPr lang="fr-FR" sz="2000" b="1" dirty="0">
              <a:solidFill>
                <a:srgbClr val="FF0000"/>
              </a:solidFill>
              <a:latin typeface="Times New Roman" panose="02020603050405020304" pitchFamily="18" charset="0"/>
              <a:cs typeface="Times New Roman" panose="02020603050405020304" pitchFamily="18" charset="0"/>
            </a:endParaRPr>
          </a:p>
          <a:p>
            <a:endParaRPr lang="fr-FR" sz="2000" b="1" dirty="0">
              <a:solidFill>
                <a:srgbClr val="FF0000"/>
              </a:solidFill>
              <a:latin typeface="Times New Roman" panose="02020603050405020304" pitchFamily="18" charset="0"/>
              <a:cs typeface="Times New Roman" panose="02020603050405020304" pitchFamily="18" charset="0"/>
            </a:endParaRPr>
          </a:p>
          <a:p>
            <a:pPr marL="0" indent="0">
              <a:buNone/>
            </a:pPr>
            <a:endParaRPr lang="fr-FR" dirty="0">
              <a:solidFill>
                <a:srgbClr val="FF0000"/>
              </a:solidFill>
            </a:endParaRPr>
          </a:p>
          <a:p>
            <a:endParaRPr lang="fr-FR" dirty="0"/>
          </a:p>
        </p:txBody>
      </p:sp>
    </p:spTree>
    <p:extLst>
      <p:ext uri="{BB962C8B-B14F-4D97-AF65-F5344CB8AC3E}">
        <p14:creationId xmlns:p14="http://schemas.microsoft.com/office/powerpoint/2010/main" val="4916853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a:latin typeface="Times New Roman" panose="02020603050405020304" pitchFamily="18" charset="0"/>
                <a:cs typeface="Times New Roman" panose="02020603050405020304" pitchFamily="18" charset="0"/>
              </a:rPr>
              <a:t>Synthèse des résultats et interprétations</a:t>
            </a:r>
          </a:p>
        </p:txBody>
      </p:sp>
      <p:sp>
        <p:nvSpPr>
          <p:cNvPr id="3" name="Espace réservé du contenu 2"/>
          <p:cNvSpPr>
            <a:spLocks noGrp="1"/>
          </p:cNvSpPr>
          <p:nvPr>
            <p:ph idx="1"/>
          </p:nvPr>
        </p:nvSpPr>
        <p:spPr/>
        <p:txBody>
          <a:bodyPr>
            <a:normAutofit/>
          </a:bodyPr>
          <a:lstStyle/>
          <a:p>
            <a:pPr marL="0" indent="0">
              <a:buNone/>
            </a:pPr>
            <a:endParaRPr lang="fr-FR" sz="2000" dirty="0">
              <a:latin typeface="Times New Roman" panose="02020603050405020304" pitchFamily="18" charset="0"/>
              <a:cs typeface="Times New Roman" panose="02020603050405020304" pitchFamily="18" charset="0"/>
            </a:endParaRPr>
          </a:p>
          <a:p>
            <a:r>
              <a:rPr lang="fr-FR" sz="2000" b="1" dirty="0">
                <a:latin typeface="Times New Roman" panose="02020603050405020304" pitchFamily="18" charset="0"/>
                <a:cs typeface="Times New Roman" panose="02020603050405020304" pitchFamily="18" charset="0"/>
              </a:rPr>
              <a:t>Deuxièmement</a:t>
            </a:r>
            <a:r>
              <a:rPr lang="fr-FR" sz="2000" dirty="0">
                <a:latin typeface="Times New Roman" panose="02020603050405020304" pitchFamily="18" charset="0"/>
                <a:cs typeface="Times New Roman" panose="02020603050405020304" pitchFamily="18" charset="0"/>
              </a:rPr>
              <a:t>, il semble plus pertinent de se concentrer sur les grands émetteurs d’un point de vue politique, car ce groupe est plus susceptible de supporter le coût des politiques qui rendent les émissions plus couteuses et de s’y opposer (M. </a:t>
            </a:r>
            <a:r>
              <a:rPr lang="fr-FR" sz="2000" dirty="0" err="1">
                <a:latin typeface="Times New Roman" panose="02020603050405020304" pitchFamily="18" charset="0"/>
                <a:cs typeface="Times New Roman" panose="02020603050405020304" pitchFamily="18" charset="0"/>
              </a:rPr>
              <a:t>Leroutier</a:t>
            </a:r>
            <a:r>
              <a:rPr lang="fr-FR" sz="2000" dirty="0">
                <a:latin typeface="Times New Roman" panose="02020603050405020304" pitchFamily="18" charset="0"/>
                <a:cs typeface="Times New Roman" panose="02020603050405020304" pitchFamily="18" charset="0"/>
              </a:rPr>
              <a:t> et P.Quirion,2022). </a:t>
            </a:r>
          </a:p>
          <a:p>
            <a:endParaRPr lang="fr-FR" sz="2000" dirty="0">
              <a:latin typeface="Times New Roman" panose="02020603050405020304" pitchFamily="18" charset="0"/>
              <a:cs typeface="Times New Roman" panose="02020603050405020304" pitchFamily="18" charset="0"/>
            </a:endParaRPr>
          </a:p>
          <a:p>
            <a:pPr marL="0" indent="0">
              <a:buNone/>
            </a:pPr>
            <a:endParaRPr lang="fr-FR" sz="3200" dirty="0">
              <a:latin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6527060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a:latin typeface="Times New Roman" panose="02020603050405020304" pitchFamily="18" charset="0"/>
                <a:cs typeface="Times New Roman" panose="02020603050405020304" pitchFamily="18" charset="0"/>
              </a:rPr>
              <a:t>Synthèse des résultats et interprétations</a:t>
            </a:r>
          </a:p>
        </p:txBody>
      </p:sp>
      <p:sp>
        <p:nvSpPr>
          <p:cNvPr id="3" name="Espace réservé du contenu 2"/>
          <p:cNvSpPr>
            <a:spLocks noGrp="1"/>
          </p:cNvSpPr>
          <p:nvPr>
            <p:ph idx="1"/>
          </p:nvPr>
        </p:nvSpPr>
        <p:spPr>
          <a:xfrm>
            <a:off x="635000" y="1698625"/>
            <a:ext cx="10938933" cy="5091642"/>
          </a:xfrm>
        </p:spPr>
        <p:txBody>
          <a:bodyPr/>
          <a:lstStyle/>
          <a:p>
            <a:r>
              <a:rPr lang="fr-FR" sz="1200" b="1" dirty="0">
                <a:latin typeface="Times New Roman" panose="02020603050405020304" pitchFamily="18" charset="0"/>
                <a:cs typeface="Times New Roman" panose="02020603050405020304" pitchFamily="18" charset="0"/>
              </a:rPr>
              <a:t>Tableau 10 : Effets marginaux moyens pour les 20% d'émetteurs les plus importants - tous les individus</a:t>
            </a:r>
          </a:p>
          <a:p>
            <a:r>
              <a:rPr lang="fr-FR" altLang="fr-FR" sz="1200" dirty="0">
                <a:latin typeface="Times New Roman" pitchFamily="18" charset="0"/>
                <a:ea typeface="Calibri" pitchFamily="34" charset="0"/>
                <a:cs typeface="Times New Roman" pitchFamily="18" charset="0"/>
              </a:rPr>
              <a:t>Notes : Erreurs standard regroup</a:t>
            </a:r>
            <a:r>
              <a:rPr lang="fr-FR" altLang="fr-FR" sz="1200" dirty="0">
                <a:ea typeface="Calibri" pitchFamily="34" charset="0"/>
                <a:cs typeface="Times New Roman" pitchFamily="18" charset="0"/>
              </a:rPr>
              <a:t>é</a:t>
            </a:r>
            <a:r>
              <a:rPr lang="fr-FR" altLang="fr-FR" sz="1200" dirty="0">
                <a:latin typeface="Times New Roman" pitchFamily="18" charset="0"/>
                <a:ea typeface="Calibri" pitchFamily="34" charset="0"/>
                <a:cs typeface="Times New Roman" pitchFamily="18" charset="0"/>
              </a:rPr>
              <a:t>es au niveau du m</a:t>
            </a:r>
            <a:r>
              <a:rPr lang="fr-FR" altLang="fr-FR" sz="1200" dirty="0">
                <a:ea typeface="Calibri" pitchFamily="34" charset="0"/>
                <a:cs typeface="Times New Roman" pitchFamily="18" charset="0"/>
              </a:rPr>
              <a:t>é</a:t>
            </a:r>
            <a:r>
              <a:rPr lang="fr-FR" altLang="fr-FR" sz="1200" dirty="0">
                <a:latin typeface="Times New Roman" pitchFamily="18" charset="0"/>
                <a:ea typeface="Calibri" pitchFamily="34" charset="0"/>
                <a:cs typeface="Times New Roman" pitchFamily="18" charset="0"/>
              </a:rPr>
              <a:t>nage entre parenth</a:t>
            </a:r>
            <a:r>
              <a:rPr lang="fr-FR" altLang="fr-FR" sz="1200" dirty="0">
                <a:ea typeface="Calibri" pitchFamily="34" charset="0"/>
                <a:cs typeface="Times New Roman" pitchFamily="18" charset="0"/>
              </a:rPr>
              <a:t>è</a:t>
            </a:r>
            <a:r>
              <a:rPr lang="fr-FR" altLang="fr-FR" sz="1200" dirty="0">
                <a:latin typeface="Times New Roman" pitchFamily="18" charset="0"/>
                <a:ea typeface="Calibri" pitchFamily="34" charset="0"/>
                <a:cs typeface="Times New Roman" pitchFamily="18" charset="0"/>
              </a:rPr>
              <a:t>ses* p &lt; 0.05, </a:t>
            </a:r>
            <a:r>
              <a:rPr lang="fr-FR" altLang="fr-FR" sz="1200" dirty="0">
                <a:latin typeface="Calibri" pitchFamily="34" charset="0"/>
                <a:ea typeface="Calibri" pitchFamily="34" charset="0"/>
                <a:cs typeface="Cambria Math" pitchFamily="18" charset="0"/>
              </a:rPr>
              <a:t>∗∗</a:t>
            </a:r>
            <a:r>
              <a:rPr lang="fr-FR" altLang="fr-FR" sz="1200" dirty="0">
                <a:latin typeface="Times New Roman" pitchFamily="18" charset="0"/>
                <a:ea typeface="Calibri" pitchFamily="34" charset="0"/>
                <a:cs typeface="Times New Roman" pitchFamily="18" charset="0"/>
              </a:rPr>
              <a:t> p &lt; 0.01, </a:t>
            </a:r>
            <a:r>
              <a:rPr lang="fr-FR" altLang="fr-FR" sz="1200" dirty="0">
                <a:latin typeface="Calibri" pitchFamily="34" charset="0"/>
                <a:ea typeface="Calibri" pitchFamily="34" charset="0"/>
                <a:cs typeface="Cambria Math" pitchFamily="18" charset="0"/>
              </a:rPr>
              <a:t>∗∗∗</a:t>
            </a:r>
            <a:r>
              <a:rPr lang="fr-FR" altLang="fr-FR" sz="1200" dirty="0">
                <a:latin typeface="Times New Roman" pitchFamily="18" charset="0"/>
                <a:ea typeface="Calibri" pitchFamily="34" charset="0"/>
                <a:cs typeface="Times New Roman" pitchFamily="18" charset="0"/>
              </a:rPr>
              <a:t> p &lt; 0.001</a:t>
            </a:r>
            <a:endParaRPr lang="fr-FR" sz="1200" b="1" dirty="0">
              <a:latin typeface="Times New Roman" panose="02020603050405020304" pitchFamily="18" charset="0"/>
              <a:cs typeface="Times New Roman" panose="02020603050405020304" pitchFamily="18" charset="0"/>
            </a:endParaRPr>
          </a:p>
          <a:p>
            <a:endParaRPr lang="fr-FR" sz="1200" dirty="0">
              <a:latin typeface="Times New Roman" panose="02020603050405020304" pitchFamily="18" charset="0"/>
              <a:cs typeface="Times New Roman" panose="02020603050405020304" pitchFamily="18" charset="0"/>
            </a:endParaRPr>
          </a:p>
          <a:p>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3844624876"/>
              </p:ext>
            </p:extLst>
          </p:nvPr>
        </p:nvGraphicFramePr>
        <p:xfrm>
          <a:off x="2468347" y="2408657"/>
          <a:ext cx="8368987" cy="4168332"/>
        </p:xfrm>
        <a:graphic>
          <a:graphicData uri="http://schemas.openxmlformats.org/drawingml/2006/table">
            <a:tbl>
              <a:tblPr firstRow="1" firstCol="1" bandRow="1">
                <a:tableStyleId>{5C22544A-7EE6-4342-B048-85BDC9FD1C3A}</a:tableStyleId>
              </a:tblPr>
              <a:tblGrid>
                <a:gridCol w="2416577">
                  <a:extLst>
                    <a:ext uri="{9D8B030D-6E8A-4147-A177-3AD203B41FA5}">
                      <a16:colId xmlns:a16="http://schemas.microsoft.com/office/drawing/2014/main" val="20000"/>
                    </a:ext>
                  </a:extLst>
                </a:gridCol>
                <a:gridCol w="1931445">
                  <a:extLst>
                    <a:ext uri="{9D8B030D-6E8A-4147-A177-3AD203B41FA5}">
                      <a16:colId xmlns:a16="http://schemas.microsoft.com/office/drawing/2014/main" val="20001"/>
                    </a:ext>
                  </a:extLst>
                </a:gridCol>
                <a:gridCol w="2060448">
                  <a:extLst>
                    <a:ext uri="{9D8B030D-6E8A-4147-A177-3AD203B41FA5}">
                      <a16:colId xmlns:a16="http://schemas.microsoft.com/office/drawing/2014/main" val="20002"/>
                    </a:ext>
                  </a:extLst>
                </a:gridCol>
                <a:gridCol w="1960517">
                  <a:extLst>
                    <a:ext uri="{9D8B030D-6E8A-4147-A177-3AD203B41FA5}">
                      <a16:colId xmlns:a16="http://schemas.microsoft.com/office/drawing/2014/main" val="20003"/>
                    </a:ext>
                  </a:extLst>
                </a:gridCol>
              </a:tblGrid>
              <a:tr h="173599">
                <a:tc>
                  <a:txBody>
                    <a:bodyPr/>
                    <a:lstStyle/>
                    <a:p>
                      <a:pPr>
                        <a:lnSpc>
                          <a:spcPct val="115000"/>
                        </a:lnSpc>
                        <a:spcAft>
                          <a:spcPts val="0"/>
                        </a:spcAft>
                      </a:pPr>
                      <a:r>
                        <a:rPr lang="fr-FR" sz="1000" dirty="0">
                          <a:effectLst/>
                        </a:rPr>
                        <a:t> </a:t>
                      </a:r>
                      <a:endParaRPr lang="fr-FR" sz="1000" dirty="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(1)</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(2)</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dirty="0">
                          <a:effectLst/>
                        </a:rPr>
                        <a:t>(3)</a:t>
                      </a:r>
                      <a:endParaRPr lang="fr-FR" sz="1000" dirty="0">
                        <a:effectLst/>
                        <a:latin typeface="Calibri"/>
                        <a:ea typeface="Calibri"/>
                        <a:cs typeface="Times New Roman"/>
                      </a:endParaRPr>
                    </a:p>
                  </a:txBody>
                  <a:tcPr marL="63619" marR="63619" marT="0" marB="0"/>
                </a:tc>
                <a:extLst>
                  <a:ext uri="{0D108BD9-81ED-4DB2-BD59-A6C34878D82A}">
                    <a16:rowId xmlns:a16="http://schemas.microsoft.com/office/drawing/2014/main" val="10000"/>
                  </a:ext>
                </a:extLst>
              </a:tr>
              <a:tr h="175555">
                <a:tc>
                  <a:txBody>
                    <a:bodyPr/>
                    <a:lstStyle/>
                    <a:p>
                      <a:pPr>
                        <a:lnSpc>
                          <a:spcPct val="115000"/>
                        </a:lnSpc>
                        <a:spcAft>
                          <a:spcPts val="0"/>
                        </a:spcAft>
                      </a:pPr>
                      <a:r>
                        <a:rPr lang="fr-FR" sz="1000">
                          <a:effectLst/>
                        </a:rPr>
                        <a:t> </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NOX</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PM2.5</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CO2</a:t>
                      </a:r>
                      <a:endParaRPr lang="fr-FR" sz="1000">
                        <a:effectLst/>
                        <a:latin typeface="Calibri"/>
                        <a:ea typeface="Calibri"/>
                        <a:cs typeface="Times New Roman"/>
                      </a:endParaRPr>
                    </a:p>
                  </a:txBody>
                  <a:tcPr marL="63619" marR="63619" marT="0" marB="0"/>
                </a:tc>
                <a:extLst>
                  <a:ext uri="{0D108BD9-81ED-4DB2-BD59-A6C34878D82A}">
                    <a16:rowId xmlns:a16="http://schemas.microsoft.com/office/drawing/2014/main" val="10001"/>
                  </a:ext>
                </a:extLst>
              </a:tr>
              <a:tr h="173599">
                <a:tc>
                  <a:txBody>
                    <a:bodyPr/>
                    <a:lstStyle/>
                    <a:p>
                      <a:pPr>
                        <a:lnSpc>
                          <a:spcPct val="115000"/>
                        </a:lnSpc>
                        <a:spcAft>
                          <a:spcPts val="0"/>
                        </a:spcAft>
                      </a:pPr>
                      <a:r>
                        <a:rPr lang="fr-FR" sz="1000">
                          <a:effectLst/>
                        </a:rPr>
                        <a:t>Low-density environment</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0.256***</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0.215***</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0.203***</a:t>
                      </a:r>
                      <a:endParaRPr lang="fr-FR" sz="1000">
                        <a:effectLst/>
                        <a:latin typeface="Calibri"/>
                        <a:ea typeface="Calibri"/>
                        <a:cs typeface="Times New Roman"/>
                      </a:endParaRPr>
                    </a:p>
                  </a:txBody>
                  <a:tcPr marL="63619" marR="63619" marT="0" marB="0"/>
                </a:tc>
                <a:extLst>
                  <a:ext uri="{0D108BD9-81ED-4DB2-BD59-A6C34878D82A}">
                    <a16:rowId xmlns:a16="http://schemas.microsoft.com/office/drawing/2014/main" val="10002"/>
                  </a:ext>
                </a:extLst>
              </a:tr>
              <a:tr h="173599">
                <a:tc>
                  <a:txBody>
                    <a:bodyPr/>
                    <a:lstStyle/>
                    <a:p>
                      <a:pPr>
                        <a:lnSpc>
                          <a:spcPct val="115000"/>
                        </a:lnSpc>
                        <a:spcAft>
                          <a:spcPts val="0"/>
                        </a:spcAft>
                      </a:pPr>
                      <a:r>
                        <a:rPr lang="fr-FR" sz="1000">
                          <a:effectLst/>
                        </a:rPr>
                        <a:t> </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(.0101)</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(0.0109)</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(0.0122)</a:t>
                      </a:r>
                      <a:endParaRPr lang="fr-FR" sz="1000">
                        <a:effectLst/>
                        <a:latin typeface="Calibri"/>
                        <a:ea typeface="Calibri"/>
                        <a:cs typeface="Times New Roman"/>
                      </a:endParaRPr>
                    </a:p>
                  </a:txBody>
                  <a:tcPr marL="63619" marR="63619" marT="0" marB="0"/>
                </a:tc>
                <a:extLst>
                  <a:ext uri="{0D108BD9-81ED-4DB2-BD59-A6C34878D82A}">
                    <a16:rowId xmlns:a16="http://schemas.microsoft.com/office/drawing/2014/main" val="10003"/>
                  </a:ext>
                </a:extLst>
              </a:tr>
              <a:tr h="173599">
                <a:tc>
                  <a:txBody>
                    <a:bodyPr/>
                    <a:lstStyle/>
                    <a:p>
                      <a:pPr>
                        <a:lnSpc>
                          <a:spcPct val="115000"/>
                        </a:lnSpc>
                        <a:spcAft>
                          <a:spcPts val="0"/>
                        </a:spcAft>
                      </a:pPr>
                      <a:r>
                        <a:rPr lang="fr-FR" sz="1000">
                          <a:effectLst/>
                        </a:rPr>
                        <a:t>High-density environment</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-0.0977***</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-0.132***</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-0.107***</a:t>
                      </a:r>
                      <a:endParaRPr lang="fr-FR" sz="1000">
                        <a:effectLst/>
                        <a:latin typeface="Calibri"/>
                        <a:ea typeface="Calibri"/>
                        <a:cs typeface="Times New Roman"/>
                      </a:endParaRPr>
                    </a:p>
                  </a:txBody>
                  <a:tcPr marL="63619" marR="63619" marT="0" marB="0"/>
                </a:tc>
                <a:extLst>
                  <a:ext uri="{0D108BD9-81ED-4DB2-BD59-A6C34878D82A}">
                    <a16:rowId xmlns:a16="http://schemas.microsoft.com/office/drawing/2014/main" val="10004"/>
                  </a:ext>
                </a:extLst>
              </a:tr>
              <a:tr h="173599">
                <a:tc>
                  <a:txBody>
                    <a:bodyPr/>
                    <a:lstStyle/>
                    <a:p>
                      <a:pPr>
                        <a:lnSpc>
                          <a:spcPct val="115000"/>
                        </a:lnSpc>
                        <a:spcAft>
                          <a:spcPts val="0"/>
                        </a:spcAft>
                      </a:pPr>
                      <a:r>
                        <a:rPr lang="fr-FR" sz="1000">
                          <a:effectLst/>
                        </a:rPr>
                        <a:t> </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(0.0173)</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(0.01723)</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(0.0166)</a:t>
                      </a:r>
                      <a:endParaRPr lang="fr-FR" sz="1000">
                        <a:effectLst/>
                        <a:latin typeface="Calibri"/>
                        <a:ea typeface="Calibri"/>
                        <a:cs typeface="Times New Roman"/>
                      </a:endParaRPr>
                    </a:p>
                  </a:txBody>
                  <a:tcPr marL="63619" marR="63619" marT="0" marB="0"/>
                </a:tc>
                <a:extLst>
                  <a:ext uri="{0D108BD9-81ED-4DB2-BD59-A6C34878D82A}">
                    <a16:rowId xmlns:a16="http://schemas.microsoft.com/office/drawing/2014/main" val="10005"/>
                  </a:ext>
                </a:extLst>
              </a:tr>
              <a:tr h="173599">
                <a:tc>
                  <a:txBody>
                    <a:bodyPr/>
                    <a:lstStyle/>
                    <a:p>
                      <a:pPr>
                        <a:lnSpc>
                          <a:spcPct val="115000"/>
                        </a:lnSpc>
                        <a:spcAft>
                          <a:spcPts val="0"/>
                        </a:spcAft>
                      </a:pPr>
                      <a:r>
                        <a:rPr lang="fr-FR" sz="1000">
                          <a:effectLst/>
                        </a:rPr>
                        <a:t>Female</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0.0133</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0.0289***</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0.0219***</a:t>
                      </a:r>
                      <a:endParaRPr lang="fr-FR" sz="1000">
                        <a:effectLst/>
                        <a:latin typeface="Calibri"/>
                        <a:ea typeface="Calibri"/>
                        <a:cs typeface="Times New Roman"/>
                      </a:endParaRPr>
                    </a:p>
                  </a:txBody>
                  <a:tcPr marL="63619" marR="63619" marT="0" marB="0"/>
                </a:tc>
                <a:extLst>
                  <a:ext uri="{0D108BD9-81ED-4DB2-BD59-A6C34878D82A}">
                    <a16:rowId xmlns:a16="http://schemas.microsoft.com/office/drawing/2014/main" val="10006"/>
                  </a:ext>
                </a:extLst>
              </a:tr>
              <a:tr h="173599">
                <a:tc>
                  <a:txBody>
                    <a:bodyPr/>
                    <a:lstStyle/>
                    <a:p>
                      <a:pPr>
                        <a:lnSpc>
                          <a:spcPct val="115000"/>
                        </a:lnSpc>
                        <a:spcAft>
                          <a:spcPts val="0"/>
                        </a:spcAft>
                      </a:pPr>
                      <a:r>
                        <a:rPr lang="fr-FR" sz="1000">
                          <a:effectLst/>
                        </a:rPr>
                        <a:t> </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(0.0109)</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(0.01157)</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(0.0120)</a:t>
                      </a:r>
                      <a:endParaRPr lang="fr-FR" sz="1000">
                        <a:effectLst/>
                        <a:latin typeface="Calibri"/>
                        <a:ea typeface="Calibri"/>
                        <a:cs typeface="Times New Roman"/>
                      </a:endParaRPr>
                    </a:p>
                  </a:txBody>
                  <a:tcPr marL="63619" marR="63619" marT="0" marB="0"/>
                </a:tc>
                <a:extLst>
                  <a:ext uri="{0D108BD9-81ED-4DB2-BD59-A6C34878D82A}">
                    <a16:rowId xmlns:a16="http://schemas.microsoft.com/office/drawing/2014/main" val="10007"/>
                  </a:ext>
                </a:extLst>
              </a:tr>
              <a:tr h="173599">
                <a:tc>
                  <a:txBody>
                    <a:bodyPr/>
                    <a:lstStyle/>
                    <a:p>
                      <a:pPr>
                        <a:lnSpc>
                          <a:spcPct val="115000"/>
                        </a:lnSpc>
                        <a:spcAft>
                          <a:spcPts val="0"/>
                        </a:spcAft>
                      </a:pPr>
                      <a:r>
                        <a:rPr lang="fr-FR" sz="1000">
                          <a:effectLst/>
                        </a:rPr>
                        <a:t>Household size</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0.0134***</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0.0133***</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0.0183***</a:t>
                      </a:r>
                      <a:endParaRPr lang="fr-FR" sz="1000">
                        <a:effectLst/>
                        <a:latin typeface="Calibri"/>
                        <a:ea typeface="Calibri"/>
                        <a:cs typeface="Times New Roman"/>
                      </a:endParaRPr>
                    </a:p>
                  </a:txBody>
                  <a:tcPr marL="63619" marR="63619" marT="0" marB="0"/>
                </a:tc>
                <a:extLst>
                  <a:ext uri="{0D108BD9-81ED-4DB2-BD59-A6C34878D82A}">
                    <a16:rowId xmlns:a16="http://schemas.microsoft.com/office/drawing/2014/main" val="10008"/>
                  </a:ext>
                </a:extLst>
              </a:tr>
              <a:tr h="173599">
                <a:tc>
                  <a:txBody>
                    <a:bodyPr/>
                    <a:lstStyle/>
                    <a:p>
                      <a:pPr>
                        <a:lnSpc>
                          <a:spcPct val="115000"/>
                        </a:lnSpc>
                        <a:spcAft>
                          <a:spcPts val="0"/>
                        </a:spcAft>
                      </a:pPr>
                      <a:r>
                        <a:rPr lang="fr-FR" sz="1000">
                          <a:effectLst/>
                        </a:rPr>
                        <a:t> </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(0.0046)</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(0.00486)</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(0.0050)</a:t>
                      </a:r>
                      <a:endParaRPr lang="fr-FR" sz="1000">
                        <a:effectLst/>
                        <a:latin typeface="Calibri"/>
                        <a:ea typeface="Calibri"/>
                        <a:cs typeface="Times New Roman"/>
                      </a:endParaRPr>
                    </a:p>
                  </a:txBody>
                  <a:tcPr marL="63619" marR="63619" marT="0" marB="0"/>
                </a:tc>
                <a:extLst>
                  <a:ext uri="{0D108BD9-81ED-4DB2-BD59-A6C34878D82A}">
                    <a16:rowId xmlns:a16="http://schemas.microsoft.com/office/drawing/2014/main" val="10009"/>
                  </a:ext>
                </a:extLst>
              </a:tr>
              <a:tr h="173599">
                <a:tc>
                  <a:txBody>
                    <a:bodyPr/>
                    <a:lstStyle/>
                    <a:p>
                      <a:pPr>
                        <a:lnSpc>
                          <a:spcPct val="115000"/>
                        </a:lnSpc>
                        <a:spcAft>
                          <a:spcPts val="0"/>
                        </a:spcAft>
                      </a:pPr>
                      <a:r>
                        <a:rPr lang="fr-FR" sz="1000">
                          <a:effectLst/>
                        </a:rPr>
                        <a:t>Low-income</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0.0138***</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dirty="0">
                          <a:effectLst/>
                        </a:rPr>
                        <a:t>0.1292</a:t>
                      </a:r>
                      <a:endParaRPr lang="fr-FR" sz="1000" dirty="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dirty="0">
                          <a:effectLst/>
                        </a:rPr>
                        <a:t>-0.0169*</a:t>
                      </a:r>
                      <a:endParaRPr lang="fr-FR" sz="1000" dirty="0">
                        <a:effectLst/>
                        <a:latin typeface="Calibri"/>
                        <a:ea typeface="Calibri"/>
                        <a:cs typeface="Times New Roman"/>
                      </a:endParaRPr>
                    </a:p>
                  </a:txBody>
                  <a:tcPr marL="63619" marR="63619" marT="0" marB="0"/>
                </a:tc>
                <a:extLst>
                  <a:ext uri="{0D108BD9-81ED-4DB2-BD59-A6C34878D82A}">
                    <a16:rowId xmlns:a16="http://schemas.microsoft.com/office/drawing/2014/main" val="10010"/>
                  </a:ext>
                </a:extLst>
              </a:tr>
              <a:tr h="173599">
                <a:tc>
                  <a:txBody>
                    <a:bodyPr/>
                    <a:lstStyle/>
                    <a:p>
                      <a:pPr>
                        <a:lnSpc>
                          <a:spcPct val="115000"/>
                        </a:lnSpc>
                        <a:spcAft>
                          <a:spcPts val="0"/>
                        </a:spcAft>
                      </a:pPr>
                      <a:r>
                        <a:rPr lang="fr-FR" sz="1000">
                          <a:effectLst/>
                        </a:rPr>
                        <a:t> </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(0.0070)</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(0.01522)</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(0.0160)</a:t>
                      </a:r>
                      <a:endParaRPr lang="fr-FR" sz="1000">
                        <a:effectLst/>
                        <a:latin typeface="Calibri"/>
                        <a:ea typeface="Calibri"/>
                        <a:cs typeface="Times New Roman"/>
                      </a:endParaRPr>
                    </a:p>
                  </a:txBody>
                  <a:tcPr marL="63619" marR="63619" marT="0" marB="0"/>
                </a:tc>
                <a:extLst>
                  <a:ext uri="{0D108BD9-81ED-4DB2-BD59-A6C34878D82A}">
                    <a16:rowId xmlns:a16="http://schemas.microsoft.com/office/drawing/2014/main" val="10011"/>
                  </a:ext>
                </a:extLst>
              </a:tr>
              <a:tr h="173599">
                <a:tc>
                  <a:txBody>
                    <a:bodyPr/>
                    <a:lstStyle/>
                    <a:p>
                      <a:pPr>
                        <a:lnSpc>
                          <a:spcPct val="115000"/>
                        </a:lnSpc>
                        <a:spcAft>
                          <a:spcPts val="0"/>
                        </a:spcAft>
                      </a:pPr>
                      <a:r>
                        <a:rPr lang="fr-FR" sz="1000">
                          <a:effectLst/>
                        </a:rPr>
                        <a:t>High-income</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-0.0177***</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-0.0385***</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-0.0563***</a:t>
                      </a:r>
                      <a:endParaRPr lang="fr-FR" sz="1000">
                        <a:effectLst/>
                        <a:latin typeface="Calibri"/>
                        <a:ea typeface="Calibri"/>
                        <a:cs typeface="Times New Roman"/>
                      </a:endParaRPr>
                    </a:p>
                  </a:txBody>
                  <a:tcPr marL="63619" marR="63619" marT="0" marB="0"/>
                </a:tc>
                <a:extLst>
                  <a:ext uri="{0D108BD9-81ED-4DB2-BD59-A6C34878D82A}">
                    <a16:rowId xmlns:a16="http://schemas.microsoft.com/office/drawing/2014/main" val="10012"/>
                  </a:ext>
                </a:extLst>
              </a:tr>
              <a:tr h="173599">
                <a:tc>
                  <a:txBody>
                    <a:bodyPr/>
                    <a:lstStyle/>
                    <a:p>
                      <a:pPr>
                        <a:lnSpc>
                          <a:spcPct val="115000"/>
                        </a:lnSpc>
                        <a:spcAft>
                          <a:spcPts val="0"/>
                        </a:spcAft>
                      </a:pPr>
                      <a:r>
                        <a:rPr lang="fr-FR" sz="1000">
                          <a:effectLst/>
                        </a:rPr>
                        <a:t> </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(0.0155)</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(0.00214)</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(0.0015)</a:t>
                      </a:r>
                      <a:endParaRPr lang="fr-FR" sz="1000">
                        <a:effectLst/>
                        <a:latin typeface="Calibri"/>
                        <a:ea typeface="Calibri"/>
                        <a:cs typeface="Times New Roman"/>
                      </a:endParaRPr>
                    </a:p>
                  </a:txBody>
                  <a:tcPr marL="63619" marR="63619" marT="0" marB="0"/>
                </a:tc>
                <a:extLst>
                  <a:ext uri="{0D108BD9-81ED-4DB2-BD59-A6C34878D82A}">
                    <a16:rowId xmlns:a16="http://schemas.microsoft.com/office/drawing/2014/main" val="10013"/>
                  </a:ext>
                </a:extLst>
              </a:tr>
              <a:tr h="173599">
                <a:tc>
                  <a:txBody>
                    <a:bodyPr/>
                    <a:lstStyle/>
                    <a:p>
                      <a:pPr>
                        <a:lnSpc>
                          <a:spcPct val="115000"/>
                        </a:lnSpc>
                        <a:spcAft>
                          <a:spcPts val="0"/>
                        </a:spcAft>
                      </a:pPr>
                      <a:r>
                        <a:rPr lang="fr-FR" sz="1000">
                          <a:effectLst/>
                        </a:rPr>
                        <a:t>Employed</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0.0605***</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0.0134***</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0.0131**</a:t>
                      </a:r>
                      <a:endParaRPr lang="fr-FR" sz="1000">
                        <a:effectLst/>
                        <a:latin typeface="Calibri"/>
                        <a:ea typeface="Calibri"/>
                        <a:cs typeface="Times New Roman"/>
                      </a:endParaRPr>
                    </a:p>
                  </a:txBody>
                  <a:tcPr marL="63619" marR="63619" marT="0" marB="0"/>
                </a:tc>
                <a:extLst>
                  <a:ext uri="{0D108BD9-81ED-4DB2-BD59-A6C34878D82A}">
                    <a16:rowId xmlns:a16="http://schemas.microsoft.com/office/drawing/2014/main" val="10014"/>
                  </a:ext>
                </a:extLst>
              </a:tr>
              <a:tr h="173599">
                <a:tc>
                  <a:txBody>
                    <a:bodyPr/>
                    <a:lstStyle/>
                    <a:p>
                      <a:pPr>
                        <a:lnSpc>
                          <a:spcPct val="115000"/>
                        </a:lnSpc>
                        <a:spcAft>
                          <a:spcPts val="0"/>
                        </a:spcAft>
                      </a:pPr>
                      <a:r>
                        <a:rPr lang="fr-FR" sz="1000">
                          <a:effectLst/>
                        </a:rPr>
                        <a:t> </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(0.0218)</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(0.0213)</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(0.0216)</a:t>
                      </a:r>
                      <a:endParaRPr lang="fr-FR" sz="1000">
                        <a:effectLst/>
                        <a:latin typeface="Calibri"/>
                        <a:ea typeface="Calibri"/>
                        <a:cs typeface="Times New Roman"/>
                      </a:endParaRPr>
                    </a:p>
                  </a:txBody>
                  <a:tcPr marL="63619" marR="63619" marT="0" marB="0"/>
                </a:tc>
                <a:extLst>
                  <a:ext uri="{0D108BD9-81ED-4DB2-BD59-A6C34878D82A}">
                    <a16:rowId xmlns:a16="http://schemas.microsoft.com/office/drawing/2014/main" val="10015"/>
                  </a:ext>
                </a:extLst>
              </a:tr>
              <a:tr h="173599">
                <a:tc>
                  <a:txBody>
                    <a:bodyPr/>
                    <a:lstStyle/>
                    <a:p>
                      <a:pPr>
                        <a:lnSpc>
                          <a:spcPct val="115000"/>
                        </a:lnSpc>
                        <a:spcAft>
                          <a:spcPts val="0"/>
                        </a:spcAft>
                      </a:pPr>
                      <a:r>
                        <a:rPr lang="fr-FR" sz="1000">
                          <a:effectLst/>
                        </a:rPr>
                        <a:t>Student</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-0.0568***</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0.0520</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-.0075</a:t>
                      </a:r>
                      <a:endParaRPr lang="fr-FR" sz="1000">
                        <a:effectLst/>
                        <a:latin typeface="Calibri"/>
                        <a:ea typeface="Calibri"/>
                        <a:cs typeface="Times New Roman"/>
                      </a:endParaRPr>
                    </a:p>
                  </a:txBody>
                  <a:tcPr marL="63619" marR="63619" marT="0" marB="0"/>
                </a:tc>
                <a:extLst>
                  <a:ext uri="{0D108BD9-81ED-4DB2-BD59-A6C34878D82A}">
                    <a16:rowId xmlns:a16="http://schemas.microsoft.com/office/drawing/2014/main" val="10016"/>
                  </a:ext>
                </a:extLst>
              </a:tr>
              <a:tr h="173599">
                <a:tc>
                  <a:txBody>
                    <a:bodyPr/>
                    <a:lstStyle/>
                    <a:p>
                      <a:pPr>
                        <a:lnSpc>
                          <a:spcPct val="115000"/>
                        </a:lnSpc>
                        <a:spcAft>
                          <a:spcPts val="0"/>
                        </a:spcAft>
                      </a:pPr>
                      <a:r>
                        <a:rPr lang="fr-FR" sz="1000">
                          <a:effectLst/>
                        </a:rPr>
                        <a:t> </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(0.0282)</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(0.0279)</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(0.0286)</a:t>
                      </a:r>
                      <a:endParaRPr lang="fr-FR" sz="1000">
                        <a:effectLst/>
                        <a:latin typeface="Calibri"/>
                        <a:ea typeface="Calibri"/>
                        <a:cs typeface="Times New Roman"/>
                      </a:endParaRPr>
                    </a:p>
                  </a:txBody>
                  <a:tcPr marL="63619" marR="63619" marT="0" marB="0"/>
                </a:tc>
                <a:extLst>
                  <a:ext uri="{0D108BD9-81ED-4DB2-BD59-A6C34878D82A}">
                    <a16:rowId xmlns:a16="http://schemas.microsoft.com/office/drawing/2014/main" val="10017"/>
                  </a:ext>
                </a:extLst>
              </a:tr>
              <a:tr h="173599">
                <a:tc>
                  <a:txBody>
                    <a:bodyPr/>
                    <a:lstStyle/>
                    <a:p>
                      <a:pPr>
                        <a:lnSpc>
                          <a:spcPct val="115000"/>
                        </a:lnSpc>
                        <a:spcAft>
                          <a:spcPts val="0"/>
                        </a:spcAft>
                      </a:pPr>
                      <a:r>
                        <a:rPr lang="fr-FR" sz="1000">
                          <a:effectLst/>
                        </a:rPr>
                        <a:t>Other inactive</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0.0427</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-0.0062</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-0.0078</a:t>
                      </a:r>
                      <a:endParaRPr lang="fr-FR" sz="1000">
                        <a:effectLst/>
                        <a:latin typeface="Calibri"/>
                        <a:ea typeface="Calibri"/>
                        <a:cs typeface="Times New Roman"/>
                      </a:endParaRPr>
                    </a:p>
                  </a:txBody>
                  <a:tcPr marL="63619" marR="63619" marT="0" marB="0"/>
                </a:tc>
                <a:extLst>
                  <a:ext uri="{0D108BD9-81ED-4DB2-BD59-A6C34878D82A}">
                    <a16:rowId xmlns:a16="http://schemas.microsoft.com/office/drawing/2014/main" val="10018"/>
                  </a:ext>
                </a:extLst>
              </a:tr>
              <a:tr h="173599">
                <a:tc>
                  <a:txBody>
                    <a:bodyPr/>
                    <a:lstStyle/>
                    <a:p>
                      <a:pPr>
                        <a:lnSpc>
                          <a:spcPct val="115000"/>
                        </a:lnSpc>
                        <a:spcAft>
                          <a:spcPts val="0"/>
                        </a:spcAft>
                      </a:pPr>
                      <a:r>
                        <a:rPr lang="fr-FR" sz="1000">
                          <a:effectLst/>
                        </a:rPr>
                        <a:t> </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(0.0263)</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(0.0265)</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dirty="0">
                          <a:effectLst/>
                        </a:rPr>
                        <a:t>(0.0271)</a:t>
                      </a:r>
                      <a:endParaRPr lang="fr-FR" sz="1000" dirty="0">
                        <a:effectLst/>
                        <a:latin typeface="Calibri"/>
                        <a:ea typeface="Calibri"/>
                        <a:cs typeface="Times New Roman"/>
                      </a:endParaRPr>
                    </a:p>
                  </a:txBody>
                  <a:tcPr marL="63619" marR="63619" marT="0" marB="0"/>
                </a:tc>
                <a:extLst>
                  <a:ext uri="{0D108BD9-81ED-4DB2-BD59-A6C34878D82A}">
                    <a16:rowId xmlns:a16="http://schemas.microsoft.com/office/drawing/2014/main" val="10019"/>
                  </a:ext>
                </a:extLst>
              </a:tr>
              <a:tr h="173599">
                <a:tc>
                  <a:txBody>
                    <a:bodyPr/>
                    <a:lstStyle/>
                    <a:p>
                      <a:pPr>
                        <a:lnSpc>
                          <a:spcPct val="115000"/>
                        </a:lnSpc>
                        <a:spcAft>
                          <a:spcPts val="0"/>
                        </a:spcAft>
                      </a:pPr>
                      <a:r>
                        <a:rPr lang="fr-FR" sz="1000">
                          <a:effectLst/>
                        </a:rPr>
                        <a:t>Pensioner</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-0.0447**</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-0.0049***</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-0.0265</a:t>
                      </a:r>
                      <a:endParaRPr lang="fr-FR" sz="1000">
                        <a:effectLst/>
                        <a:latin typeface="Calibri"/>
                        <a:ea typeface="Calibri"/>
                        <a:cs typeface="Times New Roman"/>
                      </a:endParaRPr>
                    </a:p>
                  </a:txBody>
                  <a:tcPr marL="63619" marR="63619" marT="0" marB="0"/>
                </a:tc>
                <a:extLst>
                  <a:ext uri="{0D108BD9-81ED-4DB2-BD59-A6C34878D82A}">
                    <a16:rowId xmlns:a16="http://schemas.microsoft.com/office/drawing/2014/main" val="10020"/>
                  </a:ext>
                </a:extLst>
              </a:tr>
              <a:tr h="173599">
                <a:tc>
                  <a:txBody>
                    <a:bodyPr/>
                    <a:lstStyle/>
                    <a:p>
                      <a:pPr>
                        <a:lnSpc>
                          <a:spcPct val="115000"/>
                        </a:lnSpc>
                        <a:spcAft>
                          <a:spcPts val="0"/>
                        </a:spcAft>
                      </a:pPr>
                      <a:r>
                        <a:rPr lang="fr-FR" sz="1000">
                          <a:effectLst/>
                        </a:rPr>
                        <a:t> </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(0.0235)</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(0.02328)</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0.0239</a:t>
                      </a:r>
                      <a:endParaRPr lang="fr-FR" sz="1000">
                        <a:effectLst/>
                        <a:latin typeface="Calibri"/>
                        <a:ea typeface="Calibri"/>
                        <a:cs typeface="Times New Roman"/>
                      </a:endParaRPr>
                    </a:p>
                  </a:txBody>
                  <a:tcPr marL="63619" marR="63619" marT="0" marB="0"/>
                </a:tc>
                <a:extLst>
                  <a:ext uri="{0D108BD9-81ED-4DB2-BD59-A6C34878D82A}">
                    <a16:rowId xmlns:a16="http://schemas.microsoft.com/office/drawing/2014/main" val="10021"/>
                  </a:ext>
                </a:extLst>
              </a:tr>
              <a:tr h="173599">
                <a:tc>
                  <a:txBody>
                    <a:bodyPr/>
                    <a:lstStyle/>
                    <a:p>
                      <a:pPr>
                        <a:lnSpc>
                          <a:spcPct val="115000"/>
                        </a:lnSpc>
                        <a:spcAft>
                          <a:spcPts val="0"/>
                        </a:spcAft>
                      </a:pPr>
                      <a:r>
                        <a:rPr lang="fr-FR" sz="1000">
                          <a:effectLst/>
                        </a:rPr>
                        <a:t>N</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2219</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2219</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2219</a:t>
                      </a:r>
                      <a:endParaRPr lang="fr-FR" sz="1000">
                        <a:effectLst/>
                        <a:latin typeface="Calibri"/>
                        <a:ea typeface="Calibri"/>
                        <a:cs typeface="Times New Roman"/>
                      </a:endParaRPr>
                    </a:p>
                  </a:txBody>
                  <a:tcPr marL="63619" marR="63619" marT="0" marB="0"/>
                </a:tc>
                <a:extLst>
                  <a:ext uri="{0D108BD9-81ED-4DB2-BD59-A6C34878D82A}">
                    <a16:rowId xmlns:a16="http://schemas.microsoft.com/office/drawing/2014/main" val="10022"/>
                  </a:ext>
                </a:extLst>
              </a:tr>
              <a:tr h="173599">
                <a:tc>
                  <a:txBody>
                    <a:bodyPr/>
                    <a:lstStyle/>
                    <a:p>
                      <a:pPr>
                        <a:lnSpc>
                          <a:spcPct val="115000"/>
                        </a:lnSpc>
                        <a:spcAft>
                          <a:spcPts val="0"/>
                        </a:spcAft>
                      </a:pPr>
                      <a:r>
                        <a:rPr lang="fr-FR" sz="1000">
                          <a:effectLst/>
                        </a:rPr>
                        <a:t>Pseudo R-squared     </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0.2457</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a:effectLst/>
                        </a:rPr>
                        <a:t>0.1856</a:t>
                      </a:r>
                      <a:endParaRPr lang="fr-FR" sz="1000">
                        <a:effectLst/>
                        <a:latin typeface="Calibri"/>
                        <a:ea typeface="Calibri"/>
                        <a:cs typeface="Times New Roman"/>
                      </a:endParaRPr>
                    </a:p>
                  </a:txBody>
                  <a:tcPr marL="63619" marR="63619" marT="0" marB="0"/>
                </a:tc>
                <a:tc>
                  <a:txBody>
                    <a:bodyPr/>
                    <a:lstStyle/>
                    <a:p>
                      <a:pPr algn="ctr">
                        <a:lnSpc>
                          <a:spcPct val="115000"/>
                        </a:lnSpc>
                        <a:spcAft>
                          <a:spcPts val="0"/>
                        </a:spcAft>
                      </a:pPr>
                      <a:r>
                        <a:rPr lang="fr-FR" sz="1000" dirty="0">
                          <a:effectLst/>
                        </a:rPr>
                        <a:t>0.1356</a:t>
                      </a:r>
                      <a:endParaRPr lang="fr-FR" sz="1000" dirty="0">
                        <a:effectLst/>
                        <a:latin typeface="Calibri"/>
                        <a:ea typeface="Calibri"/>
                        <a:cs typeface="Times New Roman"/>
                      </a:endParaRPr>
                    </a:p>
                  </a:txBody>
                  <a:tcPr marL="63619" marR="63619" marT="0" marB="0"/>
                </a:tc>
                <a:extLst>
                  <a:ext uri="{0D108BD9-81ED-4DB2-BD59-A6C34878D82A}">
                    <a16:rowId xmlns:a16="http://schemas.microsoft.com/office/drawing/2014/main" val="10023"/>
                  </a:ext>
                </a:extLst>
              </a:tr>
            </a:tbl>
          </a:graphicData>
        </a:graphic>
      </p:graphicFrame>
    </p:spTree>
    <p:extLst>
      <p:ext uri="{BB962C8B-B14F-4D97-AF65-F5344CB8AC3E}">
        <p14:creationId xmlns:p14="http://schemas.microsoft.com/office/powerpoint/2010/main" val="26030348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dirty="0">
                <a:latin typeface="Times New Roman" panose="02020603050405020304" pitchFamily="18" charset="0"/>
                <a:cs typeface="Times New Roman" panose="02020603050405020304" pitchFamily="18" charset="0"/>
              </a:rPr>
              <a:t>Synthèse des résultats et interprétations</a:t>
            </a:r>
            <a:endParaRPr lang="fr-FR" dirty="0"/>
          </a:p>
        </p:txBody>
      </p:sp>
      <p:sp>
        <p:nvSpPr>
          <p:cNvPr id="3" name="Espace réservé du contenu 2"/>
          <p:cNvSpPr>
            <a:spLocks noGrp="1"/>
          </p:cNvSpPr>
          <p:nvPr>
            <p:ph idx="1"/>
          </p:nvPr>
        </p:nvSpPr>
        <p:spPr>
          <a:xfrm>
            <a:off x="1914144" y="1455420"/>
            <a:ext cx="9997440" cy="4800600"/>
          </a:xfrm>
        </p:spPr>
        <p:txBody>
          <a:bodyPr>
            <a:normAutofit fontScale="85000" lnSpcReduction="10000"/>
          </a:bodyPr>
          <a:lstStyle/>
          <a:p>
            <a:pPr algn="just"/>
            <a:r>
              <a:rPr lang="fr-FR" sz="2000" dirty="0">
                <a:latin typeface="Times New Roman" panose="02020603050405020304" pitchFamily="18" charset="0"/>
                <a:cs typeface="Times New Roman" panose="02020603050405020304" pitchFamily="18" charset="0"/>
              </a:rPr>
              <a:t>Nous faisons 2 observations:</a:t>
            </a:r>
          </a:p>
          <a:p>
            <a:pPr algn="just"/>
            <a:r>
              <a:rPr lang="fr-FR" sz="2000" dirty="0">
                <a:latin typeface="Times New Roman" panose="02020603050405020304" pitchFamily="18" charset="0"/>
                <a:cs typeface="Times New Roman" panose="02020603050405020304" pitchFamily="18" charset="0"/>
              </a:rPr>
              <a:t>Premièrement, la plupart des effets marginaux sont d’une ampleur à peu près  proche pour les trois polluants et seuls quelques-uns d’entre eux ont des directions opposées. Cela est logique étant donné la forte corrélation entre le fait d’être un grand émetteur de </a:t>
            </a:r>
            <a:r>
              <a:rPr lang="fr-FR" sz="2000" dirty="0" err="1">
                <a:latin typeface="Times New Roman" panose="02020603050405020304" pitchFamily="18" charset="0"/>
                <a:cs typeface="Times New Roman" panose="02020603050405020304" pitchFamily="18" charset="0"/>
              </a:rPr>
              <a:t>NOx</a:t>
            </a:r>
            <a:r>
              <a:rPr lang="fr-FR" sz="2000" dirty="0">
                <a:latin typeface="Times New Roman" panose="02020603050405020304" pitchFamily="18" charset="0"/>
                <a:cs typeface="Times New Roman" panose="02020603050405020304" pitchFamily="18" charset="0"/>
              </a:rPr>
              <a:t> , PM2.5 et de CO2.</a:t>
            </a:r>
          </a:p>
          <a:p>
            <a:pPr algn="just"/>
            <a:endParaRPr lang="fr-FR" sz="2000" dirty="0">
              <a:latin typeface="Times New Roman" panose="02020603050405020304" pitchFamily="18" charset="0"/>
              <a:cs typeface="Times New Roman" panose="02020603050405020304" pitchFamily="18" charset="0"/>
            </a:endParaRPr>
          </a:p>
          <a:p>
            <a:pPr algn="just"/>
            <a:r>
              <a:rPr lang="fr-FR" sz="2000" dirty="0">
                <a:latin typeface="Times New Roman" panose="02020603050405020304" pitchFamily="18" charset="0"/>
                <a:cs typeface="Times New Roman" panose="02020603050405020304" pitchFamily="18" charset="0"/>
              </a:rPr>
              <a:t>Notre deuxième observation concerne le type de caractéristique associée aux émissions les plus élevées. </a:t>
            </a:r>
          </a:p>
          <a:p>
            <a:pPr algn="just"/>
            <a:r>
              <a:rPr lang="fr-FR" sz="2000" dirty="0">
                <a:latin typeface="Times New Roman" panose="02020603050405020304" pitchFamily="18" charset="0"/>
                <a:cs typeface="Times New Roman" panose="02020603050405020304" pitchFamily="18" charset="0"/>
              </a:rPr>
              <a:t>Vivre dans les zones à faible densité, avoir un emploi, être une femme et avoir une taille de ménage élevée sont associés à une probabilité plus élevée d’être l’un des principaux émetteurs. </a:t>
            </a:r>
          </a:p>
          <a:p>
            <a:pPr algn="just"/>
            <a:endParaRPr lang="fr-FR" sz="2000" dirty="0">
              <a:latin typeface="Times New Roman" panose="02020603050405020304" pitchFamily="18" charset="0"/>
              <a:cs typeface="Times New Roman" panose="02020603050405020304" pitchFamily="18" charset="0"/>
            </a:endParaRPr>
          </a:p>
          <a:p>
            <a:pPr algn="just"/>
            <a:r>
              <a:rPr lang="fr-FR" sz="2000" dirty="0">
                <a:latin typeface="Times New Roman" panose="02020603050405020304" pitchFamily="18" charset="0"/>
                <a:cs typeface="Times New Roman" panose="02020603050405020304" pitchFamily="18" charset="0"/>
              </a:rPr>
              <a:t>Vivre dans une zone à forte densité, avoir un revenu élevé, être un homme, inactif sont associés à une probabilité plus faible d’être l’un des principaux émetteurs. </a:t>
            </a:r>
          </a:p>
          <a:p>
            <a:pPr algn="just"/>
            <a:endParaRPr lang="fr-FR" sz="2000" dirty="0">
              <a:latin typeface="Times New Roman" panose="02020603050405020304" pitchFamily="18" charset="0"/>
              <a:cs typeface="Times New Roman" panose="02020603050405020304" pitchFamily="18" charset="0"/>
            </a:endParaRPr>
          </a:p>
          <a:p>
            <a:pPr algn="just"/>
            <a:r>
              <a:rPr lang="fr-FR" sz="2000" dirty="0">
                <a:latin typeface="Times New Roman" panose="02020603050405020304" pitchFamily="18" charset="0"/>
                <a:cs typeface="Times New Roman" panose="02020603050405020304" pitchFamily="18" charset="0"/>
              </a:rPr>
              <a:t>La corrélation négative entre les revenus élevé et les polluants peut s’expliquer par le fait que les ménages plus riches ont la capacité de s’acheter des voitures moins polluantes</a:t>
            </a:r>
          </a:p>
          <a:p>
            <a:pPr algn="just"/>
            <a:r>
              <a:rPr lang="fr-FR" sz="2000" dirty="0">
                <a:latin typeface="Times New Roman" panose="02020603050405020304" pitchFamily="18" charset="0"/>
                <a:cs typeface="Times New Roman" panose="02020603050405020304" pitchFamily="18" charset="0"/>
              </a:rPr>
              <a:t>Le fait d’appartenir à la catégorie des personnes à faible revenu est associé à des émissions élevées pour le </a:t>
            </a:r>
            <a:r>
              <a:rPr lang="fr-FR" sz="2000" dirty="0" err="1">
                <a:latin typeface="Times New Roman" panose="02020603050405020304" pitchFamily="18" charset="0"/>
                <a:cs typeface="Times New Roman" panose="02020603050405020304" pitchFamily="18" charset="0"/>
              </a:rPr>
              <a:t>Nox</a:t>
            </a:r>
            <a:r>
              <a:rPr lang="fr-FR" sz="2000" dirty="0">
                <a:latin typeface="Times New Roman" panose="02020603050405020304" pitchFamily="18" charset="0"/>
                <a:cs typeface="Times New Roman" panose="02020603050405020304" pitchFamily="18" charset="0"/>
              </a:rPr>
              <a:t>: les voitures des ménages les plus pauvres sont plus anciennes, un attribut positivement corrélé aux intensité d’émission (</a:t>
            </a:r>
            <a:r>
              <a:rPr lang="fr-FR" sz="2000" dirty="0" err="1">
                <a:latin typeface="Times New Roman" panose="02020603050405020304" pitchFamily="18" charset="0"/>
                <a:cs typeface="Times New Roman" panose="02020603050405020304" pitchFamily="18" charset="0"/>
              </a:rPr>
              <a:t>leroutier</a:t>
            </a:r>
            <a:r>
              <a:rPr lang="fr-FR" sz="2000" dirty="0">
                <a:latin typeface="Times New Roman" panose="02020603050405020304" pitchFamily="18" charset="0"/>
                <a:cs typeface="Times New Roman" panose="02020603050405020304" pitchFamily="18" charset="0"/>
              </a:rPr>
              <a:t>, et Quirion,2022)</a:t>
            </a:r>
          </a:p>
        </p:txBody>
      </p:sp>
    </p:spTree>
    <p:extLst>
      <p:ext uri="{BB962C8B-B14F-4D97-AF65-F5344CB8AC3E}">
        <p14:creationId xmlns:p14="http://schemas.microsoft.com/office/powerpoint/2010/main" val="4161588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a:latin typeface="Times New Roman" panose="02020603050405020304" pitchFamily="18" charset="0"/>
                <a:cs typeface="Times New Roman" panose="02020603050405020304" pitchFamily="18" charset="0"/>
              </a:rPr>
              <a:t>Description des données et Méthodologie</a:t>
            </a:r>
          </a:p>
        </p:txBody>
      </p:sp>
      <p:sp>
        <p:nvSpPr>
          <p:cNvPr id="3" name="Espace réservé du contenu 2"/>
          <p:cNvSpPr>
            <a:spLocks noGrp="1"/>
          </p:cNvSpPr>
          <p:nvPr>
            <p:ph idx="1"/>
          </p:nvPr>
        </p:nvSpPr>
        <p:spPr/>
        <p:txBody>
          <a:bodyPr>
            <a:normAutofit/>
          </a:bodyPr>
          <a:lstStyle/>
          <a:p>
            <a:r>
              <a:rPr lang="fr-FR" sz="2400" dirty="0">
                <a:latin typeface="Times New Roman" panose="02020603050405020304" pitchFamily="18" charset="0"/>
                <a:cs typeface="Times New Roman" panose="02020603050405020304" pitchFamily="18" charset="0"/>
              </a:rPr>
              <a:t>Les données utilisées dans cette étude sont issues du projet Mobs (Mobilité des achats en ligne)financé par ANR .</a:t>
            </a:r>
          </a:p>
          <a:p>
            <a:r>
              <a:rPr lang="fr-FR" sz="2400" dirty="0">
                <a:latin typeface="Times New Roman" panose="02020603050405020304" pitchFamily="18" charset="0"/>
                <a:cs typeface="Times New Roman" panose="02020603050405020304" pitchFamily="18" charset="0"/>
              </a:rPr>
              <a:t>La méthodologie d’enquête a été développée par LAET</a:t>
            </a:r>
          </a:p>
          <a:p>
            <a:endParaRPr lang="fr-FR" sz="2400" dirty="0">
              <a:latin typeface="Times New Roman" panose="02020603050405020304" pitchFamily="18" charset="0"/>
              <a:cs typeface="Times New Roman" panose="02020603050405020304" pitchFamily="18" charset="0"/>
            </a:endParaRPr>
          </a:p>
          <a:p>
            <a:r>
              <a:rPr lang="fr-FR" sz="2400" dirty="0">
                <a:latin typeface="Times New Roman" panose="02020603050405020304" pitchFamily="18" charset="0"/>
                <a:cs typeface="Times New Roman" panose="02020603050405020304" pitchFamily="18" charset="0"/>
              </a:rPr>
              <a:t>Le projet vise à examiner à l’aide d’un questionnaire en ligne les impacts socio-économiques et environnementaux des pratiques de déplacement liés aux achats de biens effectués en ligne.</a:t>
            </a:r>
          </a:p>
          <a:p>
            <a:endParaRPr lang="fr-FR" sz="2400" dirty="0">
              <a:latin typeface="Times New Roman" panose="02020603050405020304" pitchFamily="18" charset="0"/>
              <a:cs typeface="Times New Roman" panose="02020603050405020304" pitchFamily="18" charset="0"/>
            </a:endParaRPr>
          </a:p>
          <a:p>
            <a:r>
              <a:rPr lang="fr-FR" sz="2400" dirty="0">
                <a:latin typeface="Times New Roman" panose="02020603050405020304" pitchFamily="18" charset="0"/>
                <a:cs typeface="Times New Roman" panose="02020603050405020304" pitchFamily="18" charset="0"/>
              </a:rPr>
              <a:t>Les données ont été recueillies en 3 vagues: la première vague en 2023 et les deux autres vagues en 2024,</a:t>
            </a:r>
          </a:p>
        </p:txBody>
      </p:sp>
    </p:spTree>
    <p:extLst>
      <p:ext uri="{BB962C8B-B14F-4D97-AF65-F5344CB8AC3E}">
        <p14:creationId xmlns:p14="http://schemas.microsoft.com/office/powerpoint/2010/main" val="9356285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dirty="0">
                <a:latin typeface="Times New Roman" panose="02020603050405020304" pitchFamily="18" charset="0"/>
                <a:cs typeface="Times New Roman" panose="02020603050405020304" pitchFamily="18" charset="0"/>
              </a:rPr>
              <a:t>Synthèse des résultats et interprétations</a:t>
            </a:r>
            <a:endParaRPr lang="fr-FR" dirty="0"/>
          </a:p>
        </p:txBody>
      </p:sp>
      <p:sp>
        <p:nvSpPr>
          <p:cNvPr id="3" name="Espace réservé du contenu 2"/>
          <p:cNvSpPr>
            <a:spLocks noGrp="1"/>
          </p:cNvSpPr>
          <p:nvPr>
            <p:ph idx="1"/>
          </p:nvPr>
        </p:nvSpPr>
        <p:spPr/>
        <p:txBody>
          <a:bodyPr>
            <a:normAutofit/>
          </a:bodyPr>
          <a:lstStyle/>
          <a:p>
            <a:r>
              <a:rPr lang="fr-FR" sz="2000" u="sng" dirty="0">
                <a:latin typeface="Times New Roman" panose="02020603050405020304" pitchFamily="18" charset="0"/>
                <a:cs typeface="Times New Roman" panose="02020603050405020304" pitchFamily="18" charset="0"/>
              </a:rPr>
              <a:t>D’autres régressions sont en cours</a:t>
            </a:r>
          </a:p>
          <a:p>
            <a:r>
              <a:rPr lang="fr-FR" sz="2000" dirty="0">
                <a:latin typeface="Times New Roman" panose="02020603050405020304" pitchFamily="18" charset="0"/>
                <a:cs typeface="Times New Roman" panose="02020603050405020304" pitchFamily="18" charset="0"/>
              </a:rPr>
              <a:t>Dans la seconde partie, nous chercherons à comprendre le rôle de la distance, du choix modal et de l’intensité des émissions dans la médiation de l’association entre caractéristiques individuelles et les émissions. </a:t>
            </a:r>
          </a:p>
          <a:p>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Nous effectuerons des régressions distinctes pour examiner la relation entre caractéristique individuelles, la distance, le choix modale (tel qu’appréhendé par la probabilité d’utiliser une voiture au moins une fois au cours des 30 derniers jours) et l’intensité des émissions (telle qu’appréhendé par l’intensité moyenne des émissions des trajets en voiture effectués au cours des 30 derniers jours)</a:t>
            </a:r>
          </a:p>
          <a:p>
            <a:endParaRPr lang="fr-FR" dirty="0"/>
          </a:p>
        </p:txBody>
      </p:sp>
    </p:spTree>
    <p:extLst>
      <p:ext uri="{BB962C8B-B14F-4D97-AF65-F5344CB8AC3E}">
        <p14:creationId xmlns:p14="http://schemas.microsoft.com/office/powerpoint/2010/main" val="23285612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2541063"/>
            <a:ext cx="10515600" cy="1325563"/>
          </a:xfrm>
        </p:spPr>
        <p:txBody>
          <a:bodyPr/>
          <a:lstStyle/>
          <a:p>
            <a:pPr algn="ctr"/>
            <a:r>
              <a:rPr lang="fr-FR" dirty="0">
                <a:latin typeface="Times New Roman" panose="02020603050405020304" pitchFamily="18" charset="0"/>
                <a:cs typeface="Times New Roman" panose="02020603050405020304" pitchFamily="18" charset="0"/>
              </a:rPr>
              <a:t>Merci pour votre attention!</a:t>
            </a:r>
          </a:p>
        </p:txBody>
      </p:sp>
    </p:spTree>
    <p:extLst>
      <p:ext uri="{BB962C8B-B14F-4D97-AF65-F5344CB8AC3E}">
        <p14:creationId xmlns:p14="http://schemas.microsoft.com/office/powerpoint/2010/main" val="5690038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000" dirty="0">
                <a:latin typeface="Times New Roman" panose="02020603050405020304" pitchFamily="18" charset="0"/>
                <a:cs typeface="Times New Roman" panose="02020603050405020304" pitchFamily="18" charset="0"/>
              </a:rPr>
              <a:t>Synthèse des résultats et interprétations</a:t>
            </a:r>
            <a:endParaRPr lang="fr-FR" dirty="0"/>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p:txBody>
              <a:bodyPr>
                <a:normAutofit fontScale="85000" lnSpcReduction="10000"/>
              </a:bodyPr>
              <a:lstStyle/>
              <a:p>
                <a14:m>
                  <m:oMath xmlns:m="http://schemas.openxmlformats.org/officeDocument/2006/math">
                    <m:r>
                      <a:rPr lang="fr-FR" i="1">
                        <a:latin typeface="Cambria Math"/>
                      </a:rPr>
                      <m:t>𝜌</m:t>
                    </m:r>
                    <m:r>
                      <a:rPr lang="fr-FR" i="1">
                        <a:latin typeface="Cambria Math"/>
                      </a:rPr>
                      <m:t> </m:t>
                    </m:r>
                    <m:r>
                      <a:rPr lang="fr-FR" i="1">
                        <a:latin typeface="Cambria Math"/>
                      </a:rPr>
                      <m:t>𝑑𝑖𝑠𝑡𝑎𝑛𝑐𝑒</m:t>
                    </m:r>
                    <m:r>
                      <a:rPr lang="fr-FR" i="1">
                        <a:latin typeface="Cambria Math"/>
                      </a:rPr>
                      <m:t>,</m:t>
                    </m:r>
                    <m:r>
                      <a:rPr lang="fr-FR" i="1">
                        <a:latin typeface="Cambria Math"/>
                      </a:rPr>
                      <m:t>𝑖𝑛𝑡𝑒𝑛𝑠𝑖𝑡</m:t>
                    </m:r>
                    <m:r>
                      <a:rPr lang="fr-FR" i="1">
                        <a:latin typeface="Cambria Math"/>
                      </a:rPr>
                      <m:t>é </m:t>
                    </m:r>
                    <m:sSup>
                      <m:sSupPr>
                        <m:ctrlPr>
                          <a:rPr lang="fr-FR" i="1">
                            <a:latin typeface="Cambria Math" panose="02040503050406030204" pitchFamily="18" charset="0"/>
                          </a:rPr>
                        </m:ctrlPr>
                      </m:sSupPr>
                      <m:e>
                        <m:r>
                          <a:rPr lang="fr-FR" i="1">
                            <a:latin typeface="Cambria Math"/>
                          </a:rPr>
                          <m:t>𝑑</m:t>
                        </m:r>
                      </m:e>
                      <m:sup>
                        <m:r>
                          <a:rPr lang="fr-FR" i="1">
                            <a:latin typeface="Cambria Math"/>
                          </a:rPr>
                          <m:t>′</m:t>
                        </m:r>
                      </m:sup>
                    </m:sSup>
                    <m:r>
                      <a:rPr lang="fr-FR" i="1">
                        <a:latin typeface="Cambria Math"/>
                      </a:rPr>
                      <m:t>𝑒𝑚𝑖𝑠𝑠𝑖𝑜𝑛</m:t>
                    </m:r>
                    <m:r>
                      <a:rPr lang="fr-FR" i="1">
                        <a:latin typeface="Cambria Math"/>
                      </a:rPr>
                      <m:t> </m:t>
                    </m:r>
                    <m:r>
                      <a:rPr lang="fr-FR" i="1">
                        <a:latin typeface="Cambria Math"/>
                      </a:rPr>
                      <m:t>𝑁𝑂𝑥</m:t>
                    </m:r>
                    <m:r>
                      <a:rPr lang="fr-FR" i="1">
                        <a:latin typeface="Cambria Math"/>
                      </a:rPr>
                      <m:t>=0.06</m:t>
                    </m:r>
                  </m:oMath>
                </a14:m>
                <a:r>
                  <a:rPr lang="fr-FR" dirty="0"/>
                  <a:t>,</a:t>
                </a:r>
                <a14:m>
                  <m:oMath xmlns:m="http://schemas.openxmlformats.org/officeDocument/2006/math">
                    <m:r>
                      <a:rPr lang="fr-FR" i="1">
                        <a:latin typeface="Cambria Math"/>
                      </a:rPr>
                      <m:t> </m:t>
                    </m:r>
                    <m:r>
                      <a:rPr lang="fr-FR" i="1">
                        <a:latin typeface="Cambria Math"/>
                      </a:rPr>
                      <m:t>𝜌</m:t>
                    </m:r>
                    <m:r>
                      <a:rPr lang="fr-FR" i="1">
                        <a:latin typeface="Cambria Math"/>
                      </a:rPr>
                      <m:t> </m:t>
                    </m:r>
                    <m:r>
                      <a:rPr lang="fr-FR" i="1">
                        <a:latin typeface="Cambria Math"/>
                      </a:rPr>
                      <m:t>𝑑𝑖𝑠𝑡𝑎𝑛𝑐𝑒</m:t>
                    </m:r>
                    <m:r>
                      <a:rPr lang="fr-FR" i="1">
                        <a:latin typeface="Cambria Math"/>
                      </a:rPr>
                      <m:t>,</m:t>
                    </m:r>
                    <m:r>
                      <a:rPr lang="fr-FR" i="1">
                        <a:latin typeface="Cambria Math"/>
                      </a:rPr>
                      <m:t>𝑖𝑛𝑡𝑒𝑛𝑠𝑖𝑡</m:t>
                    </m:r>
                    <m:r>
                      <a:rPr lang="fr-FR" i="1">
                        <a:latin typeface="Cambria Math"/>
                      </a:rPr>
                      <m:t>é </m:t>
                    </m:r>
                    <m:sSup>
                      <m:sSupPr>
                        <m:ctrlPr>
                          <a:rPr lang="fr-FR" i="1">
                            <a:latin typeface="Cambria Math" panose="02040503050406030204" pitchFamily="18" charset="0"/>
                          </a:rPr>
                        </m:ctrlPr>
                      </m:sSupPr>
                      <m:e>
                        <m:r>
                          <a:rPr lang="fr-FR" i="1">
                            <a:latin typeface="Cambria Math"/>
                          </a:rPr>
                          <m:t>𝑑</m:t>
                        </m:r>
                      </m:e>
                      <m:sup>
                        <m:r>
                          <a:rPr lang="fr-FR" i="1">
                            <a:latin typeface="Cambria Math"/>
                          </a:rPr>
                          <m:t>′</m:t>
                        </m:r>
                      </m:sup>
                    </m:sSup>
                    <m:r>
                      <a:rPr lang="fr-FR" i="1">
                        <a:latin typeface="Cambria Math"/>
                      </a:rPr>
                      <m:t>𝑒𝑚𝑖𝑠𝑠𝑖𝑜𝑛𝑃𝑀</m:t>
                    </m:r>
                    <m:r>
                      <a:rPr lang="fr-FR" i="1">
                        <a:latin typeface="Cambria Math"/>
                      </a:rPr>
                      <m:t>2.5=0.06</m:t>
                    </m:r>
                  </m:oMath>
                </a14:m>
                <a:r>
                  <a:rPr lang="fr-FR" dirty="0"/>
                  <a:t> , </a:t>
                </a:r>
                <a14:m>
                  <m:oMath xmlns:m="http://schemas.openxmlformats.org/officeDocument/2006/math">
                    <m:r>
                      <a:rPr lang="fr-FR" i="1">
                        <a:latin typeface="Cambria Math"/>
                      </a:rPr>
                      <m:t>𝜌</m:t>
                    </m:r>
                    <m:r>
                      <a:rPr lang="fr-FR" i="1">
                        <a:latin typeface="Cambria Math"/>
                      </a:rPr>
                      <m:t> </m:t>
                    </m:r>
                    <m:r>
                      <a:rPr lang="fr-FR" i="1">
                        <a:latin typeface="Cambria Math"/>
                      </a:rPr>
                      <m:t>𝑑𝑖𝑠𝑡𝑎𝑛𝑐𝑒</m:t>
                    </m:r>
                    <m:r>
                      <a:rPr lang="fr-FR" i="1">
                        <a:latin typeface="Cambria Math"/>
                      </a:rPr>
                      <m:t>,</m:t>
                    </m:r>
                    <m:r>
                      <a:rPr lang="fr-FR" i="1">
                        <a:latin typeface="Cambria Math"/>
                      </a:rPr>
                      <m:t>𝑖𝑛𝑡𝑒𝑛𝑠𝑖𝑡</m:t>
                    </m:r>
                    <m:r>
                      <a:rPr lang="fr-FR" i="1">
                        <a:latin typeface="Cambria Math"/>
                      </a:rPr>
                      <m:t>é </m:t>
                    </m:r>
                    <m:sSup>
                      <m:sSupPr>
                        <m:ctrlPr>
                          <a:rPr lang="fr-FR" i="1">
                            <a:latin typeface="Cambria Math" panose="02040503050406030204" pitchFamily="18" charset="0"/>
                          </a:rPr>
                        </m:ctrlPr>
                      </m:sSupPr>
                      <m:e>
                        <m:r>
                          <a:rPr lang="fr-FR" i="1">
                            <a:latin typeface="Cambria Math"/>
                          </a:rPr>
                          <m:t>𝑑</m:t>
                        </m:r>
                      </m:e>
                      <m:sup>
                        <m:r>
                          <a:rPr lang="fr-FR" i="1">
                            <a:latin typeface="Cambria Math"/>
                          </a:rPr>
                          <m:t>′</m:t>
                        </m:r>
                      </m:sup>
                    </m:sSup>
                    <m:r>
                      <a:rPr lang="fr-FR" i="1">
                        <a:latin typeface="Cambria Math"/>
                      </a:rPr>
                      <m:t>𝑒𝑚𝑖𝑠𝑠𝑖𝑜𝑛</m:t>
                    </m:r>
                    <m:r>
                      <a:rPr lang="fr-FR" i="1">
                        <a:latin typeface="Cambria Math"/>
                      </a:rPr>
                      <m:t> </m:t>
                    </m:r>
                    <m:r>
                      <a:rPr lang="fr-FR" i="1">
                        <a:latin typeface="Cambria Math"/>
                      </a:rPr>
                      <m:t>𝐶𝑂</m:t>
                    </m:r>
                    <m:r>
                      <a:rPr lang="fr-FR" i="1">
                        <a:latin typeface="Cambria Math"/>
                      </a:rPr>
                      <m:t>2=−0.006</m:t>
                    </m:r>
                  </m:oMath>
                </a14:m>
                <a:r>
                  <a:rPr lang="fr-FR" dirty="0"/>
                  <a:t> ,</a:t>
                </a:r>
                <a14:m>
                  <m:oMath xmlns:m="http://schemas.openxmlformats.org/officeDocument/2006/math">
                    <m:r>
                      <a:rPr lang="fr-FR" i="1">
                        <a:latin typeface="Cambria Math"/>
                      </a:rPr>
                      <m:t>𝜌</m:t>
                    </m:r>
                    <m:r>
                      <a:rPr lang="fr-FR" i="1">
                        <a:latin typeface="Cambria Math"/>
                      </a:rPr>
                      <m:t> </m:t>
                    </m:r>
                    <m:r>
                      <a:rPr lang="fr-FR" i="1">
                        <a:latin typeface="Cambria Math"/>
                      </a:rPr>
                      <m:t>𝑝𝑎𝑟𝑡</m:t>
                    </m:r>
                    <m:r>
                      <a:rPr lang="fr-FR" i="1">
                        <a:latin typeface="Cambria Math"/>
                      </a:rPr>
                      <m:t> </m:t>
                    </m:r>
                    <m:r>
                      <a:rPr lang="fr-FR" i="1">
                        <a:latin typeface="Cambria Math"/>
                      </a:rPr>
                      <m:t>𝑚𝑜𝑑𝑎𝑙𝑒</m:t>
                    </m:r>
                    <m:r>
                      <a:rPr lang="fr-FR" i="1">
                        <a:latin typeface="Cambria Math"/>
                      </a:rPr>
                      <m:t> </m:t>
                    </m:r>
                    <m:r>
                      <a:rPr lang="fr-FR" i="1">
                        <a:latin typeface="Cambria Math"/>
                      </a:rPr>
                      <m:t>𝑑𝑒</m:t>
                    </m:r>
                    <m:r>
                      <a:rPr lang="fr-FR" i="1">
                        <a:latin typeface="Cambria Math"/>
                      </a:rPr>
                      <m:t> </m:t>
                    </m:r>
                    <m:r>
                      <a:rPr lang="fr-FR" i="1">
                        <a:latin typeface="Cambria Math"/>
                      </a:rPr>
                      <m:t>𝑙𝑎</m:t>
                    </m:r>
                    <m:r>
                      <a:rPr lang="fr-FR" i="1">
                        <a:latin typeface="Cambria Math"/>
                      </a:rPr>
                      <m:t> </m:t>
                    </m:r>
                    <m:r>
                      <a:rPr lang="fr-FR" i="1">
                        <a:latin typeface="Cambria Math"/>
                      </a:rPr>
                      <m:t>𝑣𝑜𝑖𝑡𝑢𝑟𝑒</m:t>
                    </m:r>
                    <m:r>
                      <a:rPr lang="fr-FR" i="1">
                        <a:latin typeface="Cambria Math"/>
                      </a:rPr>
                      <m:t>,</m:t>
                    </m:r>
                    <m:r>
                      <a:rPr lang="fr-FR" i="1">
                        <a:latin typeface="Cambria Math"/>
                      </a:rPr>
                      <m:t>𝑖𝑛𝑡𝑒𝑛𝑠𝑖𝑡</m:t>
                    </m:r>
                    <m:r>
                      <a:rPr lang="fr-FR" i="1">
                        <a:latin typeface="Cambria Math"/>
                      </a:rPr>
                      <m:t>é </m:t>
                    </m:r>
                    <m:r>
                      <a:rPr lang="fr-FR" i="1">
                        <a:latin typeface="Cambria Math"/>
                      </a:rPr>
                      <m:t>𝑑𝑒𝑠</m:t>
                    </m:r>
                    <m:r>
                      <a:rPr lang="fr-FR" i="1">
                        <a:latin typeface="Cambria Math"/>
                      </a:rPr>
                      <m:t> </m:t>
                    </m:r>
                    <m:r>
                      <a:rPr lang="fr-FR" i="1">
                        <a:latin typeface="Cambria Math"/>
                      </a:rPr>
                      <m:t>𝑒𝑚𝑖𝑠𝑠𝑖𝑜𝑛</m:t>
                    </m:r>
                    <m:r>
                      <a:rPr lang="fr-FR" i="1">
                        <a:latin typeface="Cambria Math"/>
                      </a:rPr>
                      <m:t> </m:t>
                    </m:r>
                    <m:r>
                      <a:rPr lang="fr-FR" i="1">
                        <a:latin typeface="Cambria Math"/>
                      </a:rPr>
                      <m:t>𝑁𝑂𝑥</m:t>
                    </m:r>
                    <m:r>
                      <a:rPr lang="fr-FR" i="1">
                        <a:latin typeface="Cambria Math"/>
                      </a:rPr>
                      <m:t>=0.05</m:t>
                    </m:r>
                  </m:oMath>
                </a14:m>
                <a:r>
                  <a:rPr lang="fr-FR" dirty="0"/>
                  <a:t> , </a:t>
                </a:r>
                <a14:m>
                  <m:oMath xmlns:m="http://schemas.openxmlformats.org/officeDocument/2006/math">
                    <m:r>
                      <a:rPr lang="fr-FR" i="1">
                        <a:latin typeface="Cambria Math"/>
                      </a:rPr>
                      <m:t>𝜌</m:t>
                    </m:r>
                    <m:r>
                      <a:rPr lang="fr-FR" i="1">
                        <a:latin typeface="Cambria Math"/>
                      </a:rPr>
                      <m:t> </m:t>
                    </m:r>
                    <m:r>
                      <a:rPr lang="fr-FR" i="1">
                        <a:latin typeface="Cambria Math"/>
                      </a:rPr>
                      <m:t>𝑝𝑎𝑟𝑡</m:t>
                    </m:r>
                    <m:r>
                      <a:rPr lang="fr-FR" i="1">
                        <a:latin typeface="Cambria Math"/>
                      </a:rPr>
                      <m:t> </m:t>
                    </m:r>
                    <m:r>
                      <a:rPr lang="fr-FR" i="1">
                        <a:latin typeface="Cambria Math"/>
                      </a:rPr>
                      <m:t>𝑚𝑜𝑑𝑎𝑙𝑒</m:t>
                    </m:r>
                    <m:r>
                      <a:rPr lang="fr-FR" i="1">
                        <a:latin typeface="Cambria Math"/>
                      </a:rPr>
                      <m:t> </m:t>
                    </m:r>
                    <m:r>
                      <a:rPr lang="fr-FR" i="1">
                        <a:latin typeface="Cambria Math"/>
                      </a:rPr>
                      <m:t>𝑑𝑒</m:t>
                    </m:r>
                    <m:r>
                      <a:rPr lang="fr-FR" i="1">
                        <a:latin typeface="Cambria Math"/>
                      </a:rPr>
                      <m:t> </m:t>
                    </m:r>
                    <m:r>
                      <a:rPr lang="fr-FR" i="1">
                        <a:latin typeface="Cambria Math"/>
                      </a:rPr>
                      <m:t>𝑙𝑎</m:t>
                    </m:r>
                    <m:r>
                      <a:rPr lang="fr-FR" i="1">
                        <a:latin typeface="Cambria Math"/>
                      </a:rPr>
                      <m:t> </m:t>
                    </m:r>
                    <m:r>
                      <a:rPr lang="fr-FR" i="1">
                        <a:latin typeface="Cambria Math"/>
                      </a:rPr>
                      <m:t>𝑣𝑜𝑖𝑡𝑢𝑟𝑒</m:t>
                    </m:r>
                    <m:r>
                      <a:rPr lang="fr-FR" i="1">
                        <a:latin typeface="Cambria Math"/>
                      </a:rPr>
                      <m:t>,</m:t>
                    </m:r>
                    <m:r>
                      <a:rPr lang="fr-FR" i="1">
                        <a:latin typeface="Cambria Math"/>
                      </a:rPr>
                      <m:t>𝑖𝑛𝑡𝑒𝑛𝑠𝑖𝑡</m:t>
                    </m:r>
                    <m:r>
                      <a:rPr lang="fr-FR" i="1">
                        <a:latin typeface="Cambria Math"/>
                      </a:rPr>
                      <m:t>é </m:t>
                    </m:r>
                    <m:r>
                      <a:rPr lang="fr-FR" i="1">
                        <a:latin typeface="Cambria Math"/>
                      </a:rPr>
                      <m:t>𝑑𝑒𝑠</m:t>
                    </m:r>
                    <m:r>
                      <a:rPr lang="fr-FR" i="1">
                        <a:latin typeface="Cambria Math"/>
                      </a:rPr>
                      <m:t> </m:t>
                    </m:r>
                    <m:r>
                      <a:rPr lang="fr-FR" i="1">
                        <a:latin typeface="Cambria Math"/>
                      </a:rPr>
                      <m:t>𝑒𝑚𝑖𝑠𝑠𝑖𝑜𝑛</m:t>
                    </m:r>
                    <m:r>
                      <a:rPr lang="fr-FR" i="1">
                        <a:latin typeface="Cambria Math"/>
                      </a:rPr>
                      <m:t> </m:t>
                    </m:r>
                    <m:r>
                      <a:rPr lang="fr-FR" i="1">
                        <a:latin typeface="Cambria Math"/>
                      </a:rPr>
                      <m:t>𝑃𝑀</m:t>
                    </m:r>
                    <m:r>
                      <a:rPr lang="fr-FR" i="1">
                        <a:latin typeface="Cambria Math"/>
                      </a:rPr>
                      <m:t>2.5=0.05</m:t>
                    </m:r>
                  </m:oMath>
                </a14:m>
                <a:r>
                  <a:rPr lang="fr-FR" dirty="0"/>
                  <a:t>, </a:t>
                </a:r>
                <a14:m>
                  <m:oMath xmlns:m="http://schemas.openxmlformats.org/officeDocument/2006/math">
                    <m:r>
                      <a:rPr lang="fr-FR" i="1">
                        <a:latin typeface="Cambria Math"/>
                      </a:rPr>
                      <m:t>𝜌</m:t>
                    </m:r>
                    <m:r>
                      <a:rPr lang="fr-FR" i="1">
                        <a:latin typeface="Cambria Math"/>
                      </a:rPr>
                      <m:t> </m:t>
                    </m:r>
                    <m:r>
                      <a:rPr lang="fr-FR" i="1">
                        <a:latin typeface="Cambria Math"/>
                      </a:rPr>
                      <m:t>𝑝𝑎𝑟𝑡</m:t>
                    </m:r>
                    <m:r>
                      <a:rPr lang="fr-FR" i="1">
                        <a:latin typeface="Cambria Math"/>
                      </a:rPr>
                      <m:t> </m:t>
                    </m:r>
                    <m:r>
                      <a:rPr lang="fr-FR" i="1">
                        <a:latin typeface="Cambria Math"/>
                      </a:rPr>
                      <m:t>𝑚𝑜𝑑𝑎𝑙𝑒</m:t>
                    </m:r>
                    <m:r>
                      <a:rPr lang="fr-FR" i="1">
                        <a:latin typeface="Cambria Math"/>
                      </a:rPr>
                      <m:t> </m:t>
                    </m:r>
                    <m:r>
                      <a:rPr lang="fr-FR" i="1">
                        <a:latin typeface="Cambria Math"/>
                      </a:rPr>
                      <m:t>𝑑𝑒</m:t>
                    </m:r>
                    <m:r>
                      <a:rPr lang="fr-FR" i="1">
                        <a:latin typeface="Cambria Math"/>
                      </a:rPr>
                      <m:t> </m:t>
                    </m:r>
                    <m:r>
                      <a:rPr lang="fr-FR" i="1">
                        <a:latin typeface="Cambria Math"/>
                      </a:rPr>
                      <m:t>𝑙𝑎</m:t>
                    </m:r>
                    <m:r>
                      <a:rPr lang="fr-FR" i="1">
                        <a:latin typeface="Cambria Math"/>
                      </a:rPr>
                      <m:t> </m:t>
                    </m:r>
                    <m:r>
                      <a:rPr lang="fr-FR" i="1">
                        <a:latin typeface="Cambria Math"/>
                      </a:rPr>
                      <m:t>𝑣𝑜𝑖𝑡𝑢𝑟𝑒</m:t>
                    </m:r>
                    <m:r>
                      <a:rPr lang="fr-FR" i="1">
                        <a:latin typeface="Cambria Math"/>
                      </a:rPr>
                      <m:t>,</m:t>
                    </m:r>
                    <m:r>
                      <a:rPr lang="fr-FR" i="1">
                        <a:latin typeface="Cambria Math"/>
                      </a:rPr>
                      <m:t>𝑖𝑛𝑡𝑒𝑛𝑠𝑖𝑡</m:t>
                    </m:r>
                    <m:r>
                      <a:rPr lang="fr-FR" i="1">
                        <a:latin typeface="Cambria Math"/>
                      </a:rPr>
                      <m:t>é </m:t>
                    </m:r>
                    <m:r>
                      <a:rPr lang="fr-FR" i="1">
                        <a:latin typeface="Cambria Math"/>
                      </a:rPr>
                      <m:t>𝑑𝑒𝑠</m:t>
                    </m:r>
                    <m:r>
                      <a:rPr lang="fr-FR" i="1">
                        <a:latin typeface="Cambria Math"/>
                      </a:rPr>
                      <m:t> </m:t>
                    </m:r>
                    <m:r>
                      <a:rPr lang="fr-FR" i="1">
                        <a:latin typeface="Cambria Math"/>
                      </a:rPr>
                      <m:t>𝑒𝑚𝑖𝑠𝑠𝑖𝑜𝑛</m:t>
                    </m:r>
                    <m:r>
                      <a:rPr lang="fr-FR" i="1">
                        <a:latin typeface="Cambria Math"/>
                      </a:rPr>
                      <m:t> </m:t>
                    </m:r>
                    <m:r>
                      <a:rPr lang="fr-FR" i="1">
                        <a:latin typeface="Cambria Math"/>
                      </a:rPr>
                      <m:t>𝐶𝑂</m:t>
                    </m:r>
                    <m:r>
                      <a:rPr lang="fr-FR" i="1">
                        <a:latin typeface="Cambria Math"/>
                      </a:rPr>
                      <m:t>2=−0.06</m:t>
                    </m:r>
                  </m:oMath>
                </a14:m>
                <a:r>
                  <a:rPr lang="fr-FR" dirty="0"/>
                  <a:t>, Taxi </a:t>
                </a:r>
                <a:r>
                  <a:rPr lang="fr-FR" b="1" dirty="0"/>
                  <a:t>:</a:t>
                </a:r>
                <a14:m>
                  <m:oMath xmlns:m="http://schemas.openxmlformats.org/officeDocument/2006/math">
                    <m:r>
                      <a:rPr lang="fr-FR" i="1">
                        <a:latin typeface="Cambria Math"/>
                      </a:rPr>
                      <m:t>𝜌</m:t>
                    </m:r>
                    <m:r>
                      <a:rPr lang="fr-FR" i="1">
                        <a:latin typeface="Cambria Math"/>
                      </a:rPr>
                      <m:t> </m:t>
                    </m:r>
                    <m:r>
                      <a:rPr lang="fr-FR" i="1">
                        <a:latin typeface="Cambria Math"/>
                      </a:rPr>
                      <m:t>𝑑𝑖𝑠𝑡𝑎𝑛𝑐𝑒</m:t>
                    </m:r>
                    <m:r>
                      <a:rPr lang="fr-FR" i="1">
                        <a:latin typeface="Cambria Math"/>
                      </a:rPr>
                      <m:t>,</m:t>
                    </m:r>
                    <m:r>
                      <a:rPr lang="fr-FR" i="1">
                        <a:latin typeface="Cambria Math"/>
                      </a:rPr>
                      <m:t>𝑖𝑛𝑡𝑒𝑛𝑠𝑖𝑡</m:t>
                    </m:r>
                    <m:r>
                      <a:rPr lang="fr-FR" i="1">
                        <a:latin typeface="Cambria Math"/>
                      </a:rPr>
                      <m:t>é </m:t>
                    </m:r>
                    <m:sSup>
                      <m:sSupPr>
                        <m:ctrlPr>
                          <a:rPr lang="fr-FR" i="1">
                            <a:latin typeface="Cambria Math" panose="02040503050406030204" pitchFamily="18" charset="0"/>
                          </a:rPr>
                        </m:ctrlPr>
                      </m:sSupPr>
                      <m:e>
                        <m:r>
                          <a:rPr lang="fr-FR" i="1">
                            <a:latin typeface="Cambria Math"/>
                          </a:rPr>
                          <m:t>𝑑</m:t>
                        </m:r>
                      </m:e>
                      <m:sup>
                        <m:r>
                          <a:rPr lang="fr-FR" i="1">
                            <a:latin typeface="Cambria Math"/>
                          </a:rPr>
                          <m:t>′</m:t>
                        </m:r>
                      </m:sup>
                    </m:sSup>
                    <m:r>
                      <a:rPr lang="fr-FR" i="1">
                        <a:latin typeface="Cambria Math"/>
                      </a:rPr>
                      <m:t>𝑒𝑚𝑖𝑠𝑠𝑖𝑜𝑛</m:t>
                    </m:r>
                    <m:r>
                      <a:rPr lang="fr-FR" i="1">
                        <a:latin typeface="Cambria Math"/>
                      </a:rPr>
                      <m:t> </m:t>
                    </m:r>
                    <m:r>
                      <a:rPr lang="fr-FR" i="1">
                        <a:latin typeface="Cambria Math"/>
                      </a:rPr>
                      <m:t>𝑁𝑂𝑥</m:t>
                    </m:r>
                    <m:r>
                      <a:rPr lang="fr-FR" i="1">
                        <a:latin typeface="Cambria Math"/>
                      </a:rPr>
                      <m:t>=0.02</m:t>
                    </m:r>
                  </m:oMath>
                </a14:m>
                <a:r>
                  <a:rPr lang="fr-FR" dirty="0"/>
                  <a:t> , </a:t>
                </a:r>
                <a14:m>
                  <m:oMath xmlns:m="http://schemas.openxmlformats.org/officeDocument/2006/math">
                    <m:r>
                      <a:rPr lang="fr-FR" i="1">
                        <a:latin typeface="Cambria Math"/>
                      </a:rPr>
                      <m:t>𝜌</m:t>
                    </m:r>
                    <m:r>
                      <a:rPr lang="fr-FR" i="1">
                        <a:latin typeface="Cambria Math"/>
                      </a:rPr>
                      <m:t> </m:t>
                    </m:r>
                    <m:r>
                      <a:rPr lang="fr-FR" i="1">
                        <a:latin typeface="Cambria Math"/>
                      </a:rPr>
                      <m:t>𝑑𝑖𝑠𝑡𝑎𝑛𝑐𝑒</m:t>
                    </m:r>
                    <m:r>
                      <a:rPr lang="fr-FR" i="1">
                        <a:latin typeface="Cambria Math"/>
                      </a:rPr>
                      <m:t>,</m:t>
                    </m:r>
                    <m:r>
                      <a:rPr lang="fr-FR" i="1">
                        <a:latin typeface="Cambria Math"/>
                      </a:rPr>
                      <m:t>𝑖𝑛𝑡𝑒𝑛𝑠𝑖𝑡</m:t>
                    </m:r>
                    <m:r>
                      <a:rPr lang="fr-FR" i="1">
                        <a:latin typeface="Cambria Math"/>
                      </a:rPr>
                      <m:t>é </m:t>
                    </m:r>
                    <m:sSup>
                      <m:sSupPr>
                        <m:ctrlPr>
                          <a:rPr lang="fr-FR" i="1">
                            <a:latin typeface="Cambria Math" panose="02040503050406030204" pitchFamily="18" charset="0"/>
                          </a:rPr>
                        </m:ctrlPr>
                      </m:sSupPr>
                      <m:e>
                        <m:r>
                          <a:rPr lang="fr-FR" i="1">
                            <a:latin typeface="Cambria Math"/>
                          </a:rPr>
                          <m:t>𝑑</m:t>
                        </m:r>
                      </m:e>
                      <m:sup>
                        <m:r>
                          <a:rPr lang="fr-FR" i="1">
                            <a:latin typeface="Cambria Math"/>
                          </a:rPr>
                          <m:t>′</m:t>
                        </m:r>
                      </m:sup>
                    </m:sSup>
                    <m:r>
                      <a:rPr lang="fr-FR" i="1">
                        <a:latin typeface="Cambria Math"/>
                      </a:rPr>
                      <m:t>𝑒𝑚𝑖𝑠𝑠𝑖𝑜𝑛</m:t>
                    </m:r>
                    <m:r>
                      <a:rPr lang="fr-FR" i="1">
                        <a:latin typeface="Cambria Math"/>
                      </a:rPr>
                      <m:t> </m:t>
                    </m:r>
                    <m:r>
                      <a:rPr lang="fr-FR" i="1">
                        <a:latin typeface="Cambria Math"/>
                      </a:rPr>
                      <m:t>𝐶𝑂</m:t>
                    </m:r>
                    <m:r>
                      <a:rPr lang="fr-FR" i="1">
                        <a:latin typeface="Cambria Math"/>
                      </a:rPr>
                      <m:t>2=−0.01</m:t>
                    </m:r>
                  </m:oMath>
                </a14:m>
                <a:endParaRPr lang="fr-FR" dirty="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blipFill rotWithShape="1">
                <a:blip r:embed="rId2"/>
                <a:stretch>
                  <a:fillRect/>
                </a:stretch>
              </a:blipFill>
            </p:spPr>
            <p:txBody>
              <a:bodyPr/>
              <a:lstStyle/>
              <a:p>
                <a:r>
                  <a:rPr lang="fr-FR">
                    <a:noFill/>
                  </a:rPr>
                  <a:t> </a:t>
                </a:r>
              </a:p>
            </p:txBody>
          </p:sp>
        </mc:Fallback>
      </mc:AlternateContent>
    </p:spTree>
    <p:extLst>
      <p:ext uri="{BB962C8B-B14F-4D97-AF65-F5344CB8AC3E}">
        <p14:creationId xmlns:p14="http://schemas.microsoft.com/office/powerpoint/2010/main" val="4195431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Annexe</a:t>
            </a:r>
          </a:p>
        </p:txBody>
      </p:sp>
      <p:sp>
        <p:nvSpPr>
          <p:cNvPr id="3" name="Espace réservé du contenu 2"/>
          <p:cNvSpPr>
            <a:spLocks noGrp="1"/>
          </p:cNvSpPr>
          <p:nvPr>
            <p:ph idx="1"/>
          </p:nvPr>
        </p:nvSpPr>
        <p:spPr/>
        <p:txBody>
          <a:bodyPr/>
          <a:lstStyle/>
          <a:p>
            <a:r>
              <a:rPr lang="fr-FR" b="1" dirty="0"/>
              <a:t>Tableau 6 : Composantes de Kaya élargies par quintile d’émissions de CO2</a:t>
            </a:r>
            <a:endParaRPr lang="fr-FR" dirty="0"/>
          </a:p>
          <a:p>
            <a:endParaRPr lang="fr-FR" dirty="0"/>
          </a:p>
        </p:txBody>
      </p:sp>
      <mc:AlternateContent xmlns:mc="http://schemas.openxmlformats.org/markup-compatibility/2006" xmlns:a14="http://schemas.microsoft.com/office/drawing/2010/main">
        <mc:Choice Requires="a14">
          <p:graphicFrame>
            <p:nvGraphicFramePr>
              <p:cNvPr id="4" name="Tableau 3"/>
              <p:cNvGraphicFramePr>
                <a:graphicFrameLocks noGrp="1"/>
              </p:cNvGraphicFramePr>
              <p:nvPr/>
            </p:nvGraphicFramePr>
            <p:xfrm>
              <a:off x="2810195" y="2739517"/>
              <a:ext cx="6571616" cy="2427034"/>
            </p:xfrm>
            <a:graphic>
              <a:graphicData uri="http://schemas.openxmlformats.org/drawingml/2006/table">
                <a:tbl>
                  <a:tblPr firstRow="1" firstCol="1" bandRow="1">
                    <a:tableStyleId>{5C22544A-7EE6-4342-B048-85BDC9FD1C3A}</a:tableStyleId>
                  </a:tblPr>
                  <a:tblGrid>
                    <a:gridCol w="408940">
                      <a:extLst>
                        <a:ext uri="{9D8B030D-6E8A-4147-A177-3AD203B41FA5}">
                          <a16:colId xmlns:a16="http://schemas.microsoft.com/office/drawing/2014/main" val="20000"/>
                        </a:ext>
                      </a:extLst>
                    </a:gridCol>
                    <a:gridCol w="661035">
                      <a:extLst>
                        <a:ext uri="{9D8B030D-6E8A-4147-A177-3AD203B41FA5}">
                          <a16:colId xmlns:a16="http://schemas.microsoft.com/office/drawing/2014/main" val="20001"/>
                        </a:ext>
                      </a:extLst>
                    </a:gridCol>
                    <a:gridCol w="700405">
                      <a:extLst>
                        <a:ext uri="{9D8B030D-6E8A-4147-A177-3AD203B41FA5}">
                          <a16:colId xmlns:a16="http://schemas.microsoft.com/office/drawing/2014/main" val="20002"/>
                        </a:ext>
                      </a:extLst>
                    </a:gridCol>
                    <a:gridCol w="602615">
                      <a:extLst>
                        <a:ext uri="{9D8B030D-6E8A-4147-A177-3AD203B41FA5}">
                          <a16:colId xmlns:a16="http://schemas.microsoft.com/office/drawing/2014/main" val="20003"/>
                        </a:ext>
                      </a:extLst>
                    </a:gridCol>
                    <a:gridCol w="647065">
                      <a:extLst>
                        <a:ext uri="{9D8B030D-6E8A-4147-A177-3AD203B41FA5}">
                          <a16:colId xmlns:a16="http://schemas.microsoft.com/office/drawing/2014/main" val="20004"/>
                        </a:ext>
                      </a:extLst>
                    </a:gridCol>
                    <a:gridCol w="645160">
                      <a:extLst>
                        <a:ext uri="{9D8B030D-6E8A-4147-A177-3AD203B41FA5}">
                          <a16:colId xmlns:a16="http://schemas.microsoft.com/office/drawing/2014/main" val="20005"/>
                        </a:ext>
                      </a:extLst>
                    </a:gridCol>
                    <a:gridCol w="548640">
                      <a:extLst>
                        <a:ext uri="{9D8B030D-6E8A-4147-A177-3AD203B41FA5}">
                          <a16:colId xmlns:a16="http://schemas.microsoft.com/office/drawing/2014/main" val="20006"/>
                        </a:ext>
                      </a:extLst>
                    </a:gridCol>
                    <a:gridCol w="521335">
                      <a:extLst>
                        <a:ext uri="{9D8B030D-6E8A-4147-A177-3AD203B41FA5}">
                          <a16:colId xmlns:a16="http://schemas.microsoft.com/office/drawing/2014/main" val="20007"/>
                        </a:ext>
                      </a:extLst>
                    </a:gridCol>
                    <a:gridCol w="628651">
                      <a:extLst>
                        <a:ext uri="{9D8B030D-6E8A-4147-A177-3AD203B41FA5}">
                          <a16:colId xmlns:a16="http://schemas.microsoft.com/office/drawing/2014/main" val="20008"/>
                        </a:ext>
                      </a:extLst>
                    </a:gridCol>
                    <a:gridCol w="591185">
                      <a:extLst>
                        <a:ext uri="{9D8B030D-6E8A-4147-A177-3AD203B41FA5}">
                          <a16:colId xmlns:a16="http://schemas.microsoft.com/office/drawing/2014/main" val="20009"/>
                        </a:ext>
                      </a:extLst>
                    </a:gridCol>
                    <a:gridCol w="616585">
                      <a:extLst>
                        <a:ext uri="{9D8B030D-6E8A-4147-A177-3AD203B41FA5}">
                          <a16:colId xmlns:a16="http://schemas.microsoft.com/office/drawing/2014/main" val="20010"/>
                        </a:ext>
                      </a:extLst>
                    </a:gridCol>
                  </a:tblGrid>
                  <a:tr h="0">
                    <a:tc gridSpan="2">
                      <a:txBody>
                        <a:bodyPr/>
                        <a:lstStyle/>
                        <a:p>
                          <a:pPr>
                            <a:lnSpc>
                              <a:spcPct val="115000"/>
                            </a:lnSpc>
                            <a:spcAft>
                              <a:spcPts val="0"/>
                            </a:spcAft>
                          </a:pPr>
                          <a:r>
                            <a:rPr lang="fr-FR" sz="1100">
                              <a:effectLst/>
                            </a:rPr>
                            <a:t>CO2(g/km)</a:t>
                          </a:r>
                          <a:endParaRPr lang="fr-FR" sz="1100">
                            <a:effectLst/>
                            <a:latin typeface="Calibri"/>
                            <a:ea typeface="Calibri"/>
                            <a:cs typeface="Times New Roman"/>
                          </a:endParaRPr>
                        </a:p>
                      </a:txBody>
                      <a:tcPr marL="68580" marR="68580" marT="0" marB="0"/>
                    </a:tc>
                    <a:tc hMerge="1">
                      <a:txBody>
                        <a:bodyPr/>
                        <a:lstStyle/>
                        <a:p>
                          <a:endParaRPr lang="fr-FR"/>
                        </a:p>
                      </a:txBody>
                      <a:tcPr/>
                    </a:tc>
                    <a:tc>
                      <a:txBody>
                        <a:bodyPr/>
                        <a:lstStyle/>
                        <a:p>
                          <a:pPr>
                            <a:lnSpc>
                              <a:spcPct val="115000"/>
                            </a:lnSpc>
                            <a:spcAft>
                              <a:spcPts val="0"/>
                            </a:spcAft>
                          </a:pPr>
                          <a:r>
                            <a:rPr lang="fr-FR" sz="1100">
                              <a:effectLst/>
                            </a:rPr>
                            <a:t>Dist.(km)</a:t>
                          </a:r>
                          <a:endParaRPr lang="fr-FR" sz="1100">
                            <a:effectLst/>
                            <a:latin typeface="Calibri"/>
                            <a:ea typeface="Calibri"/>
                            <a:cs typeface="Times New Roman"/>
                          </a:endParaRPr>
                        </a:p>
                      </a:txBody>
                      <a:tcPr marL="68580" marR="68580" marT="0" marB="0"/>
                    </a:tc>
                    <a:tc gridSpan="3">
                      <a:txBody>
                        <a:bodyPr/>
                        <a:lstStyle/>
                        <a:p>
                          <a:pPr>
                            <a:lnSpc>
                              <a:spcPct val="115000"/>
                            </a:lnSpc>
                            <a:spcAft>
                              <a:spcPts val="0"/>
                            </a:spcAft>
                          </a:pPr>
                          <a:r>
                            <a:rPr lang="fr-FR" sz="1100">
                              <a:effectLst/>
                            </a:rPr>
                            <a:t>Modal share(%)</a:t>
                          </a:r>
                          <a:endParaRPr lang="fr-FR" sz="1100">
                            <a:effectLst/>
                            <a:latin typeface="Calibri"/>
                            <a:ea typeface="Calibri"/>
                            <a:cs typeface="Times New Roman"/>
                          </a:endParaRPr>
                        </a:p>
                      </a:txBody>
                      <a:tcPr marL="68580" marR="68580" marT="0" marB="0"/>
                    </a:tc>
                    <a:tc hMerge="1">
                      <a:txBody>
                        <a:bodyPr/>
                        <a:lstStyle/>
                        <a:p>
                          <a:endParaRPr lang="fr-FR"/>
                        </a:p>
                      </a:txBody>
                      <a:tcPr/>
                    </a:tc>
                    <a:tc hMerge="1">
                      <a:txBody>
                        <a:bodyPr/>
                        <a:lstStyle/>
                        <a:p>
                          <a:endParaRPr lang="fr-FR"/>
                        </a:p>
                      </a:txBody>
                      <a:tcPr/>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gridSpan="3">
                      <a:txBody>
                        <a:bodyPr/>
                        <a:lstStyle/>
                        <a:p>
                          <a:pPr>
                            <a:lnSpc>
                              <a:spcPct val="115000"/>
                            </a:lnSpc>
                            <a:spcAft>
                              <a:spcPts val="0"/>
                            </a:spcAft>
                          </a:pPr>
                          <a:r>
                            <a:rPr lang="fr-FR" sz="1100">
                              <a:effectLst/>
                            </a:rPr>
                            <a:t>Emiss. Intensity (mg/km)</a:t>
                          </a: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0"/>
                      </a:ext>
                    </a:extLst>
                  </a:tr>
                  <a:tr h="0">
                    <a:tc gridSpan="2">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hMerge="1">
                      <a:txBody>
                        <a:bodyPr/>
                        <a:lstStyle/>
                        <a:p>
                          <a:endParaRPr lang="fr-FR"/>
                        </a:p>
                      </a:txBody>
                      <a:tcPr/>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Two wheeler</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Trpec</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Taxi</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Car</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Two wheeler</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Trpec</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Taxi</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Car</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0">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𝑬</m:t>
                                    </m:r>
                                  </m:e>
                                  <m:sub>
                                    <m:r>
                                      <a:rPr lang="fr-FR" sz="1100">
                                        <a:effectLst/>
                                        <a:latin typeface="Cambria Math"/>
                                      </a:rPr>
                                      <m:t>𝑵𝑶𝑿</m:t>
                                    </m:r>
                                    <m:r>
                                      <a:rPr lang="fr-FR" sz="1100">
                                        <a:effectLst/>
                                        <a:latin typeface="Cambria Math"/>
                                      </a:rPr>
                                      <m:t>,</m:t>
                                    </m:r>
                                    <m:r>
                                      <a:rPr lang="fr-FR" sz="1100">
                                        <a:effectLst/>
                                        <a:latin typeface="Cambria Math"/>
                                      </a:rPr>
                                      <m:t>𝑸𝒌</m:t>
                                    </m:r>
                                  </m:sub>
                                </m:sSub>
                              </m:oMath>
                            </m:oMathPara>
                          </a14:m>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𝑫</m:t>
                                    </m:r>
                                  </m:e>
                                  <m:sub>
                                    <m:r>
                                      <a:rPr lang="fr-FR" sz="1100">
                                        <a:effectLst/>
                                        <a:latin typeface="Cambria Math"/>
                                      </a:rPr>
                                      <m:t>𝑸𝒌</m:t>
                                    </m:r>
                                  </m:sub>
                                </m:sSub>
                              </m:oMath>
                            </m:oMathPara>
                          </a14:m>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𝑺</m:t>
                                    </m:r>
                                  </m:e>
                                  <m:sub>
                                    <m:r>
                                      <a:rPr lang="fr-FR" sz="1100">
                                        <a:effectLst/>
                                        <a:latin typeface="Cambria Math"/>
                                      </a:rPr>
                                      <m:t>𝒕𝒘</m:t>
                                    </m:r>
                                    <m:r>
                                      <a:rPr lang="fr-FR" sz="1100">
                                        <a:effectLst/>
                                        <a:latin typeface="Cambria Math"/>
                                      </a:rPr>
                                      <m:t>,</m:t>
                                    </m:r>
                                    <m:r>
                                      <a:rPr lang="fr-FR" sz="1100">
                                        <a:effectLst/>
                                        <a:latin typeface="Cambria Math"/>
                                      </a:rPr>
                                      <m:t>𝑸𝒌</m:t>
                                    </m:r>
                                  </m:sub>
                                </m:sSub>
                              </m:oMath>
                            </m:oMathPara>
                          </a14:m>
                          <a:endParaRPr lang="fr-FR" sz="1100">
                            <a:effectLst/>
                          </a:endParaRP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𝑺</m:t>
                                    </m:r>
                                  </m:e>
                                  <m:sub>
                                    <m:r>
                                      <a:rPr lang="fr-FR" sz="1100">
                                        <a:effectLst/>
                                        <a:latin typeface="Cambria Math"/>
                                      </a:rPr>
                                      <m:t>,</m:t>
                                    </m:r>
                                    <m:r>
                                      <a:rPr lang="fr-FR" sz="1100">
                                        <a:effectLst/>
                                        <a:latin typeface="Cambria Math"/>
                                      </a:rPr>
                                      <m:t>𝒕𝒓𝒑𝒆𝒄𝑸𝒌</m:t>
                                    </m:r>
                                  </m:sub>
                                </m:sSub>
                              </m:oMath>
                            </m:oMathPara>
                          </a14:m>
                          <a:endParaRPr lang="fr-FR" sz="1100">
                            <a:effectLst/>
                          </a:endParaRP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𝑺</m:t>
                                    </m:r>
                                  </m:e>
                                  <m:sub>
                                    <m:r>
                                      <a:rPr lang="fr-FR" sz="1100">
                                        <a:effectLst/>
                                        <a:latin typeface="Cambria Math"/>
                                      </a:rPr>
                                      <m:t>𝒕𝒂𝒙𝒊</m:t>
                                    </m:r>
                                    <m:r>
                                      <a:rPr lang="fr-FR" sz="1100">
                                        <a:effectLst/>
                                        <a:latin typeface="Cambria Math"/>
                                      </a:rPr>
                                      <m:t>,</m:t>
                                    </m:r>
                                    <m:r>
                                      <a:rPr lang="fr-FR" sz="1100">
                                        <a:effectLst/>
                                        <a:latin typeface="Cambria Math"/>
                                      </a:rPr>
                                      <m:t>𝑸𝒌</m:t>
                                    </m:r>
                                  </m:sub>
                                </m:sSub>
                              </m:oMath>
                            </m:oMathPara>
                          </a14:m>
                          <a:endParaRPr lang="fr-FR" sz="1100">
                            <a:effectLst/>
                          </a:endParaRP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𝑺</m:t>
                                    </m:r>
                                  </m:e>
                                  <m:sub>
                                    <m:r>
                                      <a:rPr lang="fr-FR" sz="1100">
                                        <a:effectLst/>
                                        <a:latin typeface="Cambria Math"/>
                                      </a:rPr>
                                      <m:t>𝒄𝒂𝒓</m:t>
                                    </m:r>
                                    <m:r>
                                      <a:rPr lang="fr-FR" sz="1100">
                                        <a:effectLst/>
                                        <a:latin typeface="Cambria Math"/>
                                      </a:rPr>
                                      <m:t>,</m:t>
                                    </m:r>
                                    <m:r>
                                      <a:rPr lang="fr-FR" sz="1100">
                                        <a:effectLst/>
                                        <a:latin typeface="Cambria Math"/>
                                      </a:rPr>
                                      <m:t>𝑸𝒌</m:t>
                                    </m:r>
                                  </m:sub>
                                </m:sSub>
                              </m:oMath>
                            </m:oMathPara>
                          </a14:m>
                          <a:endParaRPr lang="fr-FR" sz="1100">
                            <a:effectLst/>
                          </a:endParaRP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𝑰</m:t>
                                    </m:r>
                                  </m:e>
                                  <m:sub>
                                    <m:r>
                                      <a:rPr lang="fr-FR" sz="1100">
                                        <a:effectLst/>
                                        <a:latin typeface="Cambria Math"/>
                                      </a:rPr>
                                      <m:t>𝒕𝒘</m:t>
                                    </m:r>
                                    <m:r>
                                      <a:rPr lang="fr-FR" sz="1100">
                                        <a:effectLst/>
                                        <a:latin typeface="Cambria Math"/>
                                      </a:rPr>
                                      <m:t>,</m:t>
                                    </m:r>
                                    <m:r>
                                      <a:rPr lang="fr-FR" sz="1100">
                                        <a:effectLst/>
                                        <a:latin typeface="Cambria Math"/>
                                      </a:rPr>
                                      <m:t>𝑸𝒌</m:t>
                                    </m:r>
                                  </m:sub>
                                </m:sSub>
                              </m:oMath>
                            </m:oMathPara>
                          </a14:m>
                          <a:endParaRPr lang="fr-FR" sz="1100">
                            <a:effectLst/>
                          </a:endParaRP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𝑰</m:t>
                                    </m:r>
                                  </m:e>
                                  <m:sub>
                                    <m:r>
                                      <a:rPr lang="fr-FR" sz="1100">
                                        <a:effectLst/>
                                        <a:latin typeface="Cambria Math"/>
                                      </a:rPr>
                                      <m:t>𝒕𝒓𝒑𝒆𝒄</m:t>
                                    </m:r>
                                    <m:r>
                                      <a:rPr lang="fr-FR" sz="1100">
                                        <a:effectLst/>
                                        <a:latin typeface="Cambria Math"/>
                                      </a:rPr>
                                      <m:t>,</m:t>
                                    </m:r>
                                    <m:r>
                                      <a:rPr lang="fr-FR" sz="1100">
                                        <a:effectLst/>
                                        <a:latin typeface="Cambria Math"/>
                                      </a:rPr>
                                      <m:t>𝑸𝒌</m:t>
                                    </m:r>
                                  </m:sub>
                                </m:sSub>
                              </m:oMath>
                            </m:oMathPara>
                          </a14:m>
                          <a:endParaRPr lang="fr-FR" sz="1100">
                            <a:effectLst/>
                          </a:endParaRP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𝑰</m:t>
                                    </m:r>
                                  </m:e>
                                  <m:sub>
                                    <m:r>
                                      <a:rPr lang="fr-FR" sz="1100">
                                        <a:effectLst/>
                                        <a:latin typeface="Cambria Math"/>
                                      </a:rPr>
                                      <m:t>𝒕𝒂𝒙𝒊</m:t>
                                    </m:r>
                                    <m:r>
                                      <a:rPr lang="fr-FR" sz="1100">
                                        <a:effectLst/>
                                        <a:latin typeface="Cambria Math"/>
                                      </a:rPr>
                                      <m:t>,</m:t>
                                    </m:r>
                                    <m:r>
                                      <a:rPr lang="fr-FR" sz="1100">
                                        <a:effectLst/>
                                        <a:latin typeface="Cambria Math"/>
                                      </a:rPr>
                                      <m:t>𝑸𝒌</m:t>
                                    </m:r>
                                  </m:sub>
                                </m:sSub>
                              </m:oMath>
                            </m:oMathPara>
                          </a14:m>
                          <a:endParaRPr lang="fr-FR" sz="1100">
                            <a:effectLst/>
                          </a:endParaRP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𝑰</m:t>
                                    </m:r>
                                  </m:e>
                                  <m:sub>
                                    <m:r>
                                      <a:rPr lang="fr-FR" sz="1100">
                                        <a:effectLst/>
                                        <a:latin typeface="Cambria Math"/>
                                      </a:rPr>
                                      <m:t>𝒄𝒂𝒓</m:t>
                                    </m:r>
                                    <m:r>
                                      <a:rPr lang="fr-FR" sz="1100">
                                        <a:effectLst/>
                                        <a:latin typeface="Cambria Math"/>
                                      </a:rPr>
                                      <m:t>,</m:t>
                                    </m:r>
                                    <m:r>
                                      <a:rPr lang="fr-FR" sz="1100">
                                        <a:effectLst/>
                                        <a:latin typeface="Cambria Math"/>
                                      </a:rPr>
                                      <m:t>𝑸𝒌</m:t>
                                    </m:r>
                                  </m:sub>
                                </m:sSub>
                              </m:oMath>
                            </m:oMathPara>
                          </a14:m>
                          <a:endParaRPr lang="fr-FR" sz="1100">
                            <a:effectLst/>
                          </a:endParaRP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0">
                    <a:tc>
                      <a:txBody>
                        <a:bodyPr/>
                        <a:lstStyle/>
                        <a:p>
                          <a:pPr>
                            <a:lnSpc>
                              <a:spcPct val="115000"/>
                            </a:lnSpc>
                            <a:spcAft>
                              <a:spcPts val="0"/>
                            </a:spcAft>
                          </a:pPr>
                          <a:r>
                            <a:rPr lang="fr-FR" sz="1100">
                              <a:effectLst/>
                            </a:rPr>
                            <a:t>Q1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900,97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17.14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0.003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0.213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0.009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0.081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41.6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438.19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219.47</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0">
                    <a:tc>
                      <a:txBody>
                        <a:bodyPr/>
                        <a:lstStyle/>
                        <a:p>
                          <a:pPr>
                            <a:lnSpc>
                              <a:spcPct val="115000"/>
                            </a:lnSpc>
                            <a:spcAft>
                              <a:spcPts val="0"/>
                            </a:spcAft>
                          </a:pPr>
                          <a:r>
                            <a:rPr lang="fr-FR" sz="1100">
                              <a:effectLst/>
                            </a:rPr>
                            <a:t>Q2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6628,79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34.45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0.104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0.028</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0.807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2.51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41.6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439.35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219.53</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0">
                    <a:tc>
                      <a:txBody>
                        <a:bodyPr/>
                        <a:lstStyle/>
                        <a:p>
                          <a:pPr>
                            <a:lnSpc>
                              <a:spcPct val="115000"/>
                            </a:lnSpc>
                            <a:spcAft>
                              <a:spcPts val="0"/>
                            </a:spcAft>
                          </a:pPr>
                          <a:r>
                            <a:rPr lang="fr-FR" sz="1100">
                              <a:effectLst/>
                            </a:rPr>
                            <a:t>Q3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9040,1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42.25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0.043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0.031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0.044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0.881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41.6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439.24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219.20</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0">
                    <a:tc>
                      <a:txBody>
                        <a:bodyPr/>
                        <a:lstStyle/>
                        <a:p>
                          <a:pPr>
                            <a:lnSpc>
                              <a:spcPct val="115000"/>
                            </a:lnSpc>
                            <a:spcAft>
                              <a:spcPts val="0"/>
                            </a:spcAft>
                          </a:pPr>
                          <a:r>
                            <a:rPr lang="fr-FR" sz="1100">
                              <a:effectLst/>
                            </a:rPr>
                            <a:t>Q4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18812,13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84.35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0.025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0.019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0.062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0.895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41.6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438.27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218.05</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r h="0">
                    <a:tc>
                      <a:txBody>
                        <a:bodyPr/>
                        <a:lstStyle/>
                        <a:p>
                          <a:pPr>
                            <a:lnSpc>
                              <a:spcPct val="115000"/>
                            </a:lnSpc>
                            <a:spcAft>
                              <a:spcPts val="0"/>
                            </a:spcAft>
                          </a:pPr>
                          <a:r>
                            <a:rPr lang="fr-FR" sz="1100">
                              <a:effectLst/>
                            </a:rPr>
                            <a:t>Q5Q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61787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249.41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0.024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0.010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0.171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0.795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41.6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435.05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217.45</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7"/>
                      </a:ext>
                    </a:extLst>
                  </a:tr>
                </a:tbl>
              </a:graphicData>
            </a:graphic>
          </p:graphicFrame>
        </mc:Choice>
        <mc:Fallback xmlns="">
          <p:graphicFrame>
            <p:nvGraphicFramePr>
              <p:cNvPr id="4" name="Tableau 3"/>
              <p:cNvGraphicFramePr>
                <a:graphicFrameLocks noGrp="1"/>
              </p:cNvGraphicFramePr>
              <p:nvPr/>
            </p:nvGraphicFramePr>
            <p:xfrm>
              <a:off x="2810192" y="2739517"/>
              <a:ext cx="6571615" cy="2433130"/>
            </p:xfrm>
            <a:graphic>
              <a:graphicData uri="http://schemas.openxmlformats.org/drawingml/2006/table">
                <a:tbl>
                  <a:tblPr firstRow="1" firstCol="1" bandRow="1">
                    <a:tableStyleId>{5C22544A-7EE6-4342-B048-85BDC9FD1C3A}</a:tableStyleId>
                  </a:tblPr>
                  <a:tblGrid>
                    <a:gridCol w="408940"/>
                    <a:gridCol w="661035"/>
                    <a:gridCol w="700405"/>
                    <a:gridCol w="602615"/>
                    <a:gridCol w="647065"/>
                    <a:gridCol w="645160"/>
                    <a:gridCol w="548640"/>
                    <a:gridCol w="521335"/>
                    <a:gridCol w="628650"/>
                    <a:gridCol w="591185"/>
                    <a:gridCol w="616585"/>
                  </a:tblGrid>
                  <a:tr h="374269">
                    <a:tc gridSpan="2">
                      <a:txBody>
                        <a:bodyPr/>
                        <a:lstStyle/>
                        <a:p>
                          <a:pPr>
                            <a:lnSpc>
                              <a:spcPct val="115000"/>
                            </a:lnSpc>
                            <a:spcAft>
                              <a:spcPts val="0"/>
                            </a:spcAft>
                          </a:pPr>
                          <a:r>
                            <a:rPr lang="fr-FR" sz="1100">
                              <a:effectLst/>
                            </a:rPr>
                            <a:t>CO2(g/km)</a:t>
                          </a:r>
                          <a:endParaRPr lang="fr-FR" sz="1100">
                            <a:effectLst/>
                            <a:latin typeface="Calibri"/>
                            <a:ea typeface="Calibri"/>
                            <a:cs typeface="Times New Roman"/>
                          </a:endParaRPr>
                        </a:p>
                      </a:txBody>
                      <a:tcPr marL="68580" marR="68580" marT="0" marB="0"/>
                    </a:tc>
                    <a:tc hMerge="1">
                      <a:txBody>
                        <a:bodyPr/>
                        <a:lstStyle/>
                        <a:p>
                          <a:endParaRPr lang="fr-FR"/>
                        </a:p>
                      </a:txBody>
                      <a:tcPr/>
                    </a:tc>
                    <a:tc>
                      <a:txBody>
                        <a:bodyPr/>
                        <a:lstStyle/>
                        <a:p>
                          <a:pPr>
                            <a:lnSpc>
                              <a:spcPct val="115000"/>
                            </a:lnSpc>
                            <a:spcAft>
                              <a:spcPts val="0"/>
                            </a:spcAft>
                          </a:pPr>
                          <a:r>
                            <a:rPr lang="fr-FR" sz="1100">
                              <a:effectLst/>
                            </a:rPr>
                            <a:t>Dist.(km)</a:t>
                          </a:r>
                          <a:endParaRPr lang="fr-FR" sz="1100">
                            <a:effectLst/>
                            <a:latin typeface="Calibri"/>
                            <a:ea typeface="Calibri"/>
                            <a:cs typeface="Times New Roman"/>
                          </a:endParaRPr>
                        </a:p>
                      </a:txBody>
                      <a:tcPr marL="68580" marR="68580" marT="0" marB="0"/>
                    </a:tc>
                    <a:tc gridSpan="3">
                      <a:txBody>
                        <a:bodyPr/>
                        <a:lstStyle/>
                        <a:p>
                          <a:pPr>
                            <a:lnSpc>
                              <a:spcPct val="115000"/>
                            </a:lnSpc>
                            <a:spcAft>
                              <a:spcPts val="0"/>
                            </a:spcAft>
                          </a:pPr>
                          <a:r>
                            <a:rPr lang="fr-FR" sz="1100">
                              <a:effectLst/>
                            </a:rPr>
                            <a:t>Modal share(%)</a:t>
                          </a:r>
                          <a:endParaRPr lang="fr-FR" sz="1100">
                            <a:effectLst/>
                            <a:latin typeface="Calibri"/>
                            <a:ea typeface="Calibri"/>
                            <a:cs typeface="Times New Roman"/>
                          </a:endParaRPr>
                        </a:p>
                      </a:txBody>
                      <a:tcPr marL="68580" marR="68580" marT="0" marB="0"/>
                    </a:tc>
                    <a:tc hMerge="1">
                      <a:txBody>
                        <a:bodyPr/>
                        <a:lstStyle/>
                        <a:p>
                          <a:endParaRPr lang="fr-FR"/>
                        </a:p>
                      </a:txBody>
                      <a:tcPr/>
                    </a:tc>
                    <a:tc hMerge="1">
                      <a:txBody>
                        <a:bodyPr/>
                        <a:lstStyle/>
                        <a:p>
                          <a:endParaRPr lang="fr-FR"/>
                        </a:p>
                      </a:txBody>
                      <a:tcPr/>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gridSpan="3">
                      <a:txBody>
                        <a:bodyPr/>
                        <a:lstStyle/>
                        <a:p>
                          <a:pPr>
                            <a:lnSpc>
                              <a:spcPct val="115000"/>
                            </a:lnSpc>
                            <a:spcAft>
                              <a:spcPts val="0"/>
                            </a:spcAft>
                          </a:pPr>
                          <a:r>
                            <a:rPr lang="fr-FR" sz="1100">
                              <a:effectLst/>
                            </a:rPr>
                            <a:t>Emiss. Intensity (mg/km)</a:t>
                          </a: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hMerge="1">
                      <a:txBody>
                        <a:bodyPr/>
                        <a:lstStyle/>
                        <a:p>
                          <a:endParaRPr lang="fr-FR"/>
                        </a:p>
                      </a:txBody>
                      <a:tcPr/>
                    </a:tc>
                    <a:tc hMerge="1">
                      <a:txBody>
                        <a:bodyPr/>
                        <a:lstStyle/>
                        <a:p>
                          <a:endParaRPr lang="fr-FR"/>
                        </a:p>
                      </a:txBody>
                      <a:tcPr/>
                    </a:tc>
                  </a:tr>
                  <a:tr h="567055">
                    <a:tc gridSpan="2">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hMerge="1">
                      <a:txBody>
                        <a:bodyPr/>
                        <a:lstStyle/>
                        <a:p>
                          <a:endParaRPr lang="fr-FR"/>
                        </a:p>
                      </a:txBody>
                      <a:tcPr/>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Two wheeler</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Trpec</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Taxi</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Car</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Two wheeler</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Trpec</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Taxi</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Car</a:t>
                          </a:r>
                          <a:endParaRPr lang="fr-FR" sz="1100">
                            <a:effectLst/>
                            <a:latin typeface="Calibri"/>
                            <a:ea typeface="Calibri"/>
                            <a:cs typeface="Times New Roman"/>
                          </a:endParaRPr>
                        </a:p>
                      </a:txBody>
                      <a:tcPr marL="68580" marR="68580" marT="0" marB="0"/>
                    </a:tc>
                  </a:tr>
                  <a:tr h="391605">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endParaRPr lang="fr-FR"/>
                        </a:p>
                      </a:txBody>
                      <a:tcPr marL="68580" marR="68580" marT="0" marB="0">
                        <a:blipFill rotWithShape="1">
                          <a:blip r:embed="rId2"/>
                          <a:stretch>
                            <a:fillRect l="-62385" t="-250000" r="-828440" b="-304688"/>
                          </a:stretch>
                        </a:blipFill>
                      </a:tcPr>
                    </a:tc>
                    <a:tc>
                      <a:txBody>
                        <a:bodyPr/>
                        <a:lstStyle/>
                        <a:p>
                          <a:endParaRPr lang="fr-FR"/>
                        </a:p>
                      </a:txBody>
                      <a:tcPr marL="68580" marR="68580" marT="0" marB="0">
                        <a:blipFill rotWithShape="1">
                          <a:blip r:embed="rId2"/>
                          <a:stretch>
                            <a:fillRect l="-155263" t="-250000" r="-692105" b="-304688"/>
                          </a:stretch>
                        </a:blipFill>
                      </a:tcPr>
                    </a:tc>
                    <a:tc>
                      <a:txBody>
                        <a:bodyPr/>
                        <a:lstStyle/>
                        <a:p>
                          <a:endParaRPr lang="fr-FR"/>
                        </a:p>
                      </a:txBody>
                      <a:tcPr marL="68580" marR="68580" marT="0" marB="0">
                        <a:blipFill rotWithShape="1">
                          <a:blip r:embed="rId2"/>
                          <a:stretch>
                            <a:fillRect l="-293939" t="-250000" r="-696970" b="-304688"/>
                          </a:stretch>
                        </a:blipFill>
                      </a:tcPr>
                    </a:tc>
                    <a:tc>
                      <a:txBody>
                        <a:bodyPr/>
                        <a:lstStyle/>
                        <a:p>
                          <a:endParaRPr lang="fr-FR"/>
                        </a:p>
                      </a:txBody>
                      <a:tcPr marL="68580" marR="68580" marT="0" marB="0">
                        <a:blipFill rotWithShape="1">
                          <a:blip r:embed="rId2"/>
                          <a:stretch>
                            <a:fillRect l="-367925" t="-250000" r="-550943" b="-304688"/>
                          </a:stretch>
                        </a:blipFill>
                      </a:tcPr>
                    </a:tc>
                    <a:tc>
                      <a:txBody>
                        <a:bodyPr/>
                        <a:lstStyle/>
                        <a:p>
                          <a:endParaRPr lang="fr-FR"/>
                        </a:p>
                      </a:txBody>
                      <a:tcPr marL="68580" marR="68580" marT="0" marB="0">
                        <a:blipFill rotWithShape="1">
                          <a:blip r:embed="rId2"/>
                          <a:stretch>
                            <a:fillRect l="-467925" t="-250000" r="-450943" b="-304688"/>
                          </a:stretch>
                        </a:blipFill>
                      </a:tcPr>
                    </a:tc>
                    <a:tc>
                      <a:txBody>
                        <a:bodyPr/>
                        <a:lstStyle/>
                        <a:p>
                          <a:endParaRPr lang="fr-FR"/>
                        </a:p>
                      </a:txBody>
                      <a:tcPr marL="68580" marR="68580" marT="0" marB="0">
                        <a:blipFill rotWithShape="1">
                          <a:blip r:embed="rId2"/>
                          <a:stretch>
                            <a:fillRect l="-668889" t="-250000" r="-431111" b="-304688"/>
                          </a:stretch>
                        </a:blipFill>
                      </a:tcPr>
                    </a:tc>
                    <a:tc>
                      <a:txBody>
                        <a:bodyPr/>
                        <a:lstStyle/>
                        <a:p>
                          <a:endParaRPr lang="fr-FR"/>
                        </a:p>
                      </a:txBody>
                      <a:tcPr marL="68580" marR="68580" marT="0" marB="0">
                        <a:blipFill rotWithShape="1">
                          <a:blip r:embed="rId2"/>
                          <a:stretch>
                            <a:fillRect l="-804651" t="-250000" r="-351163" b="-304688"/>
                          </a:stretch>
                        </a:blipFill>
                      </a:tcPr>
                    </a:tc>
                    <a:tc>
                      <a:txBody>
                        <a:bodyPr/>
                        <a:lstStyle/>
                        <a:p>
                          <a:endParaRPr lang="fr-FR"/>
                        </a:p>
                      </a:txBody>
                      <a:tcPr marL="68580" marR="68580" marT="0" marB="0">
                        <a:blipFill rotWithShape="1">
                          <a:blip r:embed="rId2"/>
                          <a:stretch>
                            <a:fillRect l="-755340" t="-250000" r="-193204" b="-304688"/>
                          </a:stretch>
                        </a:blipFill>
                      </a:tcPr>
                    </a:tc>
                    <a:tc>
                      <a:txBody>
                        <a:bodyPr/>
                        <a:lstStyle/>
                        <a:p>
                          <a:endParaRPr lang="fr-FR"/>
                        </a:p>
                      </a:txBody>
                      <a:tcPr marL="68580" marR="68580" marT="0" marB="0">
                        <a:blipFill rotWithShape="1">
                          <a:blip r:embed="rId2"/>
                          <a:stretch>
                            <a:fillRect l="-908247" t="-250000" r="-105155" b="-304688"/>
                          </a:stretch>
                        </a:blipFill>
                      </a:tcPr>
                    </a:tc>
                    <a:tc>
                      <a:txBody>
                        <a:bodyPr/>
                        <a:lstStyle/>
                        <a:p>
                          <a:endParaRPr lang="fr-FR"/>
                        </a:p>
                      </a:txBody>
                      <a:tcPr marL="68580" marR="68580" marT="0" marB="0">
                        <a:blipFill rotWithShape="1">
                          <a:blip r:embed="rId2"/>
                          <a:stretch>
                            <a:fillRect l="-968317" t="-250000" r="-990" b="-304688"/>
                          </a:stretch>
                        </a:blipFill>
                      </a:tcPr>
                    </a:tc>
                  </a:tr>
                  <a:tr h="181483">
                    <a:tc>
                      <a:txBody>
                        <a:bodyPr/>
                        <a:lstStyle/>
                        <a:p>
                          <a:pPr>
                            <a:lnSpc>
                              <a:spcPct val="115000"/>
                            </a:lnSpc>
                            <a:spcAft>
                              <a:spcPts val="0"/>
                            </a:spcAft>
                          </a:pPr>
                          <a:r>
                            <a:rPr lang="fr-FR" sz="1100">
                              <a:effectLst/>
                            </a:rPr>
                            <a:t>Q1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900,97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17.14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0.003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0.213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0.009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0.081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41.6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438.19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219.47</a:t>
                          </a:r>
                          <a:endParaRPr lang="fr-FR" sz="1100">
                            <a:effectLst/>
                            <a:latin typeface="Calibri"/>
                            <a:ea typeface="Calibri"/>
                            <a:cs typeface="Times New Roman"/>
                          </a:endParaRPr>
                        </a:p>
                      </a:txBody>
                      <a:tcPr marL="68580" marR="68580" marT="0" marB="0"/>
                    </a:tc>
                  </a:tr>
                  <a:tr h="181483">
                    <a:tc>
                      <a:txBody>
                        <a:bodyPr/>
                        <a:lstStyle/>
                        <a:p>
                          <a:pPr>
                            <a:lnSpc>
                              <a:spcPct val="115000"/>
                            </a:lnSpc>
                            <a:spcAft>
                              <a:spcPts val="0"/>
                            </a:spcAft>
                          </a:pPr>
                          <a:r>
                            <a:rPr lang="fr-FR" sz="1100">
                              <a:effectLst/>
                            </a:rPr>
                            <a:t>Q2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6628,79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34.45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0.104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0.028</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0.807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2.51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41.6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439.35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219.53</a:t>
                          </a:r>
                          <a:endParaRPr lang="fr-FR" sz="1100">
                            <a:effectLst/>
                            <a:latin typeface="Calibri"/>
                            <a:ea typeface="Calibri"/>
                            <a:cs typeface="Times New Roman"/>
                          </a:endParaRPr>
                        </a:p>
                      </a:txBody>
                      <a:tcPr marL="68580" marR="68580" marT="0" marB="0"/>
                    </a:tc>
                  </a:tr>
                  <a:tr h="181483">
                    <a:tc>
                      <a:txBody>
                        <a:bodyPr/>
                        <a:lstStyle/>
                        <a:p>
                          <a:pPr>
                            <a:lnSpc>
                              <a:spcPct val="115000"/>
                            </a:lnSpc>
                            <a:spcAft>
                              <a:spcPts val="0"/>
                            </a:spcAft>
                          </a:pPr>
                          <a:r>
                            <a:rPr lang="fr-FR" sz="1100">
                              <a:effectLst/>
                            </a:rPr>
                            <a:t>Q3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9040,1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42.25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0.043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0.031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0.044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0.881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41.6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439.24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219.20</a:t>
                          </a:r>
                          <a:endParaRPr lang="fr-FR" sz="1100">
                            <a:effectLst/>
                            <a:latin typeface="Calibri"/>
                            <a:ea typeface="Calibri"/>
                            <a:cs typeface="Times New Roman"/>
                          </a:endParaRPr>
                        </a:p>
                      </a:txBody>
                      <a:tcPr marL="68580" marR="68580" marT="0" marB="0"/>
                    </a:tc>
                  </a:tr>
                  <a:tr h="374269">
                    <a:tc>
                      <a:txBody>
                        <a:bodyPr/>
                        <a:lstStyle/>
                        <a:p>
                          <a:pPr>
                            <a:lnSpc>
                              <a:spcPct val="115000"/>
                            </a:lnSpc>
                            <a:spcAft>
                              <a:spcPts val="0"/>
                            </a:spcAft>
                          </a:pPr>
                          <a:r>
                            <a:rPr lang="fr-FR" sz="1100">
                              <a:effectLst/>
                            </a:rPr>
                            <a:t>Q4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18812,13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84.35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0.025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0.019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0.062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0.895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41.6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438.27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218.05</a:t>
                          </a:r>
                          <a:endParaRPr lang="fr-FR" sz="1100">
                            <a:effectLst/>
                            <a:latin typeface="Calibri"/>
                            <a:ea typeface="Calibri"/>
                            <a:cs typeface="Times New Roman"/>
                          </a:endParaRPr>
                        </a:p>
                      </a:txBody>
                      <a:tcPr marL="68580" marR="68580" marT="0" marB="0"/>
                    </a:tc>
                  </a:tr>
                  <a:tr h="181483">
                    <a:tc>
                      <a:txBody>
                        <a:bodyPr/>
                        <a:lstStyle/>
                        <a:p>
                          <a:pPr>
                            <a:lnSpc>
                              <a:spcPct val="115000"/>
                            </a:lnSpc>
                            <a:spcAft>
                              <a:spcPts val="0"/>
                            </a:spcAft>
                          </a:pPr>
                          <a:r>
                            <a:rPr lang="fr-FR" sz="1100">
                              <a:effectLst/>
                            </a:rPr>
                            <a:t>Q5Q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61787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249.41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0.024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0.010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0.171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0.795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41.6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435.05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217.45</a:t>
                          </a:r>
                          <a:endParaRPr lang="fr-FR" sz="1100" dirty="0">
                            <a:effectLst/>
                            <a:latin typeface="Calibri"/>
                            <a:ea typeface="Calibri"/>
                            <a:cs typeface="Times New Roman"/>
                          </a:endParaRPr>
                        </a:p>
                      </a:txBody>
                      <a:tcPr marL="68580" marR="68580" marT="0" marB="0"/>
                    </a:tc>
                  </a:tr>
                </a:tbl>
              </a:graphicData>
            </a:graphic>
          </p:graphicFrame>
        </mc:Fallback>
      </mc:AlternateContent>
    </p:spTree>
    <p:extLst>
      <p:ext uri="{BB962C8B-B14F-4D97-AF65-F5344CB8AC3E}">
        <p14:creationId xmlns:p14="http://schemas.microsoft.com/office/powerpoint/2010/main" val="8059013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Annexe</a:t>
            </a:r>
          </a:p>
        </p:txBody>
      </p:sp>
      <p:sp>
        <p:nvSpPr>
          <p:cNvPr id="3" name="Espace réservé du contenu 2"/>
          <p:cNvSpPr>
            <a:spLocks noGrp="1"/>
          </p:cNvSpPr>
          <p:nvPr>
            <p:ph idx="1"/>
          </p:nvPr>
        </p:nvSpPr>
        <p:spPr/>
        <p:txBody>
          <a:bodyPr/>
          <a:lstStyle/>
          <a:p>
            <a:r>
              <a:rPr lang="fr-FR" b="1" dirty="0"/>
              <a:t>Tableau 8 : Composantes de Kaya élargies par quintile d’émissions de PM2.5</a:t>
            </a:r>
            <a:endParaRPr lang="fr-FR" dirty="0"/>
          </a:p>
          <a:p>
            <a:endParaRPr lang="fr-FR" dirty="0"/>
          </a:p>
        </p:txBody>
      </p:sp>
      <mc:AlternateContent xmlns:mc="http://schemas.openxmlformats.org/markup-compatibility/2006" xmlns:a14="http://schemas.microsoft.com/office/drawing/2010/main">
        <mc:Choice Requires="a14">
          <p:graphicFrame>
            <p:nvGraphicFramePr>
              <p:cNvPr id="4" name="Tableau 3"/>
              <p:cNvGraphicFramePr>
                <a:graphicFrameLocks noGrp="1"/>
              </p:cNvGraphicFramePr>
              <p:nvPr>
                <p:extLst>
                  <p:ext uri="{D42A27DB-BD31-4B8C-83A1-F6EECF244321}">
                    <p14:modId xmlns:p14="http://schemas.microsoft.com/office/powerpoint/2010/main" val="3930633175"/>
                  </p:ext>
                </p:extLst>
              </p:nvPr>
            </p:nvGraphicFramePr>
            <p:xfrm>
              <a:off x="2328336" y="2835915"/>
              <a:ext cx="7056016" cy="3360073"/>
            </p:xfrm>
            <a:graphic>
              <a:graphicData uri="http://schemas.openxmlformats.org/drawingml/2006/table">
                <a:tbl>
                  <a:tblPr firstRow="1" firstCol="1" bandRow="1">
                    <a:tableStyleId>{5C22544A-7EE6-4342-B048-85BDC9FD1C3A}</a:tableStyleId>
                  </a:tblPr>
                  <a:tblGrid>
                    <a:gridCol w="438744">
                      <a:extLst>
                        <a:ext uri="{9D8B030D-6E8A-4147-A177-3AD203B41FA5}">
                          <a16:colId xmlns:a16="http://schemas.microsoft.com/office/drawing/2014/main" val="20000"/>
                        </a:ext>
                      </a:extLst>
                    </a:gridCol>
                    <a:gridCol w="760308">
                      <a:extLst>
                        <a:ext uri="{9D8B030D-6E8A-4147-A177-3AD203B41FA5}">
                          <a16:colId xmlns:a16="http://schemas.microsoft.com/office/drawing/2014/main" val="20001"/>
                        </a:ext>
                      </a:extLst>
                    </a:gridCol>
                    <a:gridCol w="751452">
                      <a:extLst>
                        <a:ext uri="{9D8B030D-6E8A-4147-A177-3AD203B41FA5}">
                          <a16:colId xmlns:a16="http://schemas.microsoft.com/office/drawing/2014/main" val="20002"/>
                        </a:ext>
                      </a:extLst>
                    </a:gridCol>
                    <a:gridCol w="646535">
                      <a:extLst>
                        <a:ext uri="{9D8B030D-6E8A-4147-A177-3AD203B41FA5}">
                          <a16:colId xmlns:a16="http://schemas.microsoft.com/office/drawing/2014/main" val="20003"/>
                        </a:ext>
                      </a:extLst>
                    </a:gridCol>
                    <a:gridCol w="694224">
                      <a:extLst>
                        <a:ext uri="{9D8B030D-6E8A-4147-A177-3AD203B41FA5}">
                          <a16:colId xmlns:a16="http://schemas.microsoft.com/office/drawing/2014/main" val="20004"/>
                        </a:ext>
                      </a:extLst>
                    </a:gridCol>
                    <a:gridCol w="624052">
                      <a:extLst>
                        <a:ext uri="{9D8B030D-6E8A-4147-A177-3AD203B41FA5}">
                          <a16:colId xmlns:a16="http://schemas.microsoft.com/office/drawing/2014/main" val="20005"/>
                        </a:ext>
                      </a:extLst>
                    </a:gridCol>
                    <a:gridCol w="588627">
                      <a:extLst>
                        <a:ext uri="{9D8B030D-6E8A-4147-A177-3AD203B41FA5}">
                          <a16:colId xmlns:a16="http://schemas.microsoft.com/office/drawing/2014/main" val="20006"/>
                        </a:ext>
                      </a:extLst>
                    </a:gridCol>
                    <a:gridCol w="646535">
                      <a:extLst>
                        <a:ext uri="{9D8B030D-6E8A-4147-A177-3AD203B41FA5}">
                          <a16:colId xmlns:a16="http://schemas.microsoft.com/office/drawing/2014/main" val="20007"/>
                        </a:ext>
                      </a:extLst>
                    </a:gridCol>
                    <a:gridCol w="674467">
                      <a:extLst>
                        <a:ext uri="{9D8B030D-6E8A-4147-A177-3AD203B41FA5}">
                          <a16:colId xmlns:a16="http://schemas.microsoft.com/office/drawing/2014/main" val="20008"/>
                        </a:ext>
                      </a:extLst>
                    </a:gridCol>
                    <a:gridCol w="634271">
                      <a:extLst>
                        <a:ext uri="{9D8B030D-6E8A-4147-A177-3AD203B41FA5}">
                          <a16:colId xmlns:a16="http://schemas.microsoft.com/office/drawing/2014/main" val="20009"/>
                        </a:ext>
                      </a:extLst>
                    </a:gridCol>
                    <a:gridCol w="596801">
                      <a:extLst>
                        <a:ext uri="{9D8B030D-6E8A-4147-A177-3AD203B41FA5}">
                          <a16:colId xmlns:a16="http://schemas.microsoft.com/office/drawing/2014/main" val="20010"/>
                        </a:ext>
                      </a:extLst>
                    </a:gridCol>
                  </a:tblGrid>
                  <a:tr h="599000">
                    <a:tc gridSpan="2">
                      <a:txBody>
                        <a:bodyPr/>
                        <a:lstStyle/>
                        <a:p>
                          <a:pPr>
                            <a:lnSpc>
                              <a:spcPct val="115000"/>
                            </a:lnSpc>
                            <a:spcAft>
                              <a:spcPts val="0"/>
                            </a:spcAft>
                          </a:pPr>
                          <a:r>
                            <a:rPr lang="fr-FR" sz="1100">
                              <a:effectLst/>
                            </a:rPr>
                            <a:t>PM2.5 (mg/km)</a:t>
                          </a:r>
                          <a:endParaRPr lang="fr-FR" sz="1100">
                            <a:effectLst/>
                            <a:latin typeface="Calibri"/>
                            <a:ea typeface="Calibri"/>
                            <a:cs typeface="Times New Roman"/>
                          </a:endParaRPr>
                        </a:p>
                      </a:txBody>
                      <a:tcPr marL="68580" marR="68580" marT="0" marB="0"/>
                    </a:tc>
                    <a:tc hMerge="1">
                      <a:txBody>
                        <a:bodyPr/>
                        <a:lstStyle/>
                        <a:p>
                          <a:endParaRPr lang="fr-FR"/>
                        </a:p>
                      </a:txBody>
                      <a:tcPr/>
                    </a:tc>
                    <a:tc>
                      <a:txBody>
                        <a:bodyPr/>
                        <a:lstStyle/>
                        <a:p>
                          <a:pPr>
                            <a:lnSpc>
                              <a:spcPct val="115000"/>
                            </a:lnSpc>
                            <a:spcAft>
                              <a:spcPts val="0"/>
                            </a:spcAft>
                          </a:pPr>
                          <a:r>
                            <a:rPr lang="fr-FR" sz="1100">
                              <a:effectLst/>
                            </a:rPr>
                            <a:t>Dist.(km)</a:t>
                          </a:r>
                          <a:endParaRPr lang="fr-FR" sz="1100">
                            <a:effectLst/>
                            <a:latin typeface="Calibri"/>
                            <a:ea typeface="Calibri"/>
                            <a:cs typeface="Times New Roman"/>
                          </a:endParaRPr>
                        </a:p>
                      </a:txBody>
                      <a:tcPr marL="68580" marR="68580" marT="0" marB="0"/>
                    </a:tc>
                    <a:tc gridSpan="3">
                      <a:txBody>
                        <a:bodyPr/>
                        <a:lstStyle/>
                        <a:p>
                          <a:pPr>
                            <a:lnSpc>
                              <a:spcPct val="115000"/>
                            </a:lnSpc>
                            <a:spcAft>
                              <a:spcPts val="0"/>
                            </a:spcAft>
                          </a:pPr>
                          <a:r>
                            <a:rPr lang="fr-FR" sz="1100">
                              <a:effectLst/>
                            </a:rPr>
                            <a:t>Modal share(%)</a:t>
                          </a:r>
                          <a:endParaRPr lang="fr-FR" sz="1100">
                            <a:effectLst/>
                            <a:latin typeface="Calibri"/>
                            <a:ea typeface="Calibri"/>
                            <a:cs typeface="Times New Roman"/>
                          </a:endParaRPr>
                        </a:p>
                      </a:txBody>
                      <a:tcPr marL="68580" marR="68580" marT="0" marB="0"/>
                    </a:tc>
                    <a:tc hMerge="1">
                      <a:txBody>
                        <a:bodyPr/>
                        <a:lstStyle/>
                        <a:p>
                          <a:endParaRPr lang="fr-FR"/>
                        </a:p>
                      </a:txBody>
                      <a:tcPr/>
                    </a:tc>
                    <a:tc hMerge="1">
                      <a:txBody>
                        <a:bodyPr/>
                        <a:lstStyle/>
                        <a:p>
                          <a:endParaRPr lang="fr-FR"/>
                        </a:p>
                      </a:txBody>
                      <a:tcPr/>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gridSpan="3">
                      <a:txBody>
                        <a:bodyPr/>
                        <a:lstStyle/>
                        <a:p>
                          <a:pPr>
                            <a:lnSpc>
                              <a:spcPct val="115000"/>
                            </a:lnSpc>
                            <a:spcAft>
                              <a:spcPts val="0"/>
                            </a:spcAft>
                          </a:pPr>
                          <a:r>
                            <a:rPr lang="fr-FR" sz="1100">
                              <a:effectLst/>
                            </a:rPr>
                            <a:t>Emiss. Intensity (mg/km)</a:t>
                          </a: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0"/>
                      </a:ext>
                    </a:extLst>
                  </a:tr>
                  <a:tr h="599000">
                    <a:tc gridSpan="2">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hMerge="1">
                      <a:txBody>
                        <a:bodyPr/>
                        <a:lstStyle/>
                        <a:p>
                          <a:endParaRPr lang="fr-FR"/>
                        </a:p>
                      </a:txBody>
                      <a:tcPr/>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Two wheeler</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Trpec</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Taxi</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Car</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Two wheeler</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Trpec</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Taxi</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Car</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626746">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𝑬</m:t>
                                    </m:r>
                                  </m:e>
                                  <m:sub>
                                    <m:r>
                                      <a:rPr lang="fr-FR" sz="1100">
                                        <a:effectLst/>
                                        <a:latin typeface="Cambria Math"/>
                                      </a:rPr>
                                      <m:t>𝐏𝐌𝟐</m:t>
                                    </m:r>
                                    <m:r>
                                      <a:rPr lang="fr-FR" sz="1100">
                                        <a:effectLst/>
                                        <a:latin typeface="Cambria Math"/>
                                      </a:rPr>
                                      <m:t>.</m:t>
                                    </m:r>
                                    <m:r>
                                      <a:rPr lang="fr-FR" sz="1100">
                                        <a:effectLst/>
                                        <a:latin typeface="Cambria Math"/>
                                      </a:rPr>
                                      <m:t>𝟓</m:t>
                                    </m:r>
                                    <m:r>
                                      <a:rPr lang="fr-FR" sz="1100">
                                        <a:effectLst/>
                                        <a:latin typeface="Cambria Math"/>
                                      </a:rPr>
                                      <m:t> ,</m:t>
                                    </m:r>
                                    <m:r>
                                      <a:rPr lang="fr-FR" sz="1100">
                                        <a:effectLst/>
                                        <a:latin typeface="Cambria Math"/>
                                      </a:rPr>
                                      <m:t>𝑸𝒌</m:t>
                                    </m:r>
                                  </m:sub>
                                </m:sSub>
                              </m:oMath>
                            </m:oMathPara>
                          </a14:m>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𝑫</m:t>
                                    </m:r>
                                  </m:e>
                                  <m:sub>
                                    <m:r>
                                      <a:rPr lang="fr-FR" sz="1100">
                                        <a:effectLst/>
                                        <a:latin typeface="Cambria Math"/>
                                      </a:rPr>
                                      <m:t>𝑸𝒌</m:t>
                                    </m:r>
                                  </m:sub>
                                </m:sSub>
                              </m:oMath>
                            </m:oMathPara>
                          </a14:m>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𝑺</m:t>
                                    </m:r>
                                  </m:e>
                                  <m:sub>
                                    <m:r>
                                      <a:rPr lang="fr-FR" sz="1100">
                                        <a:effectLst/>
                                        <a:latin typeface="Cambria Math"/>
                                      </a:rPr>
                                      <m:t>𝒕𝒘</m:t>
                                    </m:r>
                                    <m:r>
                                      <a:rPr lang="fr-FR" sz="1100">
                                        <a:effectLst/>
                                        <a:latin typeface="Cambria Math"/>
                                      </a:rPr>
                                      <m:t>,</m:t>
                                    </m:r>
                                    <m:r>
                                      <a:rPr lang="fr-FR" sz="1100">
                                        <a:effectLst/>
                                        <a:latin typeface="Cambria Math"/>
                                      </a:rPr>
                                      <m:t>𝑸𝒌</m:t>
                                    </m:r>
                                  </m:sub>
                                </m:sSub>
                              </m:oMath>
                            </m:oMathPara>
                          </a14:m>
                          <a:endParaRPr lang="fr-FR" sz="1100">
                            <a:effectLst/>
                          </a:endParaRP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𝑺</m:t>
                                    </m:r>
                                  </m:e>
                                  <m:sub>
                                    <m:r>
                                      <a:rPr lang="fr-FR" sz="1100">
                                        <a:effectLst/>
                                        <a:latin typeface="Cambria Math"/>
                                      </a:rPr>
                                      <m:t>,</m:t>
                                    </m:r>
                                    <m:r>
                                      <a:rPr lang="fr-FR" sz="1100">
                                        <a:effectLst/>
                                        <a:latin typeface="Cambria Math"/>
                                      </a:rPr>
                                      <m:t>𝒕𝒓𝒑𝒆𝒄𝑸𝒌</m:t>
                                    </m:r>
                                  </m:sub>
                                </m:sSub>
                              </m:oMath>
                            </m:oMathPara>
                          </a14:m>
                          <a:endParaRPr lang="fr-FR" sz="1100">
                            <a:effectLst/>
                          </a:endParaRP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𝑺</m:t>
                                    </m:r>
                                  </m:e>
                                  <m:sub>
                                    <m:r>
                                      <a:rPr lang="fr-FR" sz="1100">
                                        <a:effectLst/>
                                        <a:latin typeface="Cambria Math"/>
                                      </a:rPr>
                                      <m:t>𝒕𝒂𝒙𝒊</m:t>
                                    </m:r>
                                    <m:r>
                                      <a:rPr lang="fr-FR" sz="1100">
                                        <a:effectLst/>
                                        <a:latin typeface="Cambria Math"/>
                                      </a:rPr>
                                      <m:t>,</m:t>
                                    </m:r>
                                    <m:r>
                                      <a:rPr lang="fr-FR" sz="1100">
                                        <a:effectLst/>
                                        <a:latin typeface="Cambria Math"/>
                                      </a:rPr>
                                      <m:t>𝑸𝒌</m:t>
                                    </m:r>
                                  </m:sub>
                                </m:sSub>
                              </m:oMath>
                            </m:oMathPara>
                          </a14:m>
                          <a:endParaRPr lang="fr-FR" sz="1100">
                            <a:effectLst/>
                          </a:endParaRP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𝑺</m:t>
                                    </m:r>
                                  </m:e>
                                  <m:sub>
                                    <m:r>
                                      <a:rPr lang="fr-FR" sz="1100">
                                        <a:effectLst/>
                                        <a:latin typeface="Cambria Math"/>
                                      </a:rPr>
                                      <m:t>𝒄𝒂𝒓</m:t>
                                    </m:r>
                                    <m:r>
                                      <a:rPr lang="fr-FR" sz="1100">
                                        <a:effectLst/>
                                        <a:latin typeface="Cambria Math"/>
                                      </a:rPr>
                                      <m:t>,</m:t>
                                    </m:r>
                                    <m:r>
                                      <a:rPr lang="fr-FR" sz="1100">
                                        <a:effectLst/>
                                        <a:latin typeface="Cambria Math"/>
                                      </a:rPr>
                                      <m:t>𝑸𝒌</m:t>
                                    </m:r>
                                  </m:sub>
                                </m:sSub>
                              </m:oMath>
                            </m:oMathPara>
                          </a14:m>
                          <a:endParaRPr lang="fr-FR" sz="1100">
                            <a:effectLst/>
                          </a:endParaRP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𝑰</m:t>
                                    </m:r>
                                  </m:e>
                                  <m:sub>
                                    <m:r>
                                      <a:rPr lang="fr-FR" sz="1100">
                                        <a:effectLst/>
                                        <a:latin typeface="Cambria Math"/>
                                      </a:rPr>
                                      <m:t>𝒕𝒘</m:t>
                                    </m:r>
                                    <m:r>
                                      <a:rPr lang="fr-FR" sz="1100">
                                        <a:effectLst/>
                                        <a:latin typeface="Cambria Math"/>
                                      </a:rPr>
                                      <m:t>,</m:t>
                                    </m:r>
                                    <m:r>
                                      <a:rPr lang="fr-FR" sz="1100">
                                        <a:effectLst/>
                                        <a:latin typeface="Cambria Math"/>
                                      </a:rPr>
                                      <m:t>𝑸𝒌</m:t>
                                    </m:r>
                                  </m:sub>
                                </m:sSub>
                              </m:oMath>
                            </m:oMathPara>
                          </a14:m>
                          <a:endParaRPr lang="fr-FR" sz="1100">
                            <a:effectLst/>
                          </a:endParaRP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𝑰</m:t>
                                    </m:r>
                                  </m:e>
                                  <m:sub>
                                    <m:r>
                                      <a:rPr lang="fr-FR" sz="1100">
                                        <a:effectLst/>
                                        <a:latin typeface="Cambria Math"/>
                                      </a:rPr>
                                      <m:t>𝒕𝒓𝒑𝒆𝒄</m:t>
                                    </m:r>
                                    <m:r>
                                      <a:rPr lang="fr-FR" sz="1100">
                                        <a:effectLst/>
                                        <a:latin typeface="Cambria Math"/>
                                      </a:rPr>
                                      <m:t>,</m:t>
                                    </m:r>
                                    <m:r>
                                      <a:rPr lang="fr-FR" sz="1100">
                                        <a:effectLst/>
                                        <a:latin typeface="Cambria Math"/>
                                      </a:rPr>
                                      <m:t>𝑸𝒌</m:t>
                                    </m:r>
                                  </m:sub>
                                </m:sSub>
                              </m:oMath>
                            </m:oMathPara>
                          </a14:m>
                          <a:endParaRPr lang="fr-FR" sz="1100">
                            <a:effectLst/>
                          </a:endParaRP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𝑰</m:t>
                                    </m:r>
                                  </m:e>
                                  <m:sub>
                                    <m:r>
                                      <a:rPr lang="fr-FR" sz="1100">
                                        <a:effectLst/>
                                        <a:latin typeface="Cambria Math"/>
                                      </a:rPr>
                                      <m:t>𝒕𝒂𝒙𝒊</m:t>
                                    </m:r>
                                    <m:r>
                                      <a:rPr lang="fr-FR" sz="1100">
                                        <a:effectLst/>
                                        <a:latin typeface="Cambria Math"/>
                                      </a:rPr>
                                      <m:t>,</m:t>
                                    </m:r>
                                    <m:r>
                                      <a:rPr lang="fr-FR" sz="1100">
                                        <a:effectLst/>
                                        <a:latin typeface="Cambria Math"/>
                                      </a:rPr>
                                      <m:t>𝑸𝒌</m:t>
                                    </m:r>
                                  </m:sub>
                                </m:sSub>
                              </m:oMath>
                            </m:oMathPara>
                          </a14:m>
                          <a:endParaRPr lang="fr-FR" sz="1100">
                            <a:effectLst/>
                          </a:endParaRP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𝑰</m:t>
                                    </m:r>
                                  </m:e>
                                  <m:sub>
                                    <m:r>
                                      <a:rPr lang="fr-FR" sz="1100">
                                        <a:effectLst/>
                                        <a:latin typeface="Cambria Math"/>
                                      </a:rPr>
                                      <m:t>𝒄𝒂𝒓</m:t>
                                    </m:r>
                                    <m:r>
                                      <a:rPr lang="fr-FR" sz="1100">
                                        <a:effectLst/>
                                        <a:latin typeface="Cambria Math"/>
                                      </a:rPr>
                                      <m:t>,</m:t>
                                    </m:r>
                                    <m:r>
                                      <a:rPr lang="fr-FR" sz="1100">
                                        <a:effectLst/>
                                        <a:latin typeface="Cambria Math"/>
                                      </a:rPr>
                                      <m:t>𝑸𝒌</m:t>
                                    </m:r>
                                  </m:sub>
                                </m:sSub>
                              </m:oMath>
                            </m:oMathPara>
                          </a14:m>
                          <a:endParaRPr lang="fr-FR" sz="1100">
                            <a:effectLst/>
                          </a:endParaRP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290455">
                    <a:tc>
                      <a:txBody>
                        <a:bodyPr/>
                        <a:lstStyle/>
                        <a:p>
                          <a:pPr>
                            <a:lnSpc>
                              <a:spcPct val="115000"/>
                            </a:lnSpc>
                            <a:spcAft>
                              <a:spcPts val="0"/>
                            </a:spcAft>
                          </a:pPr>
                          <a:r>
                            <a:rPr lang="fr-FR" sz="1100">
                              <a:effectLst/>
                            </a:rPr>
                            <a:t>Q1</a:t>
                          </a:r>
                          <a:endParaRPr lang="fr-FR" sz="1100">
                            <a:effectLst/>
                            <a:latin typeface="Calibri"/>
                            <a:ea typeface="Calibri"/>
                            <a:cs typeface="Times New Roman"/>
                          </a:endParaRPr>
                        </a:p>
                      </a:txBody>
                      <a:tcPr marL="68580" marR="68580" marT="0" marB="0"/>
                    </a:tc>
                    <a:tc>
                      <a:txBody>
                        <a:bodyPr/>
                        <a:lstStyle/>
                        <a:p>
                          <a:pPr algn="r">
                            <a:lnSpc>
                              <a:spcPct val="115000"/>
                            </a:lnSpc>
                            <a:spcAft>
                              <a:spcPts val="0"/>
                            </a:spcAft>
                          </a:pPr>
                          <a:r>
                            <a:rPr lang="fr-FR" sz="1100">
                              <a:effectLst/>
                            </a:rPr>
                            <a:t>257,39</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14,80</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0,000</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0,019</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0,001</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0,148</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1,063</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35</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83,59</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40,92</a:t>
                          </a:r>
                          <a:endParaRPr lang="fr-FR"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3"/>
                      </a:ext>
                    </a:extLst>
                  </a:tr>
                  <a:tr h="290455">
                    <a:tc>
                      <a:txBody>
                        <a:bodyPr/>
                        <a:lstStyle/>
                        <a:p>
                          <a:pPr>
                            <a:lnSpc>
                              <a:spcPct val="115000"/>
                            </a:lnSpc>
                            <a:spcAft>
                              <a:spcPts val="0"/>
                            </a:spcAft>
                          </a:pPr>
                          <a:r>
                            <a:rPr lang="fr-FR" sz="1100">
                              <a:effectLst/>
                            </a:rPr>
                            <a:t>Q2</a:t>
                          </a:r>
                          <a:endParaRPr lang="fr-FR" sz="1100">
                            <a:effectLst/>
                            <a:latin typeface="Calibri"/>
                            <a:ea typeface="Calibri"/>
                            <a:cs typeface="Times New Roman"/>
                          </a:endParaRPr>
                        </a:p>
                      </a:txBody>
                      <a:tcPr marL="68580" marR="68580" marT="0" marB="0"/>
                    </a:tc>
                    <a:tc>
                      <a:txBody>
                        <a:bodyPr/>
                        <a:lstStyle/>
                        <a:p>
                          <a:pPr algn="r">
                            <a:lnSpc>
                              <a:spcPct val="115000"/>
                            </a:lnSpc>
                            <a:spcAft>
                              <a:spcPts val="0"/>
                            </a:spcAft>
                          </a:pPr>
                          <a:r>
                            <a:rPr lang="fr-FR" sz="1100">
                              <a:effectLst/>
                            </a:rPr>
                            <a:t>1065,23</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28,079</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0,092</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0,101</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0,032</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0,773</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1,376</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35</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81,17</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40,87</a:t>
                          </a:r>
                          <a:endParaRPr lang="fr-FR"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4"/>
                      </a:ext>
                    </a:extLst>
                  </a:tr>
                  <a:tr h="290455">
                    <a:tc>
                      <a:txBody>
                        <a:bodyPr/>
                        <a:lstStyle/>
                        <a:p>
                          <a:pPr>
                            <a:lnSpc>
                              <a:spcPct val="115000"/>
                            </a:lnSpc>
                            <a:spcAft>
                              <a:spcPts val="0"/>
                            </a:spcAft>
                          </a:pPr>
                          <a:r>
                            <a:rPr lang="fr-FR" sz="1100">
                              <a:effectLst/>
                            </a:rPr>
                            <a:t>Q3</a:t>
                          </a:r>
                          <a:endParaRPr lang="fr-FR" sz="1100">
                            <a:effectLst/>
                            <a:latin typeface="Calibri"/>
                            <a:ea typeface="Calibri"/>
                            <a:cs typeface="Times New Roman"/>
                          </a:endParaRPr>
                        </a:p>
                      </a:txBody>
                      <a:tcPr marL="68580" marR="68580" marT="0" marB="0"/>
                    </a:tc>
                    <a:tc>
                      <a:txBody>
                        <a:bodyPr/>
                        <a:lstStyle/>
                        <a:p>
                          <a:pPr algn="r">
                            <a:lnSpc>
                              <a:spcPct val="115000"/>
                            </a:lnSpc>
                            <a:spcAft>
                              <a:spcPts val="0"/>
                            </a:spcAft>
                          </a:pPr>
                          <a:r>
                            <a:rPr lang="fr-FR" sz="1100">
                              <a:effectLst/>
                            </a:rPr>
                            <a:t>1950,25</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47,63</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0,047</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0,088</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0,039</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0,824</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3,190</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35</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81,76</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41,79</a:t>
                          </a:r>
                          <a:endParaRPr lang="fr-FR"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5"/>
                      </a:ext>
                    </a:extLst>
                  </a:tr>
                  <a:tr h="290455">
                    <a:tc>
                      <a:txBody>
                        <a:bodyPr/>
                        <a:lstStyle/>
                        <a:p>
                          <a:pPr>
                            <a:lnSpc>
                              <a:spcPct val="115000"/>
                            </a:lnSpc>
                            <a:spcAft>
                              <a:spcPts val="0"/>
                            </a:spcAft>
                          </a:pPr>
                          <a:r>
                            <a:rPr lang="fr-FR" sz="1100">
                              <a:effectLst/>
                            </a:rPr>
                            <a:t>Q4</a:t>
                          </a:r>
                          <a:endParaRPr lang="fr-FR" sz="1100">
                            <a:effectLst/>
                            <a:latin typeface="Calibri"/>
                            <a:ea typeface="Calibri"/>
                            <a:cs typeface="Times New Roman"/>
                          </a:endParaRPr>
                        </a:p>
                      </a:txBody>
                      <a:tcPr marL="68580" marR="68580" marT="0" marB="0"/>
                    </a:tc>
                    <a:tc>
                      <a:txBody>
                        <a:bodyPr/>
                        <a:lstStyle/>
                        <a:p>
                          <a:pPr algn="r">
                            <a:lnSpc>
                              <a:spcPct val="115000"/>
                            </a:lnSpc>
                            <a:spcAft>
                              <a:spcPts val="0"/>
                            </a:spcAft>
                          </a:pPr>
                          <a:r>
                            <a:rPr lang="fr-FR" sz="1100">
                              <a:effectLst/>
                            </a:rPr>
                            <a:t>3685,85</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79,24</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0,018</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0,033</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0,070</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0,877</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1,408</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35</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83,40</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44,97</a:t>
                          </a:r>
                          <a:endParaRPr lang="fr-FR"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6"/>
                      </a:ext>
                    </a:extLst>
                  </a:tr>
                  <a:tr h="290455">
                    <a:tc>
                      <a:txBody>
                        <a:bodyPr/>
                        <a:lstStyle/>
                        <a:p>
                          <a:pPr>
                            <a:lnSpc>
                              <a:spcPct val="115000"/>
                            </a:lnSpc>
                            <a:spcAft>
                              <a:spcPts val="0"/>
                            </a:spcAft>
                          </a:pPr>
                          <a:r>
                            <a:rPr lang="fr-FR" sz="1100">
                              <a:effectLst/>
                            </a:rPr>
                            <a:t>Q5Q </a:t>
                          </a:r>
                          <a:endParaRPr lang="fr-FR" sz="1100">
                            <a:effectLst/>
                            <a:latin typeface="Calibri"/>
                            <a:ea typeface="Calibri"/>
                            <a:cs typeface="Times New Roman"/>
                          </a:endParaRPr>
                        </a:p>
                      </a:txBody>
                      <a:tcPr marL="68580" marR="68580" marT="0" marB="0"/>
                    </a:tc>
                    <a:tc>
                      <a:txBody>
                        <a:bodyPr/>
                        <a:lstStyle/>
                        <a:p>
                          <a:pPr algn="r">
                            <a:lnSpc>
                              <a:spcPct val="115000"/>
                            </a:lnSpc>
                            <a:spcAft>
                              <a:spcPts val="0"/>
                            </a:spcAft>
                          </a:pPr>
                          <a:r>
                            <a:rPr lang="fr-FR" sz="1100">
                              <a:effectLst/>
                            </a:rPr>
                            <a:t>13611,69</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257,41</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0,031</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0,023</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0,158</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0,786</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7,470</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35</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93,58</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dirty="0">
                              <a:effectLst/>
                            </a:rPr>
                            <a:t>47,02</a:t>
                          </a:r>
                          <a:endParaRPr lang="fr-FR" sz="1100" dirty="0">
                            <a:effectLst/>
                            <a:latin typeface="Calibri"/>
                            <a:ea typeface="Calibri"/>
                            <a:cs typeface="Times New Roman"/>
                          </a:endParaRPr>
                        </a:p>
                      </a:txBody>
                      <a:tcPr marL="68580" marR="68580" marT="0" marB="0" anchor="b"/>
                    </a:tc>
                    <a:extLst>
                      <a:ext uri="{0D108BD9-81ED-4DB2-BD59-A6C34878D82A}">
                        <a16:rowId xmlns:a16="http://schemas.microsoft.com/office/drawing/2014/main" val="10007"/>
                      </a:ext>
                    </a:extLst>
                  </a:tr>
                </a:tbl>
              </a:graphicData>
            </a:graphic>
          </p:graphicFrame>
        </mc:Choice>
        <mc:Fallback xmlns="">
          <p:graphicFrame>
            <p:nvGraphicFramePr>
              <p:cNvPr id="4" name="Tableau 3"/>
              <p:cNvGraphicFramePr>
                <a:graphicFrameLocks noGrp="1"/>
              </p:cNvGraphicFramePr>
              <p:nvPr>
                <p:extLst>
                  <p:ext uri="{D42A27DB-BD31-4B8C-83A1-F6EECF244321}">
                    <p14:modId xmlns:p14="http://schemas.microsoft.com/office/powerpoint/2010/main" val="3930633175"/>
                  </p:ext>
                </p:extLst>
              </p:nvPr>
            </p:nvGraphicFramePr>
            <p:xfrm>
              <a:off x="2328335" y="2835911"/>
              <a:ext cx="7056013" cy="3277021"/>
            </p:xfrm>
            <a:graphic>
              <a:graphicData uri="http://schemas.openxmlformats.org/drawingml/2006/table">
                <a:tbl>
                  <a:tblPr firstRow="1" firstCol="1" bandRow="1">
                    <a:tableStyleId>{5C22544A-7EE6-4342-B048-85BDC9FD1C3A}</a:tableStyleId>
                  </a:tblPr>
                  <a:tblGrid>
                    <a:gridCol w="438744"/>
                    <a:gridCol w="760308"/>
                    <a:gridCol w="751452"/>
                    <a:gridCol w="646534"/>
                    <a:gridCol w="694224"/>
                    <a:gridCol w="624052"/>
                    <a:gridCol w="588626"/>
                    <a:gridCol w="646534"/>
                    <a:gridCol w="674467"/>
                    <a:gridCol w="634271"/>
                    <a:gridCol w="596801"/>
                  </a:tblGrid>
                  <a:tr h="599000">
                    <a:tc gridSpan="2">
                      <a:txBody>
                        <a:bodyPr/>
                        <a:lstStyle/>
                        <a:p>
                          <a:pPr>
                            <a:lnSpc>
                              <a:spcPct val="115000"/>
                            </a:lnSpc>
                            <a:spcAft>
                              <a:spcPts val="0"/>
                            </a:spcAft>
                          </a:pPr>
                          <a:r>
                            <a:rPr lang="fr-FR" sz="1100">
                              <a:effectLst/>
                            </a:rPr>
                            <a:t>PM2.5 (mg/km)</a:t>
                          </a:r>
                          <a:endParaRPr lang="fr-FR" sz="1100">
                            <a:effectLst/>
                            <a:latin typeface="Calibri"/>
                            <a:ea typeface="Calibri"/>
                            <a:cs typeface="Times New Roman"/>
                          </a:endParaRPr>
                        </a:p>
                      </a:txBody>
                      <a:tcPr marL="68580" marR="68580" marT="0" marB="0"/>
                    </a:tc>
                    <a:tc hMerge="1">
                      <a:txBody>
                        <a:bodyPr/>
                        <a:lstStyle/>
                        <a:p>
                          <a:endParaRPr lang="fr-FR"/>
                        </a:p>
                      </a:txBody>
                      <a:tcPr/>
                    </a:tc>
                    <a:tc>
                      <a:txBody>
                        <a:bodyPr/>
                        <a:lstStyle/>
                        <a:p>
                          <a:pPr>
                            <a:lnSpc>
                              <a:spcPct val="115000"/>
                            </a:lnSpc>
                            <a:spcAft>
                              <a:spcPts val="0"/>
                            </a:spcAft>
                          </a:pPr>
                          <a:r>
                            <a:rPr lang="fr-FR" sz="1100">
                              <a:effectLst/>
                            </a:rPr>
                            <a:t>Dist.(km)</a:t>
                          </a:r>
                          <a:endParaRPr lang="fr-FR" sz="1100">
                            <a:effectLst/>
                            <a:latin typeface="Calibri"/>
                            <a:ea typeface="Calibri"/>
                            <a:cs typeface="Times New Roman"/>
                          </a:endParaRPr>
                        </a:p>
                      </a:txBody>
                      <a:tcPr marL="68580" marR="68580" marT="0" marB="0"/>
                    </a:tc>
                    <a:tc gridSpan="3">
                      <a:txBody>
                        <a:bodyPr/>
                        <a:lstStyle/>
                        <a:p>
                          <a:pPr>
                            <a:lnSpc>
                              <a:spcPct val="115000"/>
                            </a:lnSpc>
                            <a:spcAft>
                              <a:spcPts val="0"/>
                            </a:spcAft>
                          </a:pPr>
                          <a:r>
                            <a:rPr lang="fr-FR" sz="1100">
                              <a:effectLst/>
                            </a:rPr>
                            <a:t>Modal share(%)</a:t>
                          </a:r>
                          <a:endParaRPr lang="fr-FR" sz="1100">
                            <a:effectLst/>
                            <a:latin typeface="Calibri"/>
                            <a:ea typeface="Calibri"/>
                            <a:cs typeface="Times New Roman"/>
                          </a:endParaRPr>
                        </a:p>
                      </a:txBody>
                      <a:tcPr marL="68580" marR="68580" marT="0" marB="0"/>
                    </a:tc>
                    <a:tc hMerge="1">
                      <a:txBody>
                        <a:bodyPr/>
                        <a:lstStyle/>
                        <a:p>
                          <a:endParaRPr lang="fr-FR"/>
                        </a:p>
                      </a:txBody>
                      <a:tcPr/>
                    </a:tc>
                    <a:tc hMerge="1">
                      <a:txBody>
                        <a:bodyPr/>
                        <a:lstStyle/>
                        <a:p>
                          <a:endParaRPr lang="fr-FR"/>
                        </a:p>
                      </a:txBody>
                      <a:tcPr/>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gridSpan="3">
                      <a:txBody>
                        <a:bodyPr/>
                        <a:lstStyle/>
                        <a:p>
                          <a:pPr>
                            <a:lnSpc>
                              <a:spcPct val="115000"/>
                            </a:lnSpc>
                            <a:spcAft>
                              <a:spcPts val="0"/>
                            </a:spcAft>
                          </a:pPr>
                          <a:r>
                            <a:rPr lang="fr-FR" sz="1100">
                              <a:effectLst/>
                            </a:rPr>
                            <a:t>Emiss. Intensity (mg/km)</a:t>
                          </a:r>
                        </a:p>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hMerge="1">
                      <a:txBody>
                        <a:bodyPr/>
                        <a:lstStyle/>
                        <a:p>
                          <a:endParaRPr lang="fr-FR"/>
                        </a:p>
                      </a:txBody>
                      <a:tcPr/>
                    </a:tc>
                    <a:tc hMerge="1">
                      <a:txBody>
                        <a:bodyPr/>
                        <a:lstStyle/>
                        <a:p>
                          <a:endParaRPr lang="fr-FR"/>
                        </a:p>
                      </a:txBody>
                      <a:tcPr/>
                    </a:tc>
                  </a:tr>
                  <a:tr h="599000">
                    <a:tc gridSpan="2">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hMerge="1">
                      <a:txBody>
                        <a:bodyPr/>
                        <a:lstStyle/>
                        <a:p>
                          <a:endParaRPr lang="fr-FR"/>
                        </a:p>
                      </a:txBody>
                      <a:tcPr/>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Two wheeler</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Trpec</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Taxi</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Car</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Two wheeler</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Trpec</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Taxi</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Car</a:t>
                          </a:r>
                          <a:endParaRPr lang="fr-FR" sz="1100">
                            <a:effectLst/>
                            <a:latin typeface="Calibri"/>
                            <a:ea typeface="Calibri"/>
                            <a:cs typeface="Times New Roman"/>
                          </a:endParaRPr>
                        </a:p>
                      </a:txBody>
                      <a:tcPr marL="68580" marR="68580" marT="0" marB="0"/>
                    </a:tc>
                  </a:tr>
                  <a:tr h="626746">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endParaRPr lang="fr-FR"/>
                        </a:p>
                      </a:txBody>
                      <a:tcPr marL="68580" marR="68580" marT="0" marB="0">
                        <a:blipFill rotWithShape="1">
                          <a:blip r:embed="rId2"/>
                          <a:stretch>
                            <a:fillRect l="-58400" t="-196117" r="-768800" b="-243689"/>
                          </a:stretch>
                        </a:blipFill>
                      </a:tcPr>
                    </a:tc>
                    <a:tc>
                      <a:txBody>
                        <a:bodyPr/>
                        <a:lstStyle/>
                        <a:p>
                          <a:endParaRPr lang="fr-FR"/>
                        </a:p>
                      </a:txBody>
                      <a:tcPr marL="68580" marR="68580" marT="0" marB="0">
                        <a:blipFill rotWithShape="1">
                          <a:blip r:embed="rId2"/>
                          <a:stretch>
                            <a:fillRect l="-160976" t="-196117" r="-681301" b="-243689"/>
                          </a:stretch>
                        </a:blipFill>
                      </a:tcPr>
                    </a:tc>
                    <a:tc>
                      <a:txBody>
                        <a:bodyPr/>
                        <a:lstStyle/>
                        <a:p>
                          <a:endParaRPr lang="fr-FR"/>
                        </a:p>
                      </a:txBody>
                      <a:tcPr marL="68580" marR="68580" marT="0" marB="0">
                        <a:blipFill rotWithShape="1">
                          <a:blip r:embed="rId2"/>
                          <a:stretch>
                            <a:fillRect l="-302830" t="-196117" r="-690566" b="-243689"/>
                          </a:stretch>
                        </a:blipFill>
                      </a:tcPr>
                    </a:tc>
                    <a:tc>
                      <a:txBody>
                        <a:bodyPr/>
                        <a:lstStyle/>
                        <a:p>
                          <a:endParaRPr lang="fr-FR"/>
                        </a:p>
                      </a:txBody>
                      <a:tcPr marL="68580" marR="68580" marT="0" marB="0">
                        <a:blipFill rotWithShape="1">
                          <a:blip r:embed="rId2"/>
                          <a:stretch>
                            <a:fillRect l="-374561" t="-196117" r="-542105" b="-243689"/>
                          </a:stretch>
                        </a:blipFill>
                      </a:tcPr>
                    </a:tc>
                    <a:tc>
                      <a:txBody>
                        <a:bodyPr/>
                        <a:lstStyle/>
                        <a:p>
                          <a:endParaRPr lang="fr-FR"/>
                        </a:p>
                      </a:txBody>
                      <a:tcPr marL="68580" marR="68580" marT="0" marB="0">
                        <a:blipFill rotWithShape="1">
                          <a:blip r:embed="rId2"/>
                          <a:stretch>
                            <a:fillRect l="-530392" t="-196117" r="-505882" b="-243689"/>
                          </a:stretch>
                        </a:blipFill>
                      </a:tcPr>
                    </a:tc>
                    <a:tc>
                      <a:txBody>
                        <a:bodyPr/>
                        <a:lstStyle/>
                        <a:p>
                          <a:endParaRPr lang="fr-FR"/>
                        </a:p>
                      </a:txBody>
                      <a:tcPr marL="68580" marR="68580" marT="0" marB="0">
                        <a:blipFill rotWithShape="1">
                          <a:blip r:embed="rId2"/>
                          <a:stretch>
                            <a:fillRect l="-662887" t="-196117" r="-431959" b="-243689"/>
                          </a:stretch>
                        </a:blipFill>
                      </a:tcPr>
                    </a:tc>
                    <a:tc>
                      <a:txBody>
                        <a:bodyPr/>
                        <a:lstStyle/>
                        <a:p>
                          <a:endParaRPr lang="fr-FR"/>
                        </a:p>
                      </a:txBody>
                      <a:tcPr marL="68580" marR="68580" marT="0" marB="0">
                        <a:blipFill rotWithShape="1">
                          <a:blip r:embed="rId2"/>
                          <a:stretch>
                            <a:fillRect l="-698113" t="-196117" r="-295283" b="-243689"/>
                          </a:stretch>
                        </a:blipFill>
                      </a:tcPr>
                    </a:tc>
                    <a:tc>
                      <a:txBody>
                        <a:bodyPr/>
                        <a:lstStyle/>
                        <a:p>
                          <a:endParaRPr lang="fr-FR"/>
                        </a:p>
                      </a:txBody>
                      <a:tcPr marL="68580" marR="68580" marT="0" marB="0">
                        <a:blipFill rotWithShape="1">
                          <a:blip r:embed="rId2"/>
                          <a:stretch>
                            <a:fillRect l="-769091" t="-196117" r="-184545" b="-243689"/>
                          </a:stretch>
                        </a:blipFill>
                      </a:tcPr>
                    </a:tc>
                    <a:tc>
                      <a:txBody>
                        <a:bodyPr/>
                        <a:lstStyle/>
                        <a:p>
                          <a:endParaRPr lang="fr-FR"/>
                        </a:p>
                      </a:txBody>
                      <a:tcPr marL="68580" marR="68580" marT="0" marB="0">
                        <a:blipFill rotWithShape="1">
                          <a:blip r:embed="rId2"/>
                          <a:stretch>
                            <a:fillRect l="-919231" t="-196117" r="-95192" b="-243689"/>
                          </a:stretch>
                        </a:blipFill>
                      </a:tcPr>
                    </a:tc>
                    <a:tc>
                      <a:txBody>
                        <a:bodyPr/>
                        <a:lstStyle/>
                        <a:p>
                          <a:endParaRPr lang="fr-FR"/>
                        </a:p>
                      </a:txBody>
                      <a:tcPr marL="68580" marR="68580" marT="0" marB="0">
                        <a:blipFill rotWithShape="1">
                          <a:blip r:embed="rId2"/>
                          <a:stretch>
                            <a:fillRect l="-1081633" t="-196117" r="-1020" b="-243689"/>
                          </a:stretch>
                        </a:blipFill>
                      </a:tcPr>
                    </a:tc>
                  </a:tr>
                  <a:tr h="290455">
                    <a:tc>
                      <a:txBody>
                        <a:bodyPr/>
                        <a:lstStyle/>
                        <a:p>
                          <a:pPr>
                            <a:lnSpc>
                              <a:spcPct val="115000"/>
                            </a:lnSpc>
                            <a:spcAft>
                              <a:spcPts val="0"/>
                            </a:spcAft>
                          </a:pPr>
                          <a:r>
                            <a:rPr lang="fr-FR" sz="1100">
                              <a:effectLst/>
                            </a:rPr>
                            <a:t>Q1</a:t>
                          </a:r>
                          <a:endParaRPr lang="fr-FR" sz="1100">
                            <a:effectLst/>
                            <a:latin typeface="Calibri"/>
                            <a:ea typeface="Calibri"/>
                            <a:cs typeface="Times New Roman"/>
                          </a:endParaRPr>
                        </a:p>
                      </a:txBody>
                      <a:tcPr marL="68580" marR="68580" marT="0" marB="0"/>
                    </a:tc>
                    <a:tc>
                      <a:txBody>
                        <a:bodyPr/>
                        <a:lstStyle/>
                        <a:p>
                          <a:pPr algn="r">
                            <a:lnSpc>
                              <a:spcPct val="115000"/>
                            </a:lnSpc>
                            <a:spcAft>
                              <a:spcPts val="0"/>
                            </a:spcAft>
                          </a:pPr>
                          <a:r>
                            <a:rPr lang="fr-FR" sz="1100">
                              <a:effectLst/>
                            </a:rPr>
                            <a:t>257,39</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14,80</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0,000</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0,019</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0,001</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0,148</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1,063</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35</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83,59</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40,92</a:t>
                          </a:r>
                          <a:endParaRPr lang="fr-FR" sz="1100">
                            <a:effectLst/>
                            <a:latin typeface="Calibri"/>
                            <a:ea typeface="Calibri"/>
                            <a:cs typeface="Times New Roman"/>
                          </a:endParaRPr>
                        </a:p>
                      </a:txBody>
                      <a:tcPr marL="68580" marR="68580" marT="0" marB="0" anchor="b"/>
                    </a:tc>
                  </a:tr>
                  <a:tr h="290455">
                    <a:tc>
                      <a:txBody>
                        <a:bodyPr/>
                        <a:lstStyle/>
                        <a:p>
                          <a:pPr>
                            <a:lnSpc>
                              <a:spcPct val="115000"/>
                            </a:lnSpc>
                            <a:spcAft>
                              <a:spcPts val="0"/>
                            </a:spcAft>
                          </a:pPr>
                          <a:r>
                            <a:rPr lang="fr-FR" sz="1100">
                              <a:effectLst/>
                            </a:rPr>
                            <a:t>Q2</a:t>
                          </a:r>
                          <a:endParaRPr lang="fr-FR" sz="1100">
                            <a:effectLst/>
                            <a:latin typeface="Calibri"/>
                            <a:ea typeface="Calibri"/>
                            <a:cs typeface="Times New Roman"/>
                          </a:endParaRPr>
                        </a:p>
                      </a:txBody>
                      <a:tcPr marL="68580" marR="68580" marT="0" marB="0"/>
                    </a:tc>
                    <a:tc>
                      <a:txBody>
                        <a:bodyPr/>
                        <a:lstStyle/>
                        <a:p>
                          <a:pPr algn="r">
                            <a:lnSpc>
                              <a:spcPct val="115000"/>
                            </a:lnSpc>
                            <a:spcAft>
                              <a:spcPts val="0"/>
                            </a:spcAft>
                          </a:pPr>
                          <a:r>
                            <a:rPr lang="fr-FR" sz="1100">
                              <a:effectLst/>
                            </a:rPr>
                            <a:t>1065,23</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28,079</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0,092</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0,101</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0,032</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0,773</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1,376</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35</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81,17</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40,87</a:t>
                          </a:r>
                          <a:endParaRPr lang="fr-FR" sz="1100">
                            <a:effectLst/>
                            <a:latin typeface="Calibri"/>
                            <a:ea typeface="Calibri"/>
                            <a:cs typeface="Times New Roman"/>
                          </a:endParaRPr>
                        </a:p>
                      </a:txBody>
                      <a:tcPr marL="68580" marR="68580" marT="0" marB="0" anchor="b"/>
                    </a:tc>
                  </a:tr>
                  <a:tr h="290455">
                    <a:tc>
                      <a:txBody>
                        <a:bodyPr/>
                        <a:lstStyle/>
                        <a:p>
                          <a:pPr>
                            <a:lnSpc>
                              <a:spcPct val="115000"/>
                            </a:lnSpc>
                            <a:spcAft>
                              <a:spcPts val="0"/>
                            </a:spcAft>
                          </a:pPr>
                          <a:r>
                            <a:rPr lang="fr-FR" sz="1100">
                              <a:effectLst/>
                            </a:rPr>
                            <a:t>Q3</a:t>
                          </a:r>
                          <a:endParaRPr lang="fr-FR" sz="1100">
                            <a:effectLst/>
                            <a:latin typeface="Calibri"/>
                            <a:ea typeface="Calibri"/>
                            <a:cs typeface="Times New Roman"/>
                          </a:endParaRPr>
                        </a:p>
                      </a:txBody>
                      <a:tcPr marL="68580" marR="68580" marT="0" marB="0"/>
                    </a:tc>
                    <a:tc>
                      <a:txBody>
                        <a:bodyPr/>
                        <a:lstStyle/>
                        <a:p>
                          <a:pPr algn="r">
                            <a:lnSpc>
                              <a:spcPct val="115000"/>
                            </a:lnSpc>
                            <a:spcAft>
                              <a:spcPts val="0"/>
                            </a:spcAft>
                          </a:pPr>
                          <a:r>
                            <a:rPr lang="fr-FR" sz="1100">
                              <a:effectLst/>
                            </a:rPr>
                            <a:t>1950,25</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47,63</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0,047</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0,088</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0,039</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0,824</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3,190</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35</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81,76</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41,79</a:t>
                          </a:r>
                          <a:endParaRPr lang="fr-FR" sz="1100">
                            <a:effectLst/>
                            <a:latin typeface="Calibri"/>
                            <a:ea typeface="Calibri"/>
                            <a:cs typeface="Times New Roman"/>
                          </a:endParaRPr>
                        </a:p>
                      </a:txBody>
                      <a:tcPr marL="68580" marR="68580" marT="0" marB="0" anchor="b"/>
                    </a:tc>
                  </a:tr>
                  <a:tr h="290455">
                    <a:tc>
                      <a:txBody>
                        <a:bodyPr/>
                        <a:lstStyle/>
                        <a:p>
                          <a:pPr>
                            <a:lnSpc>
                              <a:spcPct val="115000"/>
                            </a:lnSpc>
                            <a:spcAft>
                              <a:spcPts val="0"/>
                            </a:spcAft>
                          </a:pPr>
                          <a:r>
                            <a:rPr lang="fr-FR" sz="1100">
                              <a:effectLst/>
                            </a:rPr>
                            <a:t>Q4</a:t>
                          </a:r>
                          <a:endParaRPr lang="fr-FR" sz="1100">
                            <a:effectLst/>
                            <a:latin typeface="Calibri"/>
                            <a:ea typeface="Calibri"/>
                            <a:cs typeface="Times New Roman"/>
                          </a:endParaRPr>
                        </a:p>
                      </a:txBody>
                      <a:tcPr marL="68580" marR="68580" marT="0" marB="0"/>
                    </a:tc>
                    <a:tc>
                      <a:txBody>
                        <a:bodyPr/>
                        <a:lstStyle/>
                        <a:p>
                          <a:pPr algn="r">
                            <a:lnSpc>
                              <a:spcPct val="115000"/>
                            </a:lnSpc>
                            <a:spcAft>
                              <a:spcPts val="0"/>
                            </a:spcAft>
                          </a:pPr>
                          <a:r>
                            <a:rPr lang="fr-FR" sz="1100">
                              <a:effectLst/>
                            </a:rPr>
                            <a:t>3685,85</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79,24</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0,018</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0,033</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0,070</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0,877</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1,408</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35</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83,40</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44,97</a:t>
                          </a:r>
                          <a:endParaRPr lang="fr-FR" sz="1100">
                            <a:effectLst/>
                            <a:latin typeface="Calibri"/>
                            <a:ea typeface="Calibri"/>
                            <a:cs typeface="Times New Roman"/>
                          </a:endParaRPr>
                        </a:p>
                      </a:txBody>
                      <a:tcPr marL="68580" marR="68580" marT="0" marB="0" anchor="b"/>
                    </a:tc>
                  </a:tr>
                  <a:tr h="290455">
                    <a:tc>
                      <a:txBody>
                        <a:bodyPr/>
                        <a:lstStyle/>
                        <a:p>
                          <a:pPr>
                            <a:lnSpc>
                              <a:spcPct val="115000"/>
                            </a:lnSpc>
                            <a:spcAft>
                              <a:spcPts val="0"/>
                            </a:spcAft>
                          </a:pPr>
                          <a:r>
                            <a:rPr lang="fr-FR" sz="1100">
                              <a:effectLst/>
                            </a:rPr>
                            <a:t>Q5Q </a:t>
                          </a:r>
                          <a:endParaRPr lang="fr-FR" sz="1100">
                            <a:effectLst/>
                            <a:latin typeface="Calibri"/>
                            <a:ea typeface="Calibri"/>
                            <a:cs typeface="Times New Roman"/>
                          </a:endParaRPr>
                        </a:p>
                      </a:txBody>
                      <a:tcPr marL="68580" marR="68580" marT="0" marB="0"/>
                    </a:tc>
                    <a:tc>
                      <a:txBody>
                        <a:bodyPr/>
                        <a:lstStyle/>
                        <a:p>
                          <a:pPr algn="r">
                            <a:lnSpc>
                              <a:spcPct val="115000"/>
                            </a:lnSpc>
                            <a:spcAft>
                              <a:spcPts val="0"/>
                            </a:spcAft>
                          </a:pPr>
                          <a:r>
                            <a:rPr lang="fr-FR" sz="1100">
                              <a:effectLst/>
                            </a:rPr>
                            <a:t>13611,69</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257,41</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0,031</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0,023</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0,158</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0,786</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7,470</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35</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a:effectLst/>
                            </a:rPr>
                            <a:t>93,58</a:t>
                          </a:r>
                          <a:endParaRPr lang="fr-FR" sz="11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fr-FR" sz="1100" dirty="0">
                              <a:effectLst/>
                            </a:rPr>
                            <a:t>47,02</a:t>
                          </a:r>
                          <a:endParaRPr lang="fr-FR" sz="1100" dirty="0">
                            <a:effectLst/>
                            <a:latin typeface="Calibri"/>
                            <a:ea typeface="Calibri"/>
                            <a:cs typeface="Times New Roman"/>
                          </a:endParaRPr>
                        </a:p>
                      </a:txBody>
                      <a:tcPr marL="68580" marR="68580" marT="0" marB="0" anchor="b"/>
                    </a:tc>
                  </a:tr>
                </a:tbl>
              </a:graphicData>
            </a:graphic>
          </p:graphicFrame>
        </mc:Fallback>
      </mc:AlternateContent>
    </p:spTree>
    <p:extLst>
      <p:ext uri="{BB962C8B-B14F-4D97-AF65-F5344CB8AC3E}">
        <p14:creationId xmlns:p14="http://schemas.microsoft.com/office/powerpoint/2010/main" val="1962832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Annexe</a:t>
            </a:r>
          </a:p>
        </p:txBody>
      </p:sp>
      <p:sp>
        <p:nvSpPr>
          <p:cNvPr id="3" name="Espace réservé du contenu 2"/>
          <p:cNvSpPr>
            <a:spLocks noGrp="1"/>
          </p:cNvSpPr>
          <p:nvPr>
            <p:ph idx="1"/>
          </p:nvPr>
        </p:nvSpPr>
        <p:spPr/>
        <p:txBody>
          <a:bodyPr/>
          <a:lstStyle/>
          <a:p>
            <a:r>
              <a:rPr lang="fr-FR" b="1" dirty="0"/>
              <a:t>Tableau 9 : Décomposition de LMDI sur les émissions de PM2.5 au niveau individuel</a:t>
            </a:r>
          </a:p>
          <a:p>
            <a:endParaRPr lang="fr-FR" dirty="0"/>
          </a:p>
        </p:txBody>
      </p:sp>
      <mc:AlternateContent xmlns:mc="http://schemas.openxmlformats.org/markup-compatibility/2006" xmlns:a14="http://schemas.microsoft.com/office/drawing/2010/main">
        <mc:Choice Requires="a14">
          <p:graphicFrame>
            <p:nvGraphicFramePr>
              <p:cNvPr id="4" name="Tableau 3"/>
              <p:cNvGraphicFramePr>
                <a:graphicFrameLocks noGrp="1"/>
              </p:cNvGraphicFramePr>
              <p:nvPr>
                <p:extLst>
                  <p:ext uri="{D42A27DB-BD31-4B8C-83A1-F6EECF244321}">
                    <p14:modId xmlns:p14="http://schemas.microsoft.com/office/powerpoint/2010/main" val="3913979284"/>
                  </p:ext>
                </p:extLst>
              </p:nvPr>
            </p:nvGraphicFramePr>
            <p:xfrm>
              <a:off x="2700869" y="2810941"/>
              <a:ext cx="6301741" cy="3162657"/>
            </p:xfrm>
            <a:graphic>
              <a:graphicData uri="http://schemas.openxmlformats.org/drawingml/2006/table">
                <a:tbl>
                  <a:tblPr firstRow="1" firstCol="1" bandRow="1">
                    <a:tableStyleId>{5C22544A-7EE6-4342-B048-85BDC9FD1C3A}</a:tableStyleId>
                  </a:tblPr>
                  <a:tblGrid>
                    <a:gridCol w="713763">
                      <a:extLst>
                        <a:ext uri="{9D8B030D-6E8A-4147-A177-3AD203B41FA5}">
                          <a16:colId xmlns:a16="http://schemas.microsoft.com/office/drawing/2014/main" val="20000"/>
                        </a:ext>
                      </a:extLst>
                    </a:gridCol>
                    <a:gridCol w="971587">
                      <a:extLst>
                        <a:ext uri="{9D8B030D-6E8A-4147-A177-3AD203B41FA5}">
                          <a16:colId xmlns:a16="http://schemas.microsoft.com/office/drawing/2014/main" val="20001"/>
                        </a:ext>
                      </a:extLst>
                    </a:gridCol>
                    <a:gridCol w="1226017">
                      <a:extLst>
                        <a:ext uri="{9D8B030D-6E8A-4147-A177-3AD203B41FA5}">
                          <a16:colId xmlns:a16="http://schemas.microsoft.com/office/drawing/2014/main" val="20002"/>
                        </a:ext>
                      </a:extLst>
                    </a:gridCol>
                    <a:gridCol w="1149348">
                      <a:extLst>
                        <a:ext uri="{9D8B030D-6E8A-4147-A177-3AD203B41FA5}">
                          <a16:colId xmlns:a16="http://schemas.microsoft.com/office/drawing/2014/main" val="20003"/>
                        </a:ext>
                      </a:extLst>
                    </a:gridCol>
                    <a:gridCol w="1128315">
                      <a:extLst>
                        <a:ext uri="{9D8B030D-6E8A-4147-A177-3AD203B41FA5}">
                          <a16:colId xmlns:a16="http://schemas.microsoft.com/office/drawing/2014/main" val="20004"/>
                        </a:ext>
                      </a:extLst>
                    </a:gridCol>
                    <a:gridCol w="1112711">
                      <a:extLst>
                        <a:ext uri="{9D8B030D-6E8A-4147-A177-3AD203B41FA5}">
                          <a16:colId xmlns:a16="http://schemas.microsoft.com/office/drawing/2014/main" val="20005"/>
                        </a:ext>
                      </a:extLst>
                    </a:gridCol>
                  </a:tblGrid>
                  <a:tr h="863810">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PM2.5(mg)</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Diff vs Q3 (mg)</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Distance component (mg)</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Modal share component (mg)</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Emission intensity component (mg)</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235697">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𝑬</m:t>
                                    </m:r>
                                  </m:e>
                                  <m:sub>
                                    <m:r>
                                      <a:rPr lang="fr-FR" sz="1100">
                                        <a:effectLst/>
                                        <a:latin typeface="Cambria Math"/>
                                      </a:rPr>
                                      <m:t>𝑷𝑴</m:t>
                                    </m:r>
                                    <m:r>
                                      <a:rPr lang="fr-FR" sz="1100">
                                        <a:effectLst/>
                                        <a:latin typeface="Cambria Math"/>
                                      </a:rPr>
                                      <m:t>𝟐</m:t>
                                    </m:r>
                                    <m:r>
                                      <a:rPr lang="fr-FR" sz="1100">
                                        <a:effectLst/>
                                        <a:latin typeface="Cambria Math"/>
                                      </a:rPr>
                                      <m:t>.</m:t>
                                    </m:r>
                                    <m:r>
                                      <a:rPr lang="fr-FR" sz="1100">
                                        <a:effectLst/>
                                        <a:latin typeface="Cambria Math"/>
                                      </a:rPr>
                                      <m:t>𝟓</m:t>
                                    </m:r>
                                    <m:r>
                                      <a:rPr lang="fr-FR" sz="1100">
                                        <a:effectLst/>
                                        <a:latin typeface="Cambria Math"/>
                                      </a:rPr>
                                      <m:t>,</m:t>
                                    </m:r>
                                    <m:r>
                                      <a:rPr lang="fr-FR" sz="1100">
                                        <a:effectLst/>
                                        <a:latin typeface="Cambria Math"/>
                                      </a:rPr>
                                      <m:t>𝑸𝒌</m:t>
                                    </m:r>
                                  </m:sub>
                                </m:sSub>
                              </m:oMath>
                            </m:oMathPara>
                          </a14:m>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m:t>
                                    </m:r>
                                    <m:r>
                                      <a:rPr lang="fr-FR" sz="1100">
                                        <a:effectLst/>
                                        <a:latin typeface="Cambria Math"/>
                                      </a:rPr>
                                      <m:t>𝑬</m:t>
                                    </m:r>
                                  </m:e>
                                  <m:sub>
                                    <m:r>
                                      <a:rPr lang="fr-FR" sz="1100">
                                        <a:effectLst/>
                                        <a:latin typeface="Cambria Math"/>
                                      </a:rPr>
                                      <m:t>𝑷𝑴</m:t>
                                    </m:r>
                                    <m:r>
                                      <a:rPr lang="fr-FR" sz="1100">
                                        <a:effectLst/>
                                        <a:latin typeface="Cambria Math"/>
                                      </a:rPr>
                                      <m:t>𝟐</m:t>
                                    </m:r>
                                    <m:r>
                                      <a:rPr lang="fr-FR" sz="1100">
                                        <a:effectLst/>
                                        <a:latin typeface="Cambria Math"/>
                                      </a:rPr>
                                      <m:t>.</m:t>
                                    </m:r>
                                    <m:r>
                                      <a:rPr lang="fr-FR" sz="1100">
                                        <a:effectLst/>
                                        <a:latin typeface="Cambria Math"/>
                                      </a:rPr>
                                      <m:t>𝟓</m:t>
                                    </m:r>
                                    <m:r>
                                      <a:rPr lang="fr-FR" sz="1100">
                                        <a:effectLst/>
                                        <a:latin typeface="Cambria Math"/>
                                      </a:rPr>
                                      <m:t>,</m:t>
                                    </m:r>
                                    <m:r>
                                      <a:rPr lang="fr-FR" sz="1100">
                                        <a:effectLst/>
                                        <a:latin typeface="Cambria Math"/>
                                      </a:rPr>
                                      <m:t>𝑸</m:t>
                                    </m:r>
                                    <m:r>
                                      <a:rPr lang="fr-FR" sz="1100">
                                        <a:effectLst/>
                                        <a:latin typeface="Cambria Math"/>
                                      </a:rPr>
                                      <m:t>𝟑</m:t>
                                    </m:r>
                                    <m:r>
                                      <a:rPr lang="fr-FR" sz="1100">
                                        <a:effectLst/>
                                        <a:latin typeface="Cambria Math"/>
                                      </a:rPr>
                                      <m:t>,</m:t>
                                    </m:r>
                                    <m:r>
                                      <a:rPr lang="fr-FR" sz="1100">
                                        <a:effectLst/>
                                        <a:latin typeface="Cambria Math"/>
                                      </a:rPr>
                                      <m:t>𝑸𝒌</m:t>
                                    </m:r>
                                    <m:r>
                                      <a:rPr lang="fr-FR" sz="1100">
                                        <a:effectLst/>
                                        <a:latin typeface="Cambria Math"/>
                                      </a:rPr>
                                      <m:t>,</m:t>
                                    </m:r>
                                    <m:r>
                                      <a:rPr lang="fr-FR" sz="1100">
                                        <a:effectLst/>
                                        <a:latin typeface="Cambria Math"/>
                                      </a:rPr>
                                      <m:t>𝒕𝒐𝒕</m:t>
                                    </m:r>
                                  </m:sub>
                                </m:sSub>
                              </m:oMath>
                            </m:oMathPara>
                          </a14:m>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m:t>
                                    </m:r>
                                    <m:r>
                                      <a:rPr lang="fr-FR" sz="1100">
                                        <a:effectLst/>
                                        <a:latin typeface="Cambria Math"/>
                                      </a:rPr>
                                      <m:t>𝑬</m:t>
                                    </m:r>
                                  </m:e>
                                  <m:sub>
                                    <m:r>
                                      <a:rPr lang="fr-FR" sz="1100">
                                        <a:effectLst/>
                                        <a:latin typeface="Cambria Math"/>
                                      </a:rPr>
                                      <m:t>𝑷𝑴</m:t>
                                    </m:r>
                                    <m:r>
                                      <a:rPr lang="fr-FR" sz="1100">
                                        <a:effectLst/>
                                        <a:latin typeface="Cambria Math"/>
                                      </a:rPr>
                                      <m:t>𝟐</m:t>
                                    </m:r>
                                    <m:r>
                                      <a:rPr lang="fr-FR" sz="1100">
                                        <a:effectLst/>
                                        <a:latin typeface="Cambria Math"/>
                                      </a:rPr>
                                      <m:t>.</m:t>
                                    </m:r>
                                    <m:r>
                                      <a:rPr lang="fr-FR" sz="1100">
                                        <a:effectLst/>
                                        <a:latin typeface="Cambria Math"/>
                                      </a:rPr>
                                      <m:t>𝟓</m:t>
                                    </m:r>
                                    <m:r>
                                      <a:rPr lang="fr-FR" sz="1100">
                                        <a:effectLst/>
                                        <a:latin typeface="Cambria Math"/>
                                      </a:rPr>
                                      <m:t>,</m:t>
                                    </m:r>
                                    <m:r>
                                      <a:rPr lang="fr-FR" sz="1100">
                                        <a:effectLst/>
                                        <a:latin typeface="Cambria Math"/>
                                      </a:rPr>
                                      <m:t>𝑸</m:t>
                                    </m:r>
                                    <m:r>
                                      <a:rPr lang="fr-FR" sz="1100">
                                        <a:effectLst/>
                                        <a:latin typeface="Cambria Math"/>
                                      </a:rPr>
                                      <m:t>𝟑</m:t>
                                    </m:r>
                                    <m:r>
                                      <a:rPr lang="fr-FR" sz="1100">
                                        <a:effectLst/>
                                        <a:latin typeface="Cambria Math"/>
                                      </a:rPr>
                                      <m:t>,</m:t>
                                    </m:r>
                                    <m:r>
                                      <a:rPr lang="fr-FR" sz="1100">
                                        <a:effectLst/>
                                        <a:latin typeface="Cambria Math"/>
                                      </a:rPr>
                                      <m:t>𝑸𝒌</m:t>
                                    </m:r>
                                    <m:r>
                                      <a:rPr lang="fr-FR" sz="1100">
                                        <a:effectLst/>
                                        <a:latin typeface="Cambria Math"/>
                                      </a:rPr>
                                      <m:t>,</m:t>
                                    </m:r>
                                    <m:r>
                                      <a:rPr lang="fr-FR" sz="1100">
                                        <a:effectLst/>
                                        <a:latin typeface="Cambria Math"/>
                                      </a:rPr>
                                      <m:t>𝑫</m:t>
                                    </m:r>
                                  </m:sub>
                                </m:sSub>
                              </m:oMath>
                            </m:oMathPara>
                          </a14:m>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m:t>
                                    </m:r>
                                    <m:r>
                                      <a:rPr lang="fr-FR" sz="1100">
                                        <a:effectLst/>
                                        <a:latin typeface="Cambria Math"/>
                                      </a:rPr>
                                      <m:t>𝑬</m:t>
                                    </m:r>
                                  </m:e>
                                  <m:sub>
                                    <m:r>
                                      <a:rPr lang="fr-FR" sz="1100">
                                        <a:effectLst/>
                                        <a:latin typeface="Cambria Math"/>
                                      </a:rPr>
                                      <m:t>𝑷𝑴</m:t>
                                    </m:r>
                                    <m:r>
                                      <a:rPr lang="fr-FR" sz="1100">
                                        <a:effectLst/>
                                        <a:latin typeface="Cambria Math"/>
                                      </a:rPr>
                                      <m:t>𝟐</m:t>
                                    </m:r>
                                    <m:r>
                                      <a:rPr lang="fr-FR" sz="1100">
                                        <a:effectLst/>
                                        <a:latin typeface="Cambria Math"/>
                                      </a:rPr>
                                      <m:t>.</m:t>
                                    </m:r>
                                    <m:r>
                                      <a:rPr lang="fr-FR" sz="1100">
                                        <a:effectLst/>
                                        <a:latin typeface="Cambria Math"/>
                                      </a:rPr>
                                      <m:t>𝟓</m:t>
                                    </m:r>
                                    <m:r>
                                      <a:rPr lang="fr-FR" sz="1100">
                                        <a:effectLst/>
                                        <a:latin typeface="Cambria Math"/>
                                      </a:rPr>
                                      <m:t>,</m:t>
                                    </m:r>
                                    <m:r>
                                      <a:rPr lang="fr-FR" sz="1100">
                                        <a:effectLst/>
                                        <a:latin typeface="Cambria Math"/>
                                      </a:rPr>
                                      <m:t>𝑸</m:t>
                                    </m:r>
                                    <m:r>
                                      <a:rPr lang="fr-FR" sz="1100">
                                        <a:effectLst/>
                                        <a:latin typeface="Cambria Math"/>
                                      </a:rPr>
                                      <m:t>𝟑</m:t>
                                    </m:r>
                                    <m:r>
                                      <a:rPr lang="fr-FR" sz="1100">
                                        <a:effectLst/>
                                        <a:latin typeface="Cambria Math"/>
                                      </a:rPr>
                                      <m:t>,</m:t>
                                    </m:r>
                                    <m:r>
                                      <a:rPr lang="fr-FR" sz="1100">
                                        <a:effectLst/>
                                        <a:latin typeface="Cambria Math"/>
                                      </a:rPr>
                                      <m:t>𝑸𝒌</m:t>
                                    </m:r>
                                    <m:r>
                                      <a:rPr lang="fr-FR" sz="1100">
                                        <a:effectLst/>
                                        <a:latin typeface="Cambria Math"/>
                                      </a:rPr>
                                      <m:t>,</m:t>
                                    </m:r>
                                    <m:r>
                                      <a:rPr lang="fr-FR" sz="1100">
                                        <a:effectLst/>
                                        <a:latin typeface="Cambria Math"/>
                                      </a:rPr>
                                      <m:t>𝑺</m:t>
                                    </m:r>
                                  </m:sub>
                                </m:sSub>
                              </m:oMath>
                            </m:oMathPara>
                          </a14:m>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fr-FR" sz="1100" i="1">
                                        <a:effectLst/>
                                        <a:latin typeface="Cambria Math" panose="02040503050406030204" pitchFamily="18" charset="0"/>
                                      </a:rPr>
                                    </m:ctrlPr>
                                  </m:sSubPr>
                                  <m:e>
                                    <m:r>
                                      <a:rPr lang="fr-FR" sz="1100">
                                        <a:effectLst/>
                                        <a:latin typeface="Cambria Math"/>
                                      </a:rPr>
                                      <m:t>∆</m:t>
                                    </m:r>
                                    <m:r>
                                      <a:rPr lang="fr-FR" sz="1100">
                                        <a:effectLst/>
                                        <a:latin typeface="Cambria Math"/>
                                      </a:rPr>
                                      <m:t>𝑬</m:t>
                                    </m:r>
                                  </m:e>
                                  <m:sub>
                                    <m:r>
                                      <a:rPr lang="fr-FR" sz="1100">
                                        <a:effectLst/>
                                        <a:latin typeface="Cambria Math"/>
                                      </a:rPr>
                                      <m:t>𝑷𝑴</m:t>
                                    </m:r>
                                    <m:r>
                                      <a:rPr lang="fr-FR" sz="1100">
                                        <a:effectLst/>
                                        <a:latin typeface="Cambria Math"/>
                                      </a:rPr>
                                      <m:t>𝟐</m:t>
                                    </m:r>
                                    <m:r>
                                      <a:rPr lang="fr-FR" sz="1100">
                                        <a:effectLst/>
                                        <a:latin typeface="Cambria Math"/>
                                      </a:rPr>
                                      <m:t>.</m:t>
                                    </m:r>
                                    <m:r>
                                      <a:rPr lang="fr-FR" sz="1100">
                                        <a:effectLst/>
                                        <a:latin typeface="Cambria Math"/>
                                      </a:rPr>
                                      <m:t>𝟓</m:t>
                                    </m:r>
                                    <m:r>
                                      <a:rPr lang="fr-FR" sz="1100">
                                        <a:effectLst/>
                                        <a:latin typeface="Cambria Math"/>
                                      </a:rPr>
                                      <m:t>,</m:t>
                                    </m:r>
                                    <m:r>
                                      <a:rPr lang="fr-FR" sz="1100">
                                        <a:effectLst/>
                                        <a:latin typeface="Cambria Math"/>
                                      </a:rPr>
                                      <m:t>𝑸</m:t>
                                    </m:r>
                                    <m:r>
                                      <a:rPr lang="fr-FR" sz="1100">
                                        <a:effectLst/>
                                        <a:latin typeface="Cambria Math"/>
                                      </a:rPr>
                                      <m:t>𝟑</m:t>
                                    </m:r>
                                    <m:r>
                                      <a:rPr lang="fr-FR" sz="1100">
                                        <a:effectLst/>
                                        <a:latin typeface="Cambria Math"/>
                                      </a:rPr>
                                      <m:t>,</m:t>
                                    </m:r>
                                    <m:r>
                                      <a:rPr lang="fr-FR" sz="1100">
                                        <a:effectLst/>
                                        <a:latin typeface="Cambria Math"/>
                                      </a:rPr>
                                      <m:t>𝑸𝒌</m:t>
                                    </m:r>
                                    <m:r>
                                      <a:rPr lang="fr-FR" sz="1100">
                                        <a:effectLst/>
                                        <a:latin typeface="Cambria Math"/>
                                      </a:rPr>
                                      <m:t>,</m:t>
                                    </m:r>
                                    <m:r>
                                      <a:rPr lang="fr-FR" sz="1100">
                                        <a:effectLst/>
                                        <a:latin typeface="Cambria Math"/>
                                      </a:rPr>
                                      <m:t>𝑰</m:t>
                                    </m:r>
                                  </m:sub>
                                </m:sSub>
                              </m:oMath>
                            </m:oMathPara>
                          </a14:m>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206315">
                    <a:tc>
                      <a:txBody>
                        <a:bodyPr/>
                        <a:lstStyle/>
                        <a:p>
                          <a:pPr>
                            <a:lnSpc>
                              <a:spcPct val="115000"/>
                            </a:lnSpc>
                            <a:spcAft>
                              <a:spcPts val="0"/>
                            </a:spcAft>
                          </a:pPr>
                          <a:r>
                            <a:rPr lang="fr-FR" sz="1100">
                              <a:effectLst/>
                            </a:rPr>
                            <a:t>Q1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257,4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-1,693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-959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-714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-21</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206315">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57%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206315">
                    <a:tc>
                      <a:txBody>
                        <a:bodyPr/>
                        <a:lstStyle/>
                        <a:p>
                          <a:pPr>
                            <a:lnSpc>
                              <a:spcPct val="115000"/>
                            </a:lnSpc>
                            <a:spcAft>
                              <a:spcPts val="0"/>
                            </a:spcAft>
                          </a:pPr>
                          <a:r>
                            <a:rPr lang="fr-FR" sz="1100">
                              <a:effectLst/>
                            </a:rPr>
                            <a:t>Q2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1065,22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-885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-773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-32</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206315">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206315">
                    <a:tc>
                      <a:txBody>
                        <a:bodyPr/>
                        <a:lstStyle/>
                        <a:p>
                          <a:pPr>
                            <a:lnSpc>
                              <a:spcPct val="115000"/>
                            </a:lnSpc>
                            <a:spcAft>
                              <a:spcPts val="0"/>
                            </a:spcAft>
                          </a:pPr>
                          <a:r>
                            <a:rPr lang="fr-FR" sz="1100">
                              <a:effectLst/>
                            </a:rPr>
                            <a:t>Q3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1950,24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r h="206315">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7"/>
                      </a:ext>
                    </a:extLst>
                  </a:tr>
                  <a:tr h="206315">
                    <a:tc>
                      <a:txBody>
                        <a:bodyPr/>
                        <a:lstStyle/>
                        <a:p>
                          <a:pPr>
                            <a:lnSpc>
                              <a:spcPct val="115000"/>
                            </a:lnSpc>
                            <a:spcAft>
                              <a:spcPts val="0"/>
                            </a:spcAft>
                          </a:pPr>
                          <a:r>
                            <a:rPr lang="fr-FR" sz="1100">
                              <a:effectLst/>
                            </a:rPr>
                            <a:t>Q4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3685,84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1,735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1 ,379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186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172</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8"/>
                      </a:ext>
                    </a:extLst>
                  </a:tr>
                  <a:tr h="206315">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79%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10%</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9"/>
                      </a:ext>
                    </a:extLst>
                  </a:tr>
                  <a:tr h="206315">
                    <a:tc>
                      <a:txBody>
                        <a:bodyPr/>
                        <a:lstStyle/>
                        <a:p>
                          <a:pPr>
                            <a:lnSpc>
                              <a:spcPct val="115000"/>
                            </a:lnSpc>
                            <a:spcAft>
                              <a:spcPts val="0"/>
                            </a:spcAft>
                          </a:pPr>
                          <a:r>
                            <a:rPr lang="fr-FR" sz="1100">
                              <a:effectLst/>
                            </a:rPr>
                            <a:t>Q5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13611,69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11,661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9,828</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1,129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704</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10"/>
                      </a:ext>
                    </a:extLst>
                  </a:tr>
                  <a:tr h="206315">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6%</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11"/>
                      </a:ext>
                    </a:extLst>
                  </a:tr>
                </a:tbl>
              </a:graphicData>
            </a:graphic>
          </p:graphicFrame>
        </mc:Choice>
        <mc:Fallback xmlns="">
          <p:graphicFrame>
            <p:nvGraphicFramePr>
              <p:cNvPr id="4" name="Tableau 3"/>
              <p:cNvGraphicFramePr>
                <a:graphicFrameLocks noGrp="1"/>
              </p:cNvGraphicFramePr>
              <p:nvPr>
                <p:extLst>
                  <p:ext uri="{D42A27DB-BD31-4B8C-83A1-F6EECF244321}">
                    <p14:modId xmlns:p14="http://schemas.microsoft.com/office/powerpoint/2010/main" val="3913979284"/>
                  </p:ext>
                </p:extLst>
              </p:nvPr>
            </p:nvGraphicFramePr>
            <p:xfrm>
              <a:off x="2700868" y="2810937"/>
              <a:ext cx="6301739" cy="3162657"/>
            </p:xfrm>
            <a:graphic>
              <a:graphicData uri="http://schemas.openxmlformats.org/drawingml/2006/table">
                <a:tbl>
                  <a:tblPr firstRow="1" firstCol="1" bandRow="1">
                    <a:tableStyleId>{5C22544A-7EE6-4342-B048-85BDC9FD1C3A}</a:tableStyleId>
                  </a:tblPr>
                  <a:tblGrid>
                    <a:gridCol w="713763"/>
                    <a:gridCol w="971586"/>
                    <a:gridCol w="1226017"/>
                    <a:gridCol w="1149348"/>
                    <a:gridCol w="1128315"/>
                    <a:gridCol w="1112710"/>
                  </a:tblGrid>
                  <a:tr h="863810">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PM2.5(mg)</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Diff vs Q3 (mg)</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Distance component (mg)</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Modal share component (mg)</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Emission intensity component (mg)</a:t>
                          </a:r>
                          <a:endParaRPr lang="fr-FR" sz="1100">
                            <a:effectLst/>
                            <a:latin typeface="Calibri"/>
                            <a:ea typeface="Calibri"/>
                            <a:cs typeface="Times New Roman"/>
                          </a:endParaRPr>
                        </a:p>
                      </a:txBody>
                      <a:tcPr marL="68580" marR="68580" marT="0" marB="0"/>
                    </a:tc>
                  </a:tr>
                  <a:tr h="235697">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endParaRPr lang="fr-FR"/>
                        </a:p>
                      </a:txBody>
                      <a:tcPr marL="68580" marR="68580" marT="0" marB="0">
                        <a:blipFill rotWithShape="1">
                          <a:blip r:embed="rId2"/>
                          <a:stretch>
                            <a:fillRect l="-73125" t="-386842" r="-473125" b="-921053"/>
                          </a:stretch>
                        </a:blipFill>
                      </a:tcPr>
                    </a:tc>
                    <a:tc>
                      <a:txBody>
                        <a:bodyPr/>
                        <a:lstStyle/>
                        <a:p>
                          <a:endParaRPr lang="fr-FR"/>
                        </a:p>
                      </a:txBody>
                      <a:tcPr marL="68580" marR="68580" marT="0" marB="0">
                        <a:blipFill rotWithShape="1">
                          <a:blip r:embed="rId2"/>
                          <a:stretch>
                            <a:fillRect l="-137811" t="-386842" r="-276617" b="-921053"/>
                          </a:stretch>
                        </a:blipFill>
                      </a:tcPr>
                    </a:tc>
                    <a:tc>
                      <a:txBody>
                        <a:bodyPr/>
                        <a:lstStyle/>
                        <a:p>
                          <a:endParaRPr lang="fr-FR"/>
                        </a:p>
                      </a:txBody>
                      <a:tcPr marL="68580" marR="68580" marT="0" marB="0">
                        <a:blipFill rotWithShape="1">
                          <a:blip r:embed="rId2"/>
                          <a:stretch>
                            <a:fillRect l="-254255" t="-386842" r="-195745" b="-921053"/>
                          </a:stretch>
                        </a:blipFill>
                      </a:tcPr>
                    </a:tc>
                    <a:tc>
                      <a:txBody>
                        <a:bodyPr/>
                        <a:lstStyle/>
                        <a:p>
                          <a:endParaRPr lang="fr-FR"/>
                        </a:p>
                      </a:txBody>
                      <a:tcPr marL="68580" marR="68580" marT="0" marB="0">
                        <a:blipFill rotWithShape="1">
                          <a:blip r:embed="rId2"/>
                          <a:stretch>
                            <a:fillRect l="-360000" t="-386842" r="-98919" b="-921053"/>
                          </a:stretch>
                        </a:blipFill>
                      </a:tcPr>
                    </a:tc>
                    <a:tc>
                      <a:txBody>
                        <a:bodyPr/>
                        <a:lstStyle/>
                        <a:p>
                          <a:endParaRPr lang="fr-FR"/>
                        </a:p>
                      </a:txBody>
                      <a:tcPr marL="68580" marR="68580" marT="0" marB="0">
                        <a:blipFill rotWithShape="1">
                          <a:blip r:embed="rId2"/>
                          <a:stretch>
                            <a:fillRect l="-465027" t="-386842" b="-921053"/>
                          </a:stretch>
                        </a:blipFill>
                      </a:tcPr>
                    </a:tc>
                  </a:tr>
                  <a:tr h="206315">
                    <a:tc>
                      <a:txBody>
                        <a:bodyPr/>
                        <a:lstStyle/>
                        <a:p>
                          <a:pPr>
                            <a:lnSpc>
                              <a:spcPct val="115000"/>
                            </a:lnSpc>
                            <a:spcAft>
                              <a:spcPts val="0"/>
                            </a:spcAft>
                          </a:pPr>
                          <a:r>
                            <a:rPr lang="fr-FR" sz="1100">
                              <a:effectLst/>
                            </a:rPr>
                            <a:t>Q1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257,4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-1,693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-959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-714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-21</a:t>
                          </a:r>
                          <a:endParaRPr lang="fr-FR" sz="1100">
                            <a:effectLst/>
                            <a:latin typeface="Calibri"/>
                            <a:ea typeface="Calibri"/>
                            <a:cs typeface="Times New Roman"/>
                          </a:endParaRPr>
                        </a:p>
                      </a:txBody>
                      <a:tcPr marL="68580" marR="68580" marT="0" marB="0"/>
                    </a:tc>
                  </a:tr>
                  <a:tr h="206315">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57%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a:t>
                          </a:r>
                          <a:endParaRPr lang="fr-FR" sz="1100">
                            <a:effectLst/>
                            <a:latin typeface="Calibri"/>
                            <a:ea typeface="Calibri"/>
                            <a:cs typeface="Times New Roman"/>
                          </a:endParaRPr>
                        </a:p>
                      </a:txBody>
                      <a:tcPr marL="68580" marR="68580" marT="0" marB="0"/>
                    </a:tc>
                  </a:tr>
                  <a:tr h="206315">
                    <a:tc>
                      <a:txBody>
                        <a:bodyPr/>
                        <a:lstStyle/>
                        <a:p>
                          <a:pPr>
                            <a:lnSpc>
                              <a:spcPct val="115000"/>
                            </a:lnSpc>
                            <a:spcAft>
                              <a:spcPts val="0"/>
                            </a:spcAft>
                          </a:pPr>
                          <a:r>
                            <a:rPr lang="fr-FR" sz="1100">
                              <a:effectLst/>
                            </a:rPr>
                            <a:t>Q2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1065,22</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-885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-773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-32</a:t>
                          </a:r>
                          <a:endParaRPr lang="fr-FR" sz="1100">
                            <a:effectLst/>
                            <a:latin typeface="Calibri"/>
                            <a:ea typeface="Calibri"/>
                            <a:cs typeface="Times New Roman"/>
                          </a:endParaRPr>
                        </a:p>
                      </a:txBody>
                      <a:tcPr marL="68580" marR="68580" marT="0" marB="0"/>
                    </a:tc>
                  </a:tr>
                  <a:tr h="206315">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87%</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4%</a:t>
                          </a:r>
                          <a:endParaRPr lang="fr-FR" sz="1100">
                            <a:effectLst/>
                            <a:latin typeface="Calibri"/>
                            <a:ea typeface="Calibri"/>
                            <a:cs typeface="Times New Roman"/>
                          </a:endParaRPr>
                        </a:p>
                      </a:txBody>
                      <a:tcPr marL="68580" marR="68580" marT="0" marB="0"/>
                    </a:tc>
                  </a:tr>
                  <a:tr h="206315">
                    <a:tc>
                      <a:txBody>
                        <a:bodyPr/>
                        <a:lstStyle/>
                        <a:p>
                          <a:pPr>
                            <a:lnSpc>
                              <a:spcPct val="115000"/>
                            </a:lnSpc>
                            <a:spcAft>
                              <a:spcPts val="0"/>
                            </a:spcAft>
                          </a:pPr>
                          <a:r>
                            <a:rPr lang="fr-FR" sz="1100">
                              <a:effectLst/>
                            </a:rPr>
                            <a:t>Q3</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1950,24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a:t>
                          </a:r>
                          <a:endParaRPr lang="fr-FR" sz="1100">
                            <a:effectLst/>
                            <a:latin typeface="Calibri"/>
                            <a:ea typeface="Calibri"/>
                            <a:cs typeface="Times New Roman"/>
                          </a:endParaRPr>
                        </a:p>
                      </a:txBody>
                      <a:tcPr marL="68580" marR="68580" marT="0" marB="0"/>
                    </a:tc>
                  </a:tr>
                  <a:tr h="206315">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a:t>
                          </a:r>
                          <a:endParaRPr lang="fr-FR" sz="1100">
                            <a:effectLst/>
                            <a:latin typeface="Calibri"/>
                            <a:ea typeface="Calibri"/>
                            <a:cs typeface="Times New Roman"/>
                          </a:endParaRPr>
                        </a:p>
                      </a:txBody>
                      <a:tcPr marL="68580" marR="68580" marT="0" marB="0"/>
                    </a:tc>
                  </a:tr>
                  <a:tr h="206315">
                    <a:tc>
                      <a:txBody>
                        <a:bodyPr/>
                        <a:lstStyle/>
                        <a:p>
                          <a:pPr>
                            <a:lnSpc>
                              <a:spcPct val="115000"/>
                            </a:lnSpc>
                            <a:spcAft>
                              <a:spcPts val="0"/>
                            </a:spcAft>
                          </a:pPr>
                          <a:r>
                            <a:rPr lang="fr-FR" sz="1100">
                              <a:effectLst/>
                            </a:rPr>
                            <a:t>Q4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3685,84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1,735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1 ,379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186</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172</a:t>
                          </a:r>
                          <a:endParaRPr lang="fr-FR" sz="1100">
                            <a:effectLst/>
                            <a:latin typeface="Calibri"/>
                            <a:ea typeface="Calibri"/>
                            <a:cs typeface="Times New Roman"/>
                          </a:endParaRPr>
                        </a:p>
                      </a:txBody>
                      <a:tcPr marL="68580" marR="68580" marT="0" marB="0"/>
                    </a:tc>
                  </a:tr>
                  <a:tr h="206315">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79%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10%</a:t>
                          </a:r>
                          <a:endParaRPr lang="fr-FR" sz="1100">
                            <a:effectLst/>
                            <a:latin typeface="Calibri"/>
                            <a:ea typeface="Calibri"/>
                            <a:cs typeface="Times New Roman"/>
                          </a:endParaRPr>
                        </a:p>
                      </a:txBody>
                      <a:tcPr marL="68580" marR="68580" marT="0" marB="0"/>
                    </a:tc>
                  </a:tr>
                  <a:tr h="206315">
                    <a:tc>
                      <a:txBody>
                        <a:bodyPr/>
                        <a:lstStyle/>
                        <a:p>
                          <a:pPr>
                            <a:lnSpc>
                              <a:spcPct val="115000"/>
                            </a:lnSpc>
                            <a:spcAft>
                              <a:spcPts val="0"/>
                            </a:spcAft>
                          </a:pPr>
                          <a:r>
                            <a:rPr lang="fr-FR" sz="1100">
                              <a:effectLst/>
                            </a:rPr>
                            <a:t>Q5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13611,69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11,661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9,828</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1,129</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704</a:t>
                          </a:r>
                          <a:endParaRPr lang="fr-FR" sz="1100">
                            <a:effectLst/>
                            <a:latin typeface="Calibri"/>
                            <a:ea typeface="Calibri"/>
                            <a:cs typeface="Times New Roman"/>
                          </a:endParaRPr>
                        </a:p>
                      </a:txBody>
                      <a:tcPr marL="68580" marR="68580" marT="0" marB="0"/>
                    </a:tc>
                  </a:tr>
                  <a:tr h="206315">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84%</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a:effectLst/>
                            </a:rPr>
                            <a:t>10%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100" dirty="0">
                              <a:effectLst/>
                            </a:rPr>
                            <a:t>6%</a:t>
                          </a:r>
                          <a:endParaRPr lang="fr-FR" sz="1100" dirty="0">
                            <a:effectLst/>
                            <a:latin typeface="Calibri"/>
                            <a:ea typeface="Calibri"/>
                            <a:cs typeface="Times New Roman"/>
                          </a:endParaRPr>
                        </a:p>
                      </a:txBody>
                      <a:tcPr marL="68580" marR="68580" marT="0" marB="0"/>
                    </a:tc>
                  </a:tr>
                </a:tbl>
              </a:graphicData>
            </a:graphic>
          </p:graphicFrame>
        </mc:Fallback>
      </mc:AlternateContent>
    </p:spTree>
    <p:extLst>
      <p:ext uri="{BB962C8B-B14F-4D97-AF65-F5344CB8AC3E}">
        <p14:creationId xmlns:p14="http://schemas.microsoft.com/office/powerpoint/2010/main" val="10489796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t>Méthodologie</a:t>
            </a:r>
            <a:br>
              <a:rPr lang="fr-FR" dirty="0"/>
            </a:br>
            <a:endParaRPr lang="fr-FR" dirty="0"/>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p:txBody>
              <a:bodyPr>
                <a:normAutofit fontScale="85000" lnSpcReduction="10000"/>
              </a:bodyPr>
              <a:lstStyle/>
              <a:p>
                <a:r>
                  <a:rPr lang="fr-FR" sz="2400" dirty="0">
                    <a:latin typeface="Times New Roman" panose="02020603050405020304" pitchFamily="18" charset="0"/>
                    <a:ea typeface="Calibri" panose="020F0502020204030204" pitchFamily="34" charset="0"/>
                    <a:cs typeface="Times New Roman" panose="02020603050405020304" pitchFamily="18" charset="0"/>
                  </a:rPr>
                  <a:t>Pour chaque polluant 𝑃 , nous générons un individu de référence par quintile d'émissions 𝑄𝑘, que nous définissons comme un individu ayant la moyenne </a:t>
                </a:r>
                <a14:m>
                  <m:oMath xmlns:m="http://schemas.openxmlformats.org/officeDocument/2006/math">
                    <m:sSub>
                      <m:sSubPr>
                        <m:ctrlPr>
                          <a:rPr lang="fr-FR" sz="2400" i="1">
                            <a:latin typeface="Cambria Math" panose="02040503050406030204" pitchFamily="18" charset="0"/>
                            <a:cs typeface="Times New Roman" panose="02020603050405020304" pitchFamily="18" charset="0"/>
                          </a:rPr>
                        </m:ctrlPr>
                      </m:sSubPr>
                      <m:e>
                        <m:r>
                          <a:rPr lang="fr-FR" sz="2400" i="1">
                            <a:latin typeface="Cambria Math"/>
                            <a:cs typeface="Times New Roman" panose="02020603050405020304" pitchFamily="18" charset="0"/>
                          </a:rPr>
                          <m:t>𝐷</m:t>
                        </m:r>
                      </m:e>
                      <m:sub>
                        <m:r>
                          <a:rPr lang="fr-FR" sz="2400" i="1">
                            <a:latin typeface="Cambria Math"/>
                            <a:cs typeface="Times New Roman" panose="02020603050405020304" pitchFamily="18" charset="0"/>
                          </a:rPr>
                          <m:t>𝑄𝑘</m:t>
                        </m:r>
                      </m:sub>
                    </m:sSub>
                  </m:oMath>
                </a14:m>
                <a:r>
                  <a:rPr lang="fr-FR" sz="2400" dirty="0">
                    <a:latin typeface="Times New Roman" panose="02020603050405020304" pitchFamily="18" charset="0"/>
                    <a:ea typeface="Calibri" panose="020F0502020204030204" pitchFamily="34" charset="0"/>
                    <a:cs typeface="Times New Roman" panose="02020603050405020304" pitchFamily="18" charset="0"/>
                  </a:rPr>
                  <a:t>, la part modale </a:t>
                </a:r>
                <a14:m>
                  <m:oMath xmlns:m="http://schemas.openxmlformats.org/officeDocument/2006/math">
                    <m:sSub>
                      <m:sSubPr>
                        <m:ctrlPr>
                          <a:rPr lang="fr-FR" sz="2400" i="1">
                            <a:latin typeface="Cambria Math" panose="02040503050406030204" pitchFamily="18" charset="0"/>
                            <a:cs typeface="Times New Roman" panose="02020603050405020304" pitchFamily="18" charset="0"/>
                          </a:rPr>
                        </m:ctrlPr>
                      </m:sSubPr>
                      <m:e>
                        <m:r>
                          <a:rPr lang="fr-FR" sz="2400" i="1">
                            <a:latin typeface="Cambria Math"/>
                            <a:cs typeface="Times New Roman" panose="02020603050405020304" pitchFamily="18" charset="0"/>
                          </a:rPr>
                          <m:t>𝑆</m:t>
                        </m:r>
                      </m:e>
                      <m:sub>
                        <m:r>
                          <a:rPr lang="fr-FR" sz="2400" i="1">
                            <a:latin typeface="Cambria Math"/>
                            <a:cs typeface="Times New Roman" panose="02020603050405020304" pitchFamily="18" charset="0"/>
                          </a:rPr>
                          <m:t>𝑚</m:t>
                        </m:r>
                        <m:r>
                          <a:rPr lang="fr-FR" sz="2400" i="1">
                            <a:latin typeface="Cambria Math"/>
                            <a:cs typeface="Times New Roman" panose="02020603050405020304" pitchFamily="18" charset="0"/>
                          </a:rPr>
                          <m:t>,</m:t>
                        </m:r>
                        <m:r>
                          <a:rPr lang="fr-FR" sz="2400" i="1">
                            <a:latin typeface="Cambria Math"/>
                            <a:cs typeface="Times New Roman" panose="02020603050405020304" pitchFamily="18" charset="0"/>
                          </a:rPr>
                          <m:t>𝑄𝑘</m:t>
                        </m:r>
                      </m:sub>
                    </m:sSub>
                    <m:r>
                      <a:rPr lang="fr-FR" sz="2400" i="1">
                        <a:latin typeface="Cambria Math"/>
                        <a:cs typeface="Times New Roman" panose="02020603050405020304" pitchFamily="18" charset="0"/>
                      </a:rPr>
                      <m:t> </m:t>
                    </m:r>
                  </m:oMath>
                </a14:m>
                <a:r>
                  <a:rPr lang="fr-FR" sz="2400" dirty="0">
                    <a:latin typeface="Times New Roman" panose="02020603050405020304" pitchFamily="18" charset="0"/>
                    <a:ea typeface="Calibri" panose="020F0502020204030204" pitchFamily="34" charset="0"/>
                    <a:cs typeface="Times New Roman" panose="02020603050405020304" pitchFamily="18" charset="0"/>
                  </a:rPr>
                  <a:t>, l'intensité d'émission </a:t>
                </a:r>
                <a14:m>
                  <m:oMath xmlns:m="http://schemas.openxmlformats.org/officeDocument/2006/math">
                    <m:sSub>
                      <m:sSubPr>
                        <m:ctrlPr>
                          <a:rPr lang="fr-FR" sz="2400" i="1">
                            <a:latin typeface="Cambria Math" panose="02040503050406030204" pitchFamily="18" charset="0"/>
                            <a:cs typeface="Times New Roman" panose="02020603050405020304" pitchFamily="18" charset="0"/>
                          </a:rPr>
                        </m:ctrlPr>
                      </m:sSubPr>
                      <m:e>
                        <m:r>
                          <a:rPr lang="fr-FR" sz="2400" i="1">
                            <a:latin typeface="Cambria Math"/>
                            <a:cs typeface="Times New Roman" panose="02020603050405020304" pitchFamily="18" charset="0"/>
                          </a:rPr>
                          <m:t>𝐼</m:t>
                        </m:r>
                      </m:e>
                      <m:sub>
                        <m:r>
                          <a:rPr lang="fr-FR" sz="2400" i="1">
                            <a:latin typeface="Cambria Math"/>
                            <a:cs typeface="Times New Roman" panose="02020603050405020304" pitchFamily="18" charset="0"/>
                          </a:rPr>
                          <m:t>𝑚</m:t>
                        </m:r>
                        <m:r>
                          <a:rPr lang="fr-FR" sz="2400" i="1">
                            <a:latin typeface="Cambria Math"/>
                            <a:cs typeface="Times New Roman" panose="02020603050405020304" pitchFamily="18" charset="0"/>
                          </a:rPr>
                          <m:t>,</m:t>
                        </m:r>
                        <m:r>
                          <a:rPr lang="fr-FR" sz="2400" i="1">
                            <a:latin typeface="Cambria Math"/>
                            <a:cs typeface="Times New Roman" panose="02020603050405020304" pitchFamily="18" charset="0"/>
                          </a:rPr>
                          <m:t>𝑄𝑘</m:t>
                        </m:r>
                      </m:sub>
                    </m:sSub>
                    <m:r>
                      <a:rPr lang="fr-FR" sz="2400" i="1">
                        <a:latin typeface="Cambria Math"/>
                        <a:cs typeface="Times New Roman" panose="02020603050405020304" pitchFamily="18" charset="0"/>
                      </a:rPr>
                      <m:t> </m:t>
                    </m:r>
                  </m:oMath>
                </a14:m>
                <a:r>
                  <a:rPr lang="fr-FR" sz="2400" dirty="0">
                    <a:latin typeface="Times New Roman" panose="02020603050405020304" pitchFamily="18" charset="0"/>
                    <a:ea typeface="Calibri" panose="020F0502020204030204" pitchFamily="34" charset="0"/>
                    <a:cs typeface="Times New Roman" panose="02020603050405020304" pitchFamily="18" charset="0"/>
                  </a:rPr>
                  <a:t> de son quintile 𝑄𝑘, 𝑘 = 1. .5.</a:t>
                </a:r>
              </a:p>
              <a:p>
                <a:endParaRPr lang="fr-FR" sz="2400" dirty="0">
                  <a:latin typeface="Times New Roman" panose="02020603050405020304" pitchFamily="18" charset="0"/>
                  <a:ea typeface="Calibri" panose="020F0502020204030204" pitchFamily="34" charset="0"/>
                  <a:cs typeface="Times New Roman" panose="02020603050405020304" pitchFamily="18" charset="0"/>
                </a:endParaRPr>
              </a:p>
              <a:p>
                <a:r>
                  <a:rPr lang="fr-FR" sz="2400" dirty="0">
                    <a:latin typeface="Times New Roman" panose="02020603050405020304" pitchFamily="18" charset="0"/>
                    <a:ea typeface="Calibri" panose="020F0502020204030204" pitchFamily="34" charset="0"/>
                    <a:cs typeface="Times New Roman" panose="02020603050405020304" pitchFamily="18" charset="0"/>
                  </a:rPr>
                  <a:t>Pour l'individu de référence du quintile </a:t>
                </a:r>
                <a14:m>
                  <m:oMath xmlns:m="http://schemas.openxmlformats.org/officeDocument/2006/math">
                    <m:r>
                      <a:rPr lang="fr-FR" sz="2400" i="1">
                        <a:latin typeface="Cambria Math"/>
                        <a:ea typeface="Calibri" panose="020F0502020204030204" pitchFamily="34" charset="0"/>
                      </a:rPr>
                      <m:t>𝑄𝑘</m:t>
                    </m:r>
                  </m:oMath>
                </a14:m>
                <a:r>
                  <a:rPr lang="fr-FR" sz="2400" dirty="0">
                    <a:latin typeface="Times New Roman" panose="02020603050405020304" pitchFamily="18" charset="0"/>
                    <a:ea typeface="Calibri" panose="020F0502020204030204" pitchFamily="34" charset="0"/>
                    <a:cs typeface="Times New Roman" panose="02020603050405020304" pitchFamily="18" charset="0"/>
                  </a:rPr>
                  <a:t>, l'équation de Kaya étendue se lit comme suit : </a:t>
                </a:r>
              </a:p>
              <a:p>
                <a:endParaRPr lang="fr-FR" sz="24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14:m>
                  <m:oMathPara xmlns:m="http://schemas.openxmlformats.org/officeDocument/2006/math">
                    <m:oMathParaPr>
                      <m:jc m:val="centerGroup"/>
                    </m:oMathParaPr>
                    <m:oMath xmlns:m="http://schemas.openxmlformats.org/officeDocument/2006/math">
                      <m:sSub>
                        <m:sSubPr>
                          <m:ctrlPr>
                            <a:rPr lang="fr-FR" sz="2400" i="1">
                              <a:latin typeface="Cambria Math" panose="02040503050406030204" pitchFamily="18" charset="0"/>
                            </a:rPr>
                          </m:ctrlPr>
                        </m:sSubPr>
                        <m:e>
                          <m:r>
                            <a:rPr lang="fr-FR" sz="2400" i="1">
                              <a:latin typeface="Cambria Math"/>
                            </a:rPr>
                            <m:t>𝐸</m:t>
                          </m:r>
                        </m:e>
                        <m:sub>
                          <m:r>
                            <a:rPr lang="fr-FR" sz="2400" i="1">
                              <a:latin typeface="Cambria Math"/>
                            </a:rPr>
                            <m:t>𝑃</m:t>
                          </m:r>
                          <m:r>
                            <a:rPr lang="fr-FR" sz="2400" i="1">
                              <a:latin typeface="Cambria Math"/>
                            </a:rPr>
                            <m:t>,</m:t>
                          </m:r>
                          <m:r>
                            <a:rPr lang="fr-FR" sz="2400" i="1">
                              <a:latin typeface="Cambria Math"/>
                            </a:rPr>
                            <m:t>𝑄𝑘</m:t>
                          </m:r>
                        </m:sub>
                      </m:sSub>
                      <m:r>
                        <a:rPr lang="fr-FR" sz="2400" i="1">
                          <a:latin typeface="Cambria Math"/>
                        </a:rPr>
                        <m:t>=</m:t>
                      </m:r>
                      <m:nary>
                        <m:naryPr>
                          <m:chr m:val="∑"/>
                          <m:limLoc m:val="undOvr"/>
                          <m:supHide m:val="on"/>
                          <m:ctrlPr>
                            <a:rPr lang="fr-FR" sz="2400" i="1">
                              <a:latin typeface="Cambria Math" panose="02040503050406030204" pitchFamily="18" charset="0"/>
                            </a:rPr>
                          </m:ctrlPr>
                        </m:naryPr>
                        <m:sub>
                          <m:r>
                            <a:rPr lang="fr-FR" sz="2400" i="1">
                              <a:latin typeface="Cambria Math"/>
                            </a:rPr>
                            <m:t>𝑚</m:t>
                          </m:r>
                          <m:r>
                            <a:rPr lang="fr-FR" sz="2400" i="1">
                              <a:latin typeface="Cambria Math"/>
                            </a:rPr>
                            <m:t>∈</m:t>
                          </m:r>
                          <m:r>
                            <a:rPr lang="fr-FR" sz="2400" i="1">
                              <a:latin typeface="Cambria Math"/>
                            </a:rPr>
                            <m:t>𝑀</m:t>
                          </m:r>
                        </m:sub>
                        <m:sup/>
                        <m:e>
                          <m:sSub>
                            <m:sSubPr>
                              <m:ctrlPr>
                                <a:rPr lang="fr-FR" sz="2400" i="1">
                                  <a:latin typeface="Cambria Math" panose="02040503050406030204" pitchFamily="18" charset="0"/>
                                </a:rPr>
                              </m:ctrlPr>
                            </m:sSubPr>
                            <m:e>
                              <m:r>
                                <a:rPr lang="fr-FR" sz="2400" i="1">
                                  <a:latin typeface="Cambria Math"/>
                                </a:rPr>
                                <m:t>𝐷</m:t>
                              </m:r>
                            </m:e>
                            <m:sub>
                              <m:r>
                                <a:rPr lang="fr-FR" sz="2400" i="1">
                                  <a:latin typeface="Cambria Math"/>
                                </a:rPr>
                                <m:t>𝑄𝑘</m:t>
                              </m:r>
                            </m:sub>
                          </m:sSub>
                          <m:sSub>
                            <m:sSubPr>
                              <m:ctrlPr>
                                <a:rPr lang="fr-FR" sz="2400" i="1">
                                  <a:latin typeface="Cambria Math" panose="02040503050406030204" pitchFamily="18" charset="0"/>
                                </a:rPr>
                              </m:ctrlPr>
                            </m:sSubPr>
                            <m:e>
                              <m:r>
                                <a:rPr lang="fr-FR" sz="2400" i="1">
                                  <a:latin typeface="Cambria Math"/>
                                </a:rPr>
                                <m:t>𝑆</m:t>
                              </m:r>
                            </m:e>
                            <m:sub>
                              <m:r>
                                <a:rPr lang="fr-FR" sz="2400" i="1">
                                  <a:latin typeface="Cambria Math"/>
                                </a:rPr>
                                <m:t>𝑚</m:t>
                              </m:r>
                              <m:r>
                                <a:rPr lang="fr-FR" sz="2400" i="1">
                                  <a:latin typeface="Cambria Math"/>
                                </a:rPr>
                                <m:t>,</m:t>
                              </m:r>
                              <m:r>
                                <a:rPr lang="fr-FR" sz="2400" i="1">
                                  <a:latin typeface="Cambria Math"/>
                                </a:rPr>
                                <m:t>𝑄𝑘</m:t>
                              </m:r>
                            </m:sub>
                          </m:sSub>
                          <m:sSub>
                            <m:sSubPr>
                              <m:ctrlPr>
                                <a:rPr lang="fr-FR" sz="2400" i="1">
                                  <a:latin typeface="Cambria Math" panose="02040503050406030204" pitchFamily="18" charset="0"/>
                                </a:rPr>
                              </m:ctrlPr>
                            </m:sSubPr>
                            <m:e>
                              <m:r>
                                <a:rPr lang="fr-FR" sz="2400" i="1">
                                  <a:latin typeface="Cambria Math"/>
                                </a:rPr>
                                <m:t>𝐼</m:t>
                              </m:r>
                            </m:e>
                            <m:sub>
                              <m:r>
                                <a:rPr lang="fr-FR" sz="2400" i="1">
                                  <a:latin typeface="Cambria Math"/>
                                </a:rPr>
                                <m:t>𝑃</m:t>
                              </m:r>
                              <m:r>
                                <a:rPr lang="fr-FR" sz="2400" i="1">
                                  <a:latin typeface="Cambria Math"/>
                                </a:rPr>
                                <m:t>,</m:t>
                              </m:r>
                              <m:r>
                                <a:rPr lang="fr-FR" sz="2400" i="1">
                                  <a:latin typeface="Cambria Math"/>
                                </a:rPr>
                                <m:t>𝑚</m:t>
                              </m:r>
                              <m:r>
                                <a:rPr lang="fr-FR" sz="2400" i="1">
                                  <a:latin typeface="Cambria Math"/>
                                </a:rPr>
                                <m:t>,</m:t>
                              </m:r>
                              <m:r>
                                <a:rPr lang="fr-FR" sz="2400" i="1">
                                  <a:latin typeface="Cambria Math"/>
                                </a:rPr>
                                <m:t>𝑄𝑘</m:t>
                              </m:r>
                            </m:sub>
                          </m:sSub>
                        </m:e>
                      </m:nary>
                      <m:r>
                        <a:rPr lang="fr-FR" sz="2400" b="0" i="1" smtClean="0">
                          <a:latin typeface="Cambria Math"/>
                        </a:rPr>
                        <m:t>     (4)</m:t>
                      </m:r>
                    </m:oMath>
                  </m:oMathPara>
                </a14:m>
                <a:endParaRPr lang="fr-FR" sz="2400" dirty="0">
                  <a:latin typeface="Times New Roman" panose="02020603050405020304" pitchFamily="18" charset="0"/>
                  <a:cs typeface="Times New Roman" panose="02020603050405020304" pitchFamily="18" charset="0"/>
                </a:endParaRPr>
              </a:p>
              <a:p>
                <a:endParaRPr lang="fr-FR" sz="2400" dirty="0">
                  <a:latin typeface="Times New Roman" panose="02020603050405020304" pitchFamily="18" charset="0"/>
                  <a:ea typeface="Calibri" panose="020F0502020204030204" pitchFamily="34" charset="0"/>
                  <a:cs typeface="Times New Roman" panose="02020603050405020304" pitchFamily="18" charset="0"/>
                </a:endParaRPr>
              </a:p>
              <a:p>
                <a:endParaRPr lang="fr-FR" sz="2400" dirty="0">
                  <a:latin typeface="Times New Roman" panose="02020603050405020304" pitchFamily="18" charset="0"/>
                  <a:cs typeface="Times New Roman" panose="02020603050405020304" pitchFamily="18" charset="0"/>
                </a:endParaRPr>
              </a:p>
              <a:p>
                <a:r>
                  <a:rPr lang="fr-FR" sz="2400" dirty="0">
                    <a:latin typeface="Times New Roman" panose="02020603050405020304" pitchFamily="18" charset="0"/>
                    <a:cs typeface="Times New Roman" panose="02020603050405020304" pitchFamily="18" charset="0"/>
                  </a:rPr>
                  <a:t>Cet individu de référence a des émissions </a:t>
                </a:r>
                <a14:m>
                  <m:oMath xmlns:m="http://schemas.openxmlformats.org/officeDocument/2006/math">
                    <m:sSub>
                      <m:sSubPr>
                        <m:ctrlPr>
                          <a:rPr lang="fr-FR" sz="2400" i="1">
                            <a:latin typeface="Cambria Math" panose="02040503050406030204" pitchFamily="18" charset="0"/>
                            <a:ea typeface="Calibri" panose="020F0502020204030204" pitchFamily="34" charset="0"/>
                            <a:cs typeface="Times New Roman" panose="02020603050405020304" pitchFamily="18" charset="0"/>
                          </a:rPr>
                        </m:ctrlPr>
                      </m:sSubPr>
                      <m:e>
                        <m:r>
                          <a:rPr lang="fr-FR" sz="2400" i="1">
                            <a:latin typeface="Cambria Math" panose="02040503050406030204" pitchFamily="18" charset="0"/>
                            <a:ea typeface="Calibri" panose="020F0502020204030204" pitchFamily="34" charset="0"/>
                            <a:cs typeface="Times New Roman" panose="02020603050405020304" pitchFamily="18" charset="0"/>
                          </a:rPr>
                          <m:t>𝐸</m:t>
                        </m:r>
                      </m:e>
                      <m:sub>
                        <m:r>
                          <a:rPr lang="fr-FR" sz="2400" i="1">
                            <a:latin typeface="Cambria Math" panose="02040503050406030204" pitchFamily="18" charset="0"/>
                            <a:ea typeface="Calibri" panose="020F0502020204030204" pitchFamily="34" charset="0"/>
                            <a:cs typeface="Times New Roman" panose="02020603050405020304" pitchFamily="18" charset="0"/>
                          </a:rPr>
                          <m:t>𝑃</m:t>
                        </m:r>
                        <m:r>
                          <a:rPr lang="fr-FR" sz="2400" i="1">
                            <a:latin typeface="Cambria Math" panose="02040503050406030204" pitchFamily="18" charset="0"/>
                            <a:ea typeface="Calibri" panose="020F0502020204030204" pitchFamily="34" charset="0"/>
                            <a:cs typeface="Times New Roman" panose="02020603050405020304" pitchFamily="18" charset="0"/>
                          </a:rPr>
                          <m:t>,</m:t>
                        </m:r>
                        <m:r>
                          <a:rPr lang="fr-FR" sz="2400" i="1">
                            <a:latin typeface="Cambria Math" panose="02040503050406030204" pitchFamily="18" charset="0"/>
                            <a:ea typeface="Calibri" panose="020F0502020204030204" pitchFamily="34" charset="0"/>
                            <a:cs typeface="Times New Roman" panose="02020603050405020304" pitchFamily="18" charset="0"/>
                          </a:rPr>
                          <m:t>𝑖</m:t>
                        </m:r>
                      </m:sub>
                    </m:sSub>
                    <m:r>
                      <a:rPr lang="fr-FR" sz="2400" i="1">
                        <a:latin typeface="Cambria Math" panose="02040503050406030204" pitchFamily="18" charset="0"/>
                        <a:ea typeface="Calibri" panose="020F0502020204030204" pitchFamily="34" charset="0"/>
                        <a:cs typeface="Times New Roman" panose="02020603050405020304" pitchFamily="18" charset="0"/>
                      </a:rPr>
                      <m:t> </m:t>
                    </m:r>
                  </m:oMath>
                </a14:m>
                <a:r>
                  <a:rPr lang="fr-FR" sz="2400" dirty="0">
                    <a:latin typeface="Times New Roman" panose="02020603050405020304" pitchFamily="18" charset="0"/>
                    <a:cs typeface="Times New Roman" panose="02020603050405020304" pitchFamily="18" charset="0"/>
                  </a:rPr>
                  <a:t>qui diffèrent des émissions moyennes de son quintile, étant donné la forme multiplicative de la formule de décomposition : le produit de moyennes n'est pas la moyenne du produit.</a:t>
                </a:r>
              </a:p>
              <a:p>
                <a:r>
                  <a:rPr lang="fr-FR" sz="2400" dirty="0">
                    <a:latin typeface="Times New Roman" panose="02020603050405020304" pitchFamily="18" charset="0"/>
                    <a:cs typeface="Times New Roman" panose="02020603050405020304" pitchFamily="18" charset="0"/>
                  </a:rPr>
                  <a:t> </a:t>
                </a:r>
              </a:p>
              <a:p>
                <a:endParaRPr lang="fr-FR" sz="2600" dirty="0"/>
              </a:p>
              <a:p>
                <a:endParaRPr lang="fr-FR" dirty="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blipFill rotWithShape="1">
                <a:blip r:embed="rId2"/>
                <a:stretch>
                  <a:fillRect l="-522" t="-2801"/>
                </a:stretch>
              </a:blipFill>
            </p:spPr>
            <p:txBody>
              <a:bodyPr/>
              <a:lstStyle/>
              <a:p>
                <a:r>
                  <a:rPr lang="fr-FR">
                    <a:noFill/>
                  </a:rPr>
                  <a:t> </a:t>
                </a:r>
              </a:p>
            </p:txBody>
          </p:sp>
        </mc:Fallback>
      </mc:AlternateContent>
    </p:spTree>
    <p:extLst>
      <p:ext uri="{BB962C8B-B14F-4D97-AF65-F5344CB8AC3E}">
        <p14:creationId xmlns:p14="http://schemas.microsoft.com/office/powerpoint/2010/main" val="15458017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Méthodologie</a:t>
            </a:r>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p:txBody>
              <a:bodyPr>
                <a:normAutofit/>
              </a:bodyPr>
              <a:lstStyle/>
              <a:p>
                <a:pPr algn="just"/>
                <a:r>
                  <a:rPr lang="fr-FR" sz="2000" dirty="0">
                    <a:latin typeface="Times New Roman" panose="02020603050405020304" pitchFamily="18" charset="0"/>
                    <a:ea typeface="Calibri" panose="020F0502020204030204" pitchFamily="34" charset="0"/>
                    <a:cs typeface="Times New Roman" panose="02020603050405020304" pitchFamily="18" charset="0"/>
                  </a:rPr>
                  <a:t>La différence totale (𝑡𝑜𝑡) d'émissions entre 𝑄𝑘, 𝑘 = 1, 2, 4, 5 et Q3 peut être décomposée en différence des composantes de distance (𝐷), de part modale (𝑆) et d'intensité (𝐼) :</a:t>
                </a:r>
              </a:p>
              <a:p>
                <a:pPr algn="just"/>
                <a:endParaRPr lang="fr-FR" sz="2400" dirty="0">
                  <a:ea typeface="Calibri" panose="020F0502020204030204" pitchFamily="34" charset="0"/>
                  <a:cs typeface="Times New Roman" panose="02020603050405020304" pitchFamily="18" charset="0"/>
                </a:endParaRPr>
              </a:p>
              <a:p>
                <a:pPr marL="0" indent="0" algn="just">
                  <a:buNone/>
                </a:pPr>
                <a14:m>
                  <m:oMathPara xmlns:m="http://schemas.openxmlformats.org/officeDocument/2006/math">
                    <m:oMathParaPr>
                      <m:jc m:val="centerGroup"/>
                    </m:oMathParaPr>
                    <m:oMath xmlns:m="http://schemas.openxmlformats.org/officeDocument/2006/math">
                      <m:sSub>
                        <m:sSubPr>
                          <m:ctrlPr>
                            <a:rPr lang="fr-FR" sz="2400" i="1">
                              <a:latin typeface="Cambria Math" panose="02040503050406030204" pitchFamily="18" charset="0"/>
                            </a:rPr>
                          </m:ctrlPr>
                        </m:sSubPr>
                        <m:e>
                          <m:r>
                            <a:rPr lang="fr-FR" sz="2400" i="1">
                              <a:latin typeface="Cambria Math"/>
                            </a:rPr>
                            <m:t>𝐸</m:t>
                          </m:r>
                        </m:e>
                        <m:sub>
                          <m:r>
                            <a:rPr lang="fr-FR" sz="2400" i="1">
                              <a:latin typeface="Cambria Math"/>
                            </a:rPr>
                            <m:t>𝑃</m:t>
                          </m:r>
                          <m:r>
                            <a:rPr lang="fr-FR" sz="2400" i="1">
                              <a:latin typeface="Cambria Math"/>
                            </a:rPr>
                            <m:t>,</m:t>
                          </m:r>
                          <m:r>
                            <a:rPr lang="fr-FR" sz="2400" i="1">
                              <a:latin typeface="Cambria Math"/>
                            </a:rPr>
                            <m:t>𝑄𝑘</m:t>
                          </m:r>
                        </m:sub>
                      </m:sSub>
                      <m:r>
                        <a:rPr lang="fr-FR" sz="2400" i="1">
                          <a:latin typeface="Cambria Math"/>
                        </a:rPr>
                        <m:t>− </m:t>
                      </m:r>
                      <m:sSub>
                        <m:sSubPr>
                          <m:ctrlPr>
                            <a:rPr lang="fr-FR" sz="2400" i="1">
                              <a:latin typeface="Cambria Math" panose="02040503050406030204" pitchFamily="18" charset="0"/>
                            </a:rPr>
                          </m:ctrlPr>
                        </m:sSubPr>
                        <m:e>
                          <m:r>
                            <a:rPr lang="fr-FR" sz="2400" i="1">
                              <a:latin typeface="Cambria Math"/>
                            </a:rPr>
                            <m:t>𝐸</m:t>
                          </m:r>
                        </m:e>
                        <m:sub>
                          <m:r>
                            <a:rPr lang="fr-FR" sz="2400" i="1">
                              <a:latin typeface="Cambria Math"/>
                            </a:rPr>
                            <m:t>𝑃</m:t>
                          </m:r>
                          <m:r>
                            <a:rPr lang="fr-FR" sz="2400" i="1">
                              <a:latin typeface="Cambria Math"/>
                            </a:rPr>
                            <m:t>,</m:t>
                          </m:r>
                          <m:r>
                            <a:rPr lang="fr-FR" sz="2400" i="1">
                              <a:latin typeface="Cambria Math"/>
                            </a:rPr>
                            <m:t>𝑄</m:t>
                          </m:r>
                          <m:r>
                            <a:rPr lang="fr-FR" sz="2400" i="1">
                              <a:latin typeface="Cambria Math"/>
                            </a:rPr>
                            <m:t>3</m:t>
                          </m:r>
                        </m:sub>
                      </m:sSub>
                      <m:r>
                        <a:rPr lang="fr-FR" sz="2400" i="1">
                          <a:latin typeface="Cambria Math"/>
                        </a:rPr>
                        <m:t>=∆</m:t>
                      </m:r>
                      <m:sSub>
                        <m:sSubPr>
                          <m:ctrlPr>
                            <a:rPr lang="fr-FR" sz="2400" i="1">
                              <a:latin typeface="Cambria Math" panose="02040503050406030204" pitchFamily="18" charset="0"/>
                            </a:rPr>
                          </m:ctrlPr>
                        </m:sSubPr>
                        <m:e>
                          <m:r>
                            <a:rPr lang="fr-FR" sz="2400" i="1">
                              <a:latin typeface="Cambria Math"/>
                            </a:rPr>
                            <m:t>𝐸</m:t>
                          </m:r>
                        </m:e>
                        <m:sub>
                          <m:r>
                            <a:rPr lang="fr-FR" sz="2400" i="1">
                              <a:latin typeface="Cambria Math"/>
                            </a:rPr>
                            <m:t>𝑃</m:t>
                          </m:r>
                          <m:r>
                            <a:rPr lang="fr-FR" sz="2400" i="1">
                              <a:latin typeface="Cambria Math"/>
                            </a:rPr>
                            <m:t>,</m:t>
                          </m:r>
                          <m:r>
                            <a:rPr lang="fr-FR" sz="2400" i="1">
                              <a:latin typeface="Cambria Math"/>
                            </a:rPr>
                            <m:t>𝑄𝑘</m:t>
                          </m:r>
                          <m:r>
                            <a:rPr lang="fr-FR" sz="2400" i="1">
                              <a:latin typeface="Cambria Math"/>
                            </a:rPr>
                            <m:t>−</m:t>
                          </m:r>
                          <m:r>
                            <a:rPr lang="fr-FR" sz="2400" i="1">
                              <a:latin typeface="Cambria Math"/>
                            </a:rPr>
                            <m:t>𝑄</m:t>
                          </m:r>
                          <m:r>
                            <a:rPr lang="fr-FR" sz="2400" i="1">
                              <a:latin typeface="Cambria Math"/>
                            </a:rPr>
                            <m:t>3,</m:t>
                          </m:r>
                          <m:r>
                            <a:rPr lang="fr-FR" sz="2400" i="1">
                              <a:latin typeface="Cambria Math"/>
                            </a:rPr>
                            <m:t>𝑡𝑜𝑡</m:t>
                          </m:r>
                        </m:sub>
                      </m:sSub>
                      <m:r>
                        <a:rPr lang="fr-FR" sz="2400" i="1" smtClean="0">
                          <a:latin typeface="Cambria Math"/>
                        </a:rPr>
                        <m:t>=</m:t>
                      </m:r>
                      <m:r>
                        <a:rPr lang="fr-FR" sz="2400" i="1">
                          <a:latin typeface="Cambria Math"/>
                        </a:rPr>
                        <m:t>∆</m:t>
                      </m:r>
                      <m:sSub>
                        <m:sSubPr>
                          <m:ctrlPr>
                            <a:rPr lang="fr-FR" sz="2400" i="1">
                              <a:latin typeface="Cambria Math" panose="02040503050406030204" pitchFamily="18" charset="0"/>
                            </a:rPr>
                          </m:ctrlPr>
                        </m:sSubPr>
                        <m:e>
                          <m:r>
                            <a:rPr lang="fr-FR" sz="2400" i="1">
                              <a:latin typeface="Cambria Math"/>
                            </a:rPr>
                            <m:t>𝐸</m:t>
                          </m:r>
                        </m:e>
                        <m:sub>
                          <m:r>
                            <a:rPr lang="fr-FR" sz="2400" i="1">
                              <a:latin typeface="Cambria Math"/>
                            </a:rPr>
                            <m:t>𝑃</m:t>
                          </m:r>
                          <m:r>
                            <a:rPr lang="fr-FR" sz="2400" i="1">
                              <a:latin typeface="Cambria Math"/>
                            </a:rPr>
                            <m:t>,</m:t>
                          </m:r>
                          <m:r>
                            <a:rPr lang="fr-FR" sz="2400" i="1">
                              <a:latin typeface="Cambria Math"/>
                            </a:rPr>
                            <m:t>𝑄𝑘</m:t>
                          </m:r>
                          <m:r>
                            <a:rPr lang="fr-FR" sz="2400" i="1">
                              <a:latin typeface="Cambria Math"/>
                            </a:rPr>
                            <m:t>−</m:t>
                          </m:r>
                          <m:r>
                            <a:rPr lang="fr-FR" sz="2400" i="1">
                              <a:latin typeface="Cambria Math"/>
                            </a:rPr>
                            <m:t>𝑄</m:t>
                          </m:r>
                          <m:r>
                            <a:rPr lang="fr-FR" sz="2400" i="1">
                              <a:latin typeface="Cambria Math"/>
                            </a:rPr>
                            <m:t>3,</m:t>
                          </m:r>
                          <m:r>
                            <a:rPr lang="fr-FR" sz="2400" i="1">
                              <a:latin typeface="Cambria Math"/>
                            </a:rPr>
                            <m:t>𝐷</m:t>
                          </m:r>
                        </m:sub>
                      </m:sSub>
                      <m:r>
                        <a:rPr lang="fr-FR" sz="2400" i="1">
                          <a:latin typeface="Cambria Math"/>
                        </a:rPr>
                        <m:t>+∆</m:t>
                      </m:r>
                      <m:sSub>
                        <m:sSubPr>
                          <m:ctrlPr>
                            <a:rPr lang="fr-FR" sz="2400" i="1">
                              <a:latin typeface="Cambria Math" panose="02040503050406030204" pitchFamily="18" charset="0"/>
                            </a:rPr>
                          </m:ctrlPr>
                        </m:sSubPr>
                        <m:e>
                          <m:r>
                            <a:rPr lang="fr-FR" sz="2400" i="1">
                              <a:latin typeface="Cambria Math"/>
                            </a:rPr>
                            <m:t>𝐸</m:t>
                          </m:r>
                        </m:e>
                        <m:sub>
                          <m:r>
                            <a:rPr lang="fr-FR" sz="2400" i="1">
                              <a:latin typeface="Cambria Math"/>
                            </a:rPr>
                            <m:t>𝑃</m:t>
                          </m:r>
                          <m:r>
                            <a:rPr lang="fr-FR" sz="2400" i="1">
                              <a:latin typeface="Cambria Math"/>
                            </a:rPr>
                            <m:t>,</m:t>
                          </m:r>
                          <m:r>
                            <a:rPr lang="fr-FR" sz="2400" i="1">
                              <a:latin typeface="Cambria Math"/>
                            </a:rPr>
                            <m:t>𝑄𝑘</m:t>
                          </m:r>
                          <m:r>
                            <a:rPr lang="fr-FR" sz="2400" i="1">
                              <a:latin typeface="Cambria Math"/>
                            </a:rPr>
                            <m:t>−</m:t>
                          </m:r>
                          <m:r>
                            <a:rPr lang="fr-FR" sz="2400" i="1">
                              <a:latin typeface="Cambria Math"/>
                            </a:rPr>
                            <m:t>𝑄</m:t>
                          </m:r>
                          <m:r>
                            <a:rPr lang="fr-FR" sz="2400" i="1">
                              <a:latin typeface="Cambria Math"/>
                            </a:rPr>
                            <m:t>3,</m:t>
                          </m:r>
                          <m:r>
                            <a:rPr lang="fr-FR" sz="2400" i="1">
                              <a:latin typeface="Cambria Math"/>
                            </a:rPr>
                            <m:t>𝑆</m:t>
                          </m:r>
                        </m:sub>
                      </m:sSub>
                      <m:r>
                        <a:rPr lang="fr-FR" sz="2400" i="1">
                          <a:latin typeface="Cambria Math"/>
                        </a:rPr>
                        <m:t>+ ∆</m:t>
                      </m:r>
                      <m:sSub>
                        <m:sSubPr>
                          <m:ctrlPr>
                            <a:rPr lang="fr-FR" sz="2400" i="1">
                              <a:latin typeface="Cambria Math" panose="02040503050406030204" pitchFamily="18" charset="0"/>
                            </a:rPr>
                          </m:ctrlPr>
                        </m:sSubPr>
                        <m:e>
                          <m:r>
                            <a:rPr lang="fr-FR" sz="2400" i="1">
                              <a:latin typeface="Cambria Math"/>
                            </a:rPr>
                            <m:t>𝐸</m:t>
                          </m:r>
                        </m:e>
                        <m:sub>
                          <m:r>
                            <a:rPr lang="fr-FR" sz="2400" i="1">
                              <a:latin typeface="Cambria Math"/>
                            </a:rPr>
                            <m:t>𝑃</m:t>
                          </m:r>
                          <m:r>
                            <a:rPr lang="fr-FR" sz="2400" i="1">
                              <a:latin typeface="Cambria Math"/>
                            </a:rPr>
                            <m:t>,</m:t>
                          </m:r>
                          <m:r>
                            <a:rPr lang="fr-FR" sz="2400" i="1">
                              <a:latin typeface="Cambria Math"/>
                            </a:rPr>
                            <m:t>𝑄𝑘</m:t>
                          </m:r>
                          <m:r>
                            <a:rPr lang="fr-FR" sz="2400" i="1">
                              <a:latin typeface="Cambria Math"/>
                            </a:rPr>
                            <m:t>−</m:t>
                          </m:r>
                          <m:r>
                            <a:rPr lang="fr-FR" sz="2400" i="1">
                              <a:latin typeface="Cambria Math"/>
                            </a:rPr>
                            <m:t>𝑄</m:t>
                          </m:r>
                          <m:r>
                            <a:rPr lang="fr-FR" sz="2400" i="1">
                              <a:latin typeface="Cambria Math"/>
                            </a:rPr>
                            <m:t>3,</m:t>
                          </m:r>
                          <m:r>
                            <a:rPr lang="fr-FR" sz="2400" i="1">
                              <a:latin typeface="Cambria Math"/>
                            </a:rPr>
                            <m:t>𝐼</m:t>
                          </m:r>
                          <m:r>
                            <a:rPr lang="fr-FR" sz="2400" i="1">
                              <a:latin typeface="Cambria Math"/>
                            </a:rPr>
                            <m:t>        </m:t>
                          </m:r>
                        </m:sub>
                      </m:sSub>
                      <m:r>
                        <a:rPr lang="fr-FR" sz="2400" i="1">
                          <a:latin typeface="Cambria Math"/>
                        </a:rPr>
                        <m:t>(</m:t>
                      </m:r>
                      <m:r>
                        <a:rPr lang="fr-FR" sz="2400" b="0" i="1" smtClean="0">
                          <a:latin typeface="Cambria Math"/>
                        </a:rPr>
                        <m:t>5)</m:t>
                      </m:r>
                    </m:oMath>
                  </m:oMathPara>
                </a14:m>
                <a:endParaRPr lang="fr-FR" sz="2400" dirty="0">
                  <a:ea typeface="Calibri" panose="020F0502020204030204" pitchFamily="34" charset="0"/>
                  <a:cs typeface="Times New Roman" panose="02020603050405020304" pitchFamily="18" charset="0"/>
                </a:endParaRPr>
              </a:p>
              <a:p>
                <a:pPr marL="0" indent="0">
                  <a:buNone/>
                </a:pPr>
                <a:endParaRPr lang="fr-FR" dirty="0">
                  <a:latin typeface="Tahoma" panose="020B0604030504040204" pitchFamily="34" charset="0"/>
                  <a:cs typeface="Times New Roman" panose="02020603050405020304" pitchFamily="18" charset="0"/>
                </a:endParaRPr>
              </a:p>
              <a:p>
                <a:pPr>
                  <a:lnSpc>
                    <a:spcPct val="107000"/>
                  </a:lnSpc>
                  <a:spcAft>
                    <a:spcPts val="800"/>
                  </a:spcAft>
                </a:pPr>
                <a:r>
                  <a:rPr lang="fr-FR" sz="2000" dirty="0">
                    <a:latin typeface="Times New Roman" panose="02020603050405020304" pitchFamily="18" charset="0"/>
                    <a:ea typeface="Calibri" panose="020F0502020204030204" pitchFamily="34" charset="0"/>
                    <a:cs typeface="Times New Roman" panose="02020603050405020304" pitchFamily="18" charset="0"/>
                  </a:rPr>
                  <a:t>En suivant Ang (2005), ceci peut être réécrit :</a:t>
                </a:r>
              </a:p>
              <a:p>
                <a:pPr>
                  <a:lnSpc>
                    <a:spcPct val="107000"/>
                  </a:lnSpc>
                  <a:spcAft>
                    <a:spcPts val="800"/>
                  </a:spcAft>
                </a:pP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14:m>
                  <m:oMathPara xmlns:m="http://schemas.openxmlformats.org/officeDocument/2006/math">
                    <m:oMathParaPr>
                      <m:jc m:val="centerGroup"/>
                    </m:oMathParaPr>
                    <m:oMath xmlns:m="http://schemas.openxmlformats.org/officeDocument/2006/math">
                      <m:sSub>
                        <m:sSubPr>
                          <m:ctrlPr>
                            <a:rPr lang="fr-FR" sz="2000" i="1" smtClean="0">
                              <a:latin typeface="Cambria Math" panose="02040503050406030204" pitchFamily="18" charset="0"/>
                              <a:ea typeface="Calibri" panose="020F0502020204030204" pitchFamily="34" charset="0"/>
                              <a:cs typeface="Tahoma" panose="020B0604030504040204" pitchFamily="34" charset="0"/>
                            </a:rPr>
                          </m:ctrlPr>
                        </m:sSubPr>
                        <m:e>
                          <m:r>
                            <a:rPr lang="fr-FR" sz="2000" i="1">
                              <a:latin typeface="Cambria Math" panose="02040503050406030204" pitchFamily="18" charset="0"/>
                              <a:ea typeface="Calibri" panose="020F0502020204030204" pitchFamily="34" charset="0"/>
                              <a:cs typeface="Tahoma" panose="020B0604030504040204" pitchFamily="34" charset="0"/>
                            </a:rPr>
                            <m:t>𝐸</m:t>
                          </m:r>
                        </m:e>
                        <m:sub>
                          <m:r>
                            <a:rPr lang="fr-FR" sz="2000" i="1">
                              <a:latin typeface="Cambria Math" panose="02040503050406030204" pitchFamily="18" charset="0"/>
                              <a:ea typeface="Calibri" panose="020F0502020204030204" pitchFamily="34" charset="0"/>
                              <a:cs typeface="Tahoma" panose="020B0604030504040204" pitchFamily="34" charset="0"/>
                            </a:rPr>
                            <m:t>𝑃</m:t>
                          </m:r>
                          <m:r>
                            <a:rPr lang="fr-FR" sz="2000" i="1">
                              <a:latin typeface="Cambria Math" panose="02040503050406030204" pitchFamily="18" charset="0"/>
                              <a:ea typeface="Calibri" panose="020F0502020204030204" pitchFamily="34" charset="0"/>
                              <a:cs typeface="Tahoma" panose="020B0604030504040204" pitchFamily="34" charset="0"/>
                            </a:rPr>
                            <m:t>,</m:t>
                          </m:r>
                          <m:r>
                            <a:rPr lang="fr-FR" sz="2000" i="1">
                              <a:latin typeface="Cambria Math" panose="02040503050406030204" pitchFamily="18" charset="0"/>
                              <a:ea typeface="Calibri" panose="020F0502020204030204" pitchFamily="34" charset="0"/>
                              <a:cs typeface="Tahoma" panose="020B0604030504040204" pitchFamily="34" charset="0"/>
                            </a:rPr>
                            <m:t>𝑄𝑘</m:t>
                          </m:r>
                        </m:sub>
                      </m:sSub>
                      <m:r>
                        <a:rPr lang="fr-FR" sz="2000" i="1">
                          <a:latin typeface="Cambria Math" panose="02040503050406030204" pitchFamily="18" charset="0"/>
                          <a:ea typeface="Calibri" panose="020F0502020204030204" pitchFamily="34" charset="0"/>
                          <a:cs typeface="Tahoma" panose="020B0604030504040204" pitchFamily="34" charset="0"/>
                        </a:rPr>
                        <m:t>− </m:t>
                      </m:r>
                      <m:sSub>
                        <m:sSubPr>
                          <m:ctrlPr>
                            <a:rPr lang="fr-FR" sz="2000" i="1">
                              <a:latin typeface="Cambria Math" panose="02040503050406030204" pitchFamily="18" charset="0"/>
                              <a:ea typeface="Calibri" panose="020F0502020204030204" pitchFamily="34" charset="0"/>
                              <a:cs typeface="Tahoma" panose="020B0604030504040204" pitchFamily="34" charset="0"/>
                            </a:rPr>
                          </m:ctrlPr>
                        </m:sSubPr>
                        <m:e>
                          <m:r>
                            <a:rPr lang="fr-FR" sz="2000" i="1">
                              <a:latin typeface="Cambria Math" panose="02040503050406030204" pitchFamily="18" charset="0"/>
                              <a:ea typeface="Calibri" panose="020F0502020204030204" pitchFamily="34" charset="0"/>
                              <a:cs typeface="Tahoma" panose="020B0604030504040204" pitchFamily="34" charset="0"/>
                            </a:rPr>
                            <m:t>𝐸</m:t>
                          </m:r>
                        </m:e>
                        <m:sub>
                          <m:r>
                            <a:rPr lang="fr-FR" sz="2000" i="1">
                              <a:latin typeface="Cambria Math" panose="02040503050406030204" pitchFamily="18" charset="0"/>
                              <a:ea typeface="Calibri" panose="020F0502020204030204" pitchFamily="34" charset="0"/>
                              <a:cs typeface="Tahoma" panose="020B0604030504040204" pitchFamily="34" charset="0"/>
                            </a:rPr>
                            <m:t>𝑃</m:t>
                          </m:r>
                          <m:r>
                            <a:rPr lang="fr-FR" sz="2000" i="1">
                              <a:latin typeface="Cambria Math" panose="02040503050406030204" pitchFamily="18" charset="0"/>
                              <a:ea typeface="Calibri" panose="020F0502020204030204" pitchFamily="34" charset="0"/>
                              <a:cs typeface="Tahoma" panose="020B0604030504040204" pitchFamily="34" charset="0"/>
                            </a:rPr>
                            <m:t>,</m:t>
                          </m:r>
                          <m:r>
                            <a:rPr lang="fr-FR" sz="2000" i="1">
                              <a:latin typeface="Cambria Math" panose="02040503050406030204" pitchFamily="18" charset="0"/>
                              <a:ea typeface="Calibri" panose="020F0502020204030204" pitchFamily="34" charset="0"/>
                              <a:cs typeface="Tahoma" panose="020B0604030504040204" pitchFamily="34" charset="0"/>
                            </a:rPr>
                            <m:t>𝑄</m:t>
                          </m:r>
                          <m:r>
                            <a:rPr lang="fr-FR" sz="2000" i="1">
                              <a:latin typeface="Cambria Math" panose="02040503050406030204" pitchFamily="18" charset="0"/>
                              <a:ea typeface="Calibri" panose="020F0502020204030204" pitchFamily="34" charset="0"/>
                              <a:cs typeface="Tahoma" panose="020B0604030504040204" pitchFamily="34" charset="0"/>
                            </a:rPr>
                            <m:t>3</m:t>
                          </m:r>
                        </m:sub>
                      </m:sSub>
                      <m:r>
                        <a:rPr lang="fr-FR" sz="2000" i="1">
                          <a:latin typeface="Cambria Math" panose="02040503050406030204" pitchFamily="18" charset="0"/>
                          <a:ea typeface="Calibri" panose="020F0502020204030204" pitchFamily="34" charset="0"/>
                          <a:cs typeface="Tahoma" panose="020B0604030504040204" pitchFamily="34" charset="0"/>
                        </a:rPr>
                        <m:t>=</m:t>
                      </m:r>
                      <m:nary>
                        <m:naryPr>
                          <m:chr m:val="∑"/>
                          <m:limLoc m:val="undOvr"/>
                          <m:supHide m:val="on"/>
                          <m:ctrlPr>
                            <a:rPr lang="fr-FR" sz="2000" i="1">
                              <a:latin typeface="Cambria Math" panose="02040503050406030204" pitchFamily="18" charset="0"/>
                              <a:ea typeface="Calibri" panose="020F0502020204030204" pitchFamily="34" charset="0"/>
                              <a:cs typeface="Tahoma" panose="020B0604030504040204" pitchFamily="34" charset="0"/>
                            </a:rPr>
                          </m:ctrlPr>
                        </m:naryPr>
                        <m:sub>
                          <m:r>
                            <a:rPr lang="fr-FR" sz="2000" i="1">
                              <a:latin typeface="Cambria Math" panose="02040503050406030204" pitchFamily="18" charset="0"/>
                              <a:ea typeface="Calibri" panose="020F0502020204030204" pitchFamily="34" charset="0"/>
                              <a:cs typeface="Tahoma" panose="020B0604030504040204" pitchFamily="34" charset="0"/>
                            </a:rPr>
                            <m:t>𝑚</m:t>
                          </m:r>
                          <m:r>
                            <a:rPr lang="fr-FR" sz="2000" i="1">
                              <a:latin typeface="Cambria Math" panose="02040503050406030204" pitchFamily="18" charset="0"/>
                              <a:ea typeface="Calibri" panose="020F0502020204030204" pitchFamily="34" charset="0"/>
                              <a:cs typeface="Tahoma" panose="020B0604030504040204" pitchFamily="34" charset="0"/>
                            </a:rPr>
                            <m:t>∈</m:t>
                          </m:r>
                          <m:r>
                            <a:rPr lang="fr-FR" sz="2000" i="1">
                              <a:latin typeface="Cambria Math" panose="02040503050406030204" pitchFamily="18" charset="0"/>
                              <a:ea typeface="Calibri" panose="020F0502020204030204" pitchFamily="34" charset="0"/>
                              <a:cs typeface="Tahoma" panose="020B0604030504040204" pitchFamily="34" charset="0"/>
                            </a:rPr>
                            <m:t>𝑀</m:t>
                          </m:r>
                        </m:sub>
                        <m:sup/>
                        <m:e>
                          <m:sSub>
                            <m:sSubPr>
                              <m:ctrlPr>
                                <a:rPr lang="fr-FR" sz="2000" i="1">
                                  <a:latin typeface="Cambria Math" panose="02040503050406030204" pitchFamily="18" charset="0"/>
                                  <a:ea typeface="Calibri" panose="020F0502020204030204" pitchFamily="34" charset="0"/>
                                  <a:cs typeface="Tahoma" panose="020B0604030504040204" pitchFamily="34" charset="0"/>
                                </a:rPr>
                              </m:ctrlPr>
                            </m:sSubPr>
                            <m:e>
                              <m:r>
                                <a:rPr lang="fr-FR" sz="2000" i="1">
                                  <a:latin typeface="Cambria Math" panose="02040503050406030204" pitchFamily="18" charset="0"/>
                                  <a:ea typeface="Calibri" panose="020F0502020204030204" pitchFamily="34" charset="0"/>
                                  <a:cs typeface="Tahoma" panose="020B0604030504040204" pitchFamily="34" charset="0"/>
                                </a:rPr>
                                <m:t>𝑤</m:t>
                              </m:r>
                            </m:e>
                            <m:sub>
                              <m:r>
                                <a:rPr lang="fr-FR" sz="2000" i="1">
                                  <a:latin typeface="Cambria Math" panose="02040503050406030204" pitchFamily="18" charset="0"/>
                                  <a:ea typeface="Calibri" panose="020F0502020204030204" pitchFamily="34" charset="0"/>
                                  <a:cs typeface="Tahoma" panose="020B0604030504040204" pitchFamily="34" charset="0"/>
                                </a:rPr>
                                <m:t>𝑚</m:t>
                              </m:r>
                            </m:sub>
                          </m:sSub>
                        </m:e>
                      </m:nary>
                      <m:func>
                        <m:funcPr>
                          <m:ctrlPr>
                            <a:rPr lang="fr-FR" sz="2000" i="1">
                              <a:latin typeface="Cambria Math" panose="02040503050406030204" pitchFamily="18" charset="0"/>
                              <a:ea typeface="Calibri" panose="020F0502020204030204" pitchFamily="34" charset="0"/>
                              <a:cs typeface="Tahoma" panose="020B0604030504040204" pitchFamily="34" charset="0"/>
                            </a:rPr>
                          </m:ctrlPr>
                        </m:funcPr>
                        <m:fName>
                          <m:r>
                            <m:rPr>
                              <m:sty m:val="p"/>
                            </m:rPr>
                            <a:rPr lang="fr-FR" sz="2000">
                              <a:latin typeface="Cambria Math" panose="02040503050406030204" pitchFamily="18" charset="0"/>
                              <a:ea typeface="Calibri" panose="020F0502020204030204" pitchFamily="34" charset="0"/>
                              <a:cs typeface="Tahoma" panose="020B0604030504040204" pitchFamily="34" charset="0"/>
                            </a:rPr>
                            <m:t>ln</m:t>
                          </m:r>
                        </m:fName>
                        <m:e>
                          <m:d>
                            <m:dPr>
                              <m:ctrlPr>
                                <a:rPr lang="fr-FR" sz="2000" i="1">
                                  <a:latin typeface="Cambria Math" panose="02040503050406030204" pitchFamily="18" charset="0"/>
                                  <a:ea typeface="Calibri" panose="020F0502020204030204" pitchFamily="34" charset="0"/>
                                  <a:cs typeface="Tahoma" panose="020B0604030504040204" pitchFamily="34" charset="0"/>
                                </a:rPr>
                              </m:ctrlPr>
                            </m:dPr>
                            <m:e>
                              <m:f>
                                <m:fPr>
                                  <m:ctrlPr>
                                    <a:rPr lang="fr-FR" sz="2000" i="1">
                                      <a:latin typeface="Cambria Math" panose="02040503050406030204" pitchFamily="18" charset="0"/>
                                      <a:ea typeface="Calibri" panose="020F0502020204030204" pitchFamily="34" charset="0"/>
                                      <a:cs typeface="Tahoma" panose="020B0604030504040204" pitchFamily="34" charset="0"/>
                                    </a:rPr>
                                  </m:ctrlPr>
                                </m:fPr>
                                <m:num>
                                  <m:sSub>
                                    <m:sSubPr>
                                      <m:ctrlPr>
                                        <a:rPr lang="fr-FR" sz="2000" i="1">
                                          <a:latin typeface="Cambria Math" panose="02040503050406030204" pitchFamily="18" charset="0"/>
                                          <a:ea typeface="Calibri" panose="020F0502020204030204" pitchFamily="34" charset="0"/>
                                          <a:cs typeface="Tahoma" panose="020B0604030504040204" pitchFamily="34" charset="0"/>
                                        </a:rPr>
                                      </m:ctrlPr>
                                    </m:sSubPr>
                                    <m:e>
                                      <m:r>
                                        <a:rPr lang="fr-FR" sz="2000" i="1">
                                          <a:latin typeface="Cambria Math" panose="02040503050406030204" pitchFamily="18" charset="0"/>
                                          <a:ea typeface="Calibri" panose="020F0502020204030204" pitchFamily="34" charset="0"/>
                                          <a:cs typeface="Tahoma" panose="020B0604030504040204" pitchFamily="34" charset="0"/>
                                        </a:rPr>
                                        <m:t>𝐷</m:t>
                                      </m:r>
                                    </m:e>
                                    <m:sub>
                                      <m:r>
                                        <a:rPr lang="fr-FR" sz="2000" i="1">
                                          <a:latin typeface="Cambria Math" panose="02040503050406030204" pitchFamily="18" charset="0"/>
                                          <a:ea typeface="Calibri" panose="020F0502020204030204" pitchFamily="34" charset="0"/>
                                          <a:cs typeface="Tahoma" panose="020B0604030504040204" pitchFamily="34" charset="0"/>
                                        </a:rPr>
                                        <m:t>𝑄𝑘</m:t>
                                      </m:r>
                                    </m:sub>
                                  </m:sSub>
                                </m:num>
                                <m:den>
                                  <m:sSub>
                                    <m:sSubPr>
                                      <m:ctrlPr>
                                        <a:rPr lang="fr-FR" sz="2000" i="1">
                                          <a:latin typeface="Cambria Math" panose="02040503050406030204" pitchFamily="18" charset="0"/>
                                          <a:ea typeface="Calibri" panose="020F0502020204030204" pitchFamily="34" charset="0"/>
                                          <a:cs typeface="Tahoma" panose="020B0604030504040204" pitchFamily="34" charset="0"/>
                                        </a:rPr>
                                      </m:ctrlPr>
                                    </m:sSubPr>
                                    <m:e>
                                      <m:r>
                                        <a:rPr lang="fr-FR" sz="2000" i="1">
                                          <a:latin typeface="Cambria Math" panose="02040503050406030204" pitchFamily="18" charset="0"/>
                                          <a:ea typeface="Calibri" panose="020F0502020204030204" pitchFamily="34" charset="0"/>
                                          <a:cs typeface="Tahoma" panose="020B0604030504040204" pitchFamily="34" charset="0"/>
                                        </a:rPr>
                                        <m:t>𝐷</m:t>
                                      </m:r>
                                    </m:e>
                                    <m:sub>
                                      <m:r>
                                        <a:rPr lang="fr-FR" sz="2000" i="1">
                                          <a:latin typeface="Cambria Math" panose="02040503050406030204" pitchFamily="18" charset="0"/>
                                          <a:ea typeface="Calibri" panose="020F0502020204030204" pitchFamily="34" charset="0"/>
                                          <a:cs typeface="Tahoma" panose="020B0604030504040204" pitchFamily="34" charset="0"/>
                                        </a:rPr>
                                        <m:t>3</m:t>
                                      </m:r>
                                    </m:sub>
                                  </m:sSub>
                                </m:den>
                              </m:f>
                            </m:e>
                          </m:d>
                        </m:e>
                      </m:func>
                      <m:r>
                        <a:rPr lang="fr-FR" sz="2000" i="1">
                          <a:latin typeface="Cambria Math" panose="02040503050406030204" pitchFamily="18" charset="0"/>
                          <a:ea typeface="Calibri" panose="020F0502020204030204" pitchFamily="34" charset="0"/>
                          <a:cs typeface="Tahoma" panose="020B0604030504040204" pitchFamily="34" charset="0"/>
                        </a:rPr>
                        <m:t>+</m:t>
                      </m:r>
                      <m:nary>
                        <m:naryPr>
                          <m:chr m:val="∑"/>
                          <m:limLoc m:val="undOvr"/>
                          <m:supHide m:val="on"/>
                          <m:ctrlPr>
                            <a:rPr lang="fr-FR" sz="2000" i="1">
                              <a:latin typeface="Cambria Math" panose="02040503050406030204" pitchFamily="18" charset="0"/>
                              <a:ea typeface="Calibri" panose="020F0502020204030204" pitchFamily="34" charset="0"/>
                              <a:cs typeface="Tahoma" panose="020B0604030504040204" pitchFamily="34" charset="0"/>
                            </a:rPr>
                          </m:ctrlPr>
                        </m:naryPr>
                        <m:sub>
                          <m:r>
                            <a:rPr lang="fr-FR" sz="2000" i="1">
                              <a:latin typeface="Cambria Math" panose="02040503050406030204" pitchFamily="18" charset="0"/>
                              <a:ea typeface="Calibri" panose="020F0502020204030204" pitchFamily="34" charset="0"/>
                              <a:cs typeface="Tahoma" panose="020B0604030504040204" pitchFamily="34" charset="0"/>
                            </a:rPr>
                            <m:t>𝑚</m:t>
                          </m:r>
                          <m:r>
                            <a:rPr lang="fr-FR" sz="2000" i="1">
                              <a:latin typeface="Cambria Math" panose="02040503050406030204" pitchFamily="18" charset="0"/>
                              <a:ea typeface="Calibri" panose="020F0502020204030204" pitchFamily="34" charset="0"/>
                              <a:cs typeface="Tahoma" panose="020B0604030504040204" pitchFamily="34" charset="0"/>
                            </a:rPr>
                            <m:t>∈</m:t>
                          </m:r>
                          <m:r>
                            <a:rPr lang="fr-FR" sz="2000" i="1">
                              <a:latin typeface="Cambria Math" panose="02040503050406030204" pitchFamily="18" charset="0"/>
                              <a:ea typeface="Calibri" panose="020F0502020204030204" pitchFamily="34" charset="0"/>
                              <a:cs typeface="Tahoma" panose="020B0604030504040204" pitchFamily="34" charset="0"/>
                            </a:rPr>
                            <m:t>𝑀</m:t>
                          </m:r>
                        </m:sub>
                        <m:sup/>
                        <m:e>
                          <m:sSub>
                            <m:sSubPr>
                              <m:ctrlPr>
                                <a:rPr lang="fr-FR" sz="2000" i="1">
                                  <a:latin typeface="Cambria Math" panose="02040503050406030204" pitchFamily="18" charset="0"/>
                                  <a:ea typeface="Calibri" panose="020F0502020204030204" pitchFamily="34" charset="0"/>
                                  <a:cs typeface="Tahoma" panose="020B0604030504040204" pitchFamily="34" charset="0"/>
                                </a:rPr>
                              </m:ctrlPr>
                            </m:sSubPr>
                            <m:e>
                              <m:r>
                                <a:rPr lang="fr-FR" sz="2000" i="1">
                                  <a:latin typeface="Cambria Math" panose="02040503050406030204" pitchFamily="18" charset="0"/>
                                  <a:ea typeface="Calibri" panose="020F0502020204030204" pitchFamily="34" charset="0"/>
                                  <a:cs typeface="Tahoma" panose="020B0604030504040204" pitchFamily="34" charset="0"/>
                                </a:rPr>
                                <m:t>𝑤</m:t>
                              </m:r>
                            </m:e>
                            <m:sub>
                              <m:r>
                                <a:rPr lang="fr-FR" sz="2000" i="1">
                                  <a:latin typeface="Cambria Math" panose="02040503050406030204" pitchFamily="18" charset="0"/>
                                  <a:ea typeface="Calibri" panose="020F0502020204030204" pitchFamily="34" charset="0"/>
                                  <a:cs typeface="Tahoma" panose="020B0604030504040204" pitchFamily="34" charset="0"/>
                                </a:rPr>
                                <m:t>𝑚</m:t>
                              </m:r>
                            </m:sub>
                          </m:sSub>
                        </m:e>
                      </m:nary>
                      <m:func>
                        <m:funcPr>
                          <m:ctrlPr>
                            <a:rPr lang="fr-FR" sz="2000" i="1">
                              <a:latin typeface="Cambria Math" panose="02040503050406030204" pitchFamily="18" charset="0"/>
                              <a:ea typeface="Calibri" panose="020F0502020204030204" pitchFamily="34" charset="0"/>
                              <a:cs typeface="Tahoma" panose="020B0604030504040204" pitchFamily="34" charset="0"/>
                            </a:rPr>
                          </m:ctrlPr>
                        </m:funcPr>
                        <m:fName>
                          <m:r>
                            <m:rPr>
                              <m:sty m:val="p"/>
                            </m:rPr>
                            <a:rPr lang="fr-FR" sz="2000">
                              <a:latin typeface="Cambria Math" panose="02040503050406030204" pitchFamily="18" charset="0"/>
                              <a:ea typeface="Calibri" panose="020F0502020204030204" pitchFamily="34" charset="0"/>
                              <a:cs typeface="Tahoma" panose="020B0604030504040204" pitchFamily="34" charset="0"/>
                            </a:rPr>
                            <m:t>ln</m:t>
                          </m:r>
                        </m:fName>
                        <m:e>
                          <m:d>
                            <m:dPr>
                              <m:ctrlPr>
                                <a:rPr lang="fr-FR" sz="2000" i="1">
                                  <a:latin typeface="Cambria Math" panose="02040503050406030204" pitchFamily="18" charset="0"/>
                                  <a:ea typeface="Calibri" panose="020F0502020204030204" pitchFamily="34" charset="0"/>
                                  <a:cs typeface="Tahoma" panose="020B0604030504040204" pitchFamily="34" charset="0"/>
                                </a:rPr>
                              </m:ctrlPr>
                            </m:dPr>
                            <m:e>
                              <m:f>
                                <m:fPr>
                                  <m:ctrlPr>
                                    <a:rPr lang="fr-FR" sz="2000" i="1">
                                      <a:latin typeface="Cambria Math" panose="02040503050406030204" pitchFamily="18" charset="0"/>
                                      <a:ea typeface="Calibri" panose="020F0502020204030204" pitchFamily="34" charset="0"/>
                                      <a:cs typeface="Tahoma" panose="020B0604030504040204" pitchFamily="34" charset="0"/>
                                    </a:rPr>
                                  </m:ctrlPr>
                                </m:fPr>
                                <m:num>
                                  <m:sSub>
                                    <m:sSubPr>
                                      <m:ctrlPr>
                                        <a:rPr lang="fr-FR" sz="2000" i="1">
                                          <a:latin typeface="Cambria Math" panose="02040503050406030204" pitchFamily="18" charset="0"/>
                                          <a:ea typeface="Calibri" panose="020F0502020204030204" pitchFamily="34" charset="0"/>
                                          <a:cs typeface="Tahoma" panose="020B0604030504040204" pitchFamily="34" charset="0"/>
                                        </a:rPr>
                                      </m:ctrlPr>
                                    </m:sSubPr>
                                    <m:e>
                                      <m:r>
                                        <a:rPr lang="fr-FR" sz="2000" i="1">
                                          <a:latin typeface="Cambria Math" panose="02040503050406030204" pitchFamily="18" charset="0"/>
                                          <a:ea typeface="Calibri" panose="020F0502020204030204" pitchFamily="34" charset="0"/>
                                          <a:cs typeface="Tahoma" panose="020B0604030504040204" pitchFamily="34" charset="0"/>
                                        </a:rPr>
                                        <m:t>𝐷</m:t>
                                      </m:r>
                                    </m:e>
                                    <m:sub>
                                      <m:r>
                                        <a:rPr lang="fr-FR" sz="2000" i="1">
                                          <a:latin typeface="Cambria Math" panose="02040503050406030204" pitchFamily="18" charset="0"/>
                                          <a:ea typeface="Calibri" panose="020F0502020204030204" pitchFamily="34" charset="0"/>
                                          <a:cs typeface="Tahoma" panose="020B0604030504040204" pitchFamily="34" charset="0"/>
                                        </a:rPr>
                                        <m:t>𝑚</m:t>
                                      </m:r>
                                      <m:r>
                                        <a:rPr lang="fr-FR" sz="2000" i="1">
                                          <a:latin typeface="Cambria Math" panose="02040503050406030204" pitchFamily="18" charset="0"/>
                                          <a:ea typeface="Calibri" panose="020F0502020204030204" pitchFamily="34" charset="0"/>
                                          <a:cs typeface="Tahoma" panose="020B0604030504040204" pitchFamily="34" charset="0"/>
                                        </a:rPr>
                                        <m:t>,</m:t>
                                      </m:r>
                                      <m:r>
                                        <a:rPr lang="fr-FR" sz="2000" i="1">
                                          <a:latin typeface="Cambria Math" panose="02040503050406030204" pitchFamily="18" charset="0"/>
                                          <a:ea typeface="Calibri" panose="020F0502020204030204" pitchFamily="34" charset="0"/>
                                          <a:cs typeface="Tahoma" panose="020B0604030504040204" pitchFamily="34" charset="0"/>
                                        </a:rPr>
                                        <m:t>𝑄𝑘</m:t>
                                      </m:r>
                                    </m:sub>
                                  </m:sSub>
                                </m:num>
                                <m:den>
                                  <m:sSub>
                                    <m:sSubPr>
                                      <m:ctrlPr>
                                        <a:rPr lang="fr-FR" sz="2000" i="1">
                                          <a:latin typeface="Cambria Math" panose="02040503050406030204" pitchFamily="18" charset="0"/>
                                          <a:ea typeface="Calibri" panose="020F0502020204030204" pitchFamily="34" charset="0"/>
                                          <a:cs typeface="Tahoma" panose="020B0604030504040204" pitchFamily="34" charset="0"/>
                                        </a:rPr>
                                      </m:ctrlPr>
                                    </m:sSubPr>
                                    <m:e>
                                      <m:r>
                                        <a:rPr lang="fr-FR" sz="2000" i="1">
                                          <a:latin typeface="Cambria Math" panose="02040503050406030204" pitchFamily="18" charset="0"/>
                                          <a:ea typeface="Calibri" panose="020F0502020204030204" pitchFamily="34" charset="0"/>
                                          <a:cs typeface="Tahoma" panose="020B0604030504040204" pitchFamily="34" charset="0"/>
                                        </a:rPr>
                                        <m:t>𝑆</m:t>
                                      </m:r>
                                    </m:e>
                                    <m:sub>
                                      <m:r>
                                        <a:rPr lang="fr-FR" sz="2000" i="1">
                                          <a:latin typeface="Cambria Math" panose="02040503050406030204" pitchFamily="18" charset="0"/>
                                          <a:ea typeface="Calibri" panose="020F0502020204030204" pitchFamily="34" charset="0"/>
                                          <a:cs typeface="Tahoma" panose="020B0604030504040204" pitchFamily="34" charset="0"/>
                                        </a:rPr>
                                        <m:t>𝑚</m:t>
                                      </m:r>
                                      <m:r>
                                        <a:rPr lang="fr-FR" sz="2000" i="1">
                                          <a:latin typeface="Cambria Math" panose="02040503050406030204" pitchFamily="18" charset="0"/>
                                          <a:ea typeface="Calibri" panose="020F0502020204030204" pitchFamily="34" charset="0"/>
                                          <a:cs typeface="Tahoma" panose="020B0604030504040204" pitchFamily="34" charset="0"/>
                                        </a:rPr>
                                        <m:t>,3</m:t>
                                      </m:r>
                                    </m:sub>
                                  </m:sSub>
                                </m:den>
                              </m:f>
                            </m:e>
                          </m:d>
                        </m:e>
                      </m:func>
                      <m:r>
                        <a:rPr lang="fr-FR" sz="2000" i="1">
                          <a:latin typeface="Cambria Math" panose="02040503050406030204" pitchFamily="18" charset="0"/>
                          <a:ea typeface="Calibri" panose="020F0502020204030204" pitchFamily="34" charset="0"/>
                          <a:cs typeface="Tahoma" panose="020B0604030504040204" pitchFamily="34" charset="0"/>
                        </a:rPr>
                        <m:t>+</m:t>
                      </m:r>
                      <m:nary>
                        <m:naryPr>
                          <m:chr m:val="∑"/>
                          <m:limLoc m:val="undOvr"/>
                          <m:supHide m:val="on"/>
                          <m:ctrlPr>
                            <a:rPr lang="fr-FR" sz="2000" i="1">
                              <a:latin typeface="Cambria Math" panose="02040503050406030204" pitchFamily="18" charset="0"/>
                              <a:ea typeface="Calibri" panose="020F0502020204030204" pitchFamily="34" charset="0"/>
                              <a:cs typeface="Tahoma" panose="020B0604030504040204" pitchFamily="34" charset="0"/>
                            </a:rPr>
                          </m:ctrlPr>
                        </m:naryPr>
                        <m:sub>
                          <m:r>
                            <a:rPr lang="fr-FR" sz="2000" i="1">
                              <a:latin typeface="Cambria Math" panose="02040503050406030204" pitchFamily="18" charset="0"/>
                              <a:ea typeface="Calibri" panose="020F0502020204030204" pitchFamily="34" charset="0"/>
                              <a:cs typeface="Tahoma" panose="020B0604030504040204" pitchFamily="34" charset="0"/>
                            </a:rPr>
                            <m:t>𝑚</m:t>
                          </m:r>
                          <m:r>
                            <a:rPr lang="fr-FR" sz="2000" i="1">
                              <a:latin typeface="Cambria Math" panose="02040503050406030204" pitchFamily="18" charset="0"/>
                              <a:ea typeface="Calibri" panose="020F0502020204030204" pitchFamily="34" charset="0"/>
                              <a:cs typeface="Tahoma" panose="020B0604030504040204" pitchFamily="34" charset="0"/>
                            </a:rPr>
                            <m:t>∈</m:t>
                          </m:r>
                          <m:r>
                            <a:rPr lang="fr-FR" sz="2000" i="1">
                              <a:latin typeface="Cambria Math" panose="02040503050406030204" pitchFamily="18" charset="0"/>
                              <a:ea typeface="Calibri" panose="020F0502020204030204" pitchFamily="34" charset="0"/>
                              <a:cs typeface="Tahoma" panose="020B0604030504040204" pitchFamily="34" charset="0"/>
                            </a:rPr>
                            <m:t>𝑀</m:t>
                          </m:r>
                        </m:sub>
                        <m:sup/>
                        <m:e>
                          <m:sSub>
                            <m:sSubPr>
                              <m:ctrlPr>
                                <a:rPr lang="fr-FR" sz="2000" i="1">
                                  <a:latin typeface="Cambria Math" panose="02040503050406030204" pitchFamily="18" charset="0"/>
                                  <a:ea typeface="Calibri" panose="020F0502020204030204" pitchFamily="34" charset="0"/>
                                  <a:cs typeface="Tahoma" panose="020B0604030504040204" pitchFamily="34" charset="0"/>
                                </a:rPr>
                              </m:ctrlPr>
                            </m:sSubPr>
                            <m:e>
                              <m:r>
                                <a:rPr lang="fr-FR" sz="2000" i="1">
                                  <a:latin typeface="Cambria Math" panose="02040503050406030204" pitchFamily="18" charset="0"/>
                                  <a:ea typeface="Calibri" panose="020F0502020204030204" pitchFamily="34" charset="0"/>
                                  <a:cs typeface="Tahoma" panose="020B0604030504040204" pitchFamily="34" charset="0"/>
                                </a:rPr>
                                <m:t>𝑤</m:t>
                              </m:r>
                            </m:e>
                            <m:sub>
                              <m:r>
                                <a:rPr lang="fr-FR" sz="2000" i="1">
                                  <a:latin typeface="Cambria Math" panose="02040503050406030204" pitchFamily="18" charset="0"/>
                                  <a:ea typeface="Calibri" panose="020F0502020204030204" pitchFamily="34" charset="0"/>
                                  <a:cs typeface="Tahoma" panose="020B0604030504040204" pitchFamily="34" charset="0"/>
                                </a:rPr>
                                <m:t>𝑚</m:t>
                              </m:r>
                            </m:sub>
                          </m:sSub>
                        </m:e>
                      </m:nary>
                      <m:func>
                        <m:funcPr>
                          <m:ctrlPr>
                            <a:rPr lang="fr-FR" sz="2000" i="1">
                              <a:latin typeface="Cambria Math" panose="02040503050406030204" pitchFamily="18" charset="0"/>
                              <a:ea typeface="Calibri" panose="020F0502020204030204" pitchFamily="34" charset="0"/>
                              <a:cs typeface="Tahoma" panose="020B0604030504040204" pitchFamily="34" charset="0"/>
                            </a:rPr>
                          </m:ctrlPr>
                        </m:funcPr>
                        <m:fName>
                          <m:r>
                            <m:rPr>
                              <m:sty m:val="p"/>
                            </m:rPr>
                            <a:rPr lang="fr-FR" sz="2000">
                              <a:latin typeface="Cambria Math" panose="02040503050406030204" pitchFamily="18" charset="0"/>
                              <a:ea typeface="Calibri" panose="020F0502020204030204" pitchFamily="34" charset="0"/>
                              <a:cs typeface="Tahoma" panose="020B0604030504040204" pitchFamily="34" charset="0"/>
                            </a:rPr>
                            <m:t>ln</m:t>
                          </m:r>
                        </m:fName>
                        <m:e>
                          <m:d>
                            <m:dPr>
                              <m:ctrlPr>
                                <a:rPr lang="fr-FR" sz="2000" i="1">
                                  <a:latin typeface="Cambria Math" panose="02040503050406030204" pitchFamily="18" charset="0"/>
                                  <a:ea typeface="Calibri" panose="020F0502020204030204" pitchFamily="34" charset="0"/>
                                  <a:cs typeface="Tahoma" panose="020B0604030504040204" pitchFamily="34" charset="0"/>
                                </a:rPr>
                              </m:ctrlPr>
                            </m:dPr>
                            <m:e>
                              <m:f>
                                <m:fPr>
                                  <m:ctrlPr>
                                    <a:rPr lang="fr-FR" sz="2000" i="1">
                                      <a:latin typeface="Cambria Math" panose="02040503050406030204" pitchFamily="18" charset="0"/>
                                      <a:ea typeface="Calibri" panose="020F0502020204030204" pitchFamily="34" charset="0"/>
                                      <a:cs typeface="Tahoma" panose="020B0604030504040204" pitchFamily="34" charset="0"/>
                                    </a:rPr>
                                  </m:ctrlPr>
                                </m:fPr>
                                <m:num>
                                  <m:sSub>
                                    <m:sSubPr>
                                      <m:ctrlPr>
                                        <a:rPr lang="fr-FR" sz="2000" i="1">
                                          <a:latin typeface="Cambria Math" panose="02040503050406030204" pitchFamily="18" charset="0"/>
                                          <a:ea typeface="Calibri" panose="020F0502020204030204" pitchFamily="34" charset="0"/>
                                          <a:cs typeface="Tahoma" panose="020B0604030504040204" pitchFamily="34" charset="0"/>
                                        </a:rPr>
                                      </m:ctrlPr>
                                    </m:sSubPr>
                                    <m:e>
                                      <m:r>
                                        <a:rPr lang="fr-FR" sz="2000" i="1">
                                          <a:latin typeface="Cambria Math" panose="02040503050406030204" pitchFamily="18" charset="0"/>
                                          <a:ea typeface="Calibri" panose="020F0502020204030204" pitchFamily="34" charset="0"/>
                                          <a:cs typeface="Tahoma" panose="020B0604030504040204" pitchFamily="34" charset="0"/>
                                        </a:rPr>
                                        <m:t>𝐼</m:t>
                                      </m:r>
                                    </m:e>
                                    <m:sub>
                                      <m:r>
                                        <a:rPr lang="fr-FR" sz="2000" i="1">
                                          <a:latin typeface="Cambria Math" panose="02040503050406030204" pitchFamily="18" charset="0"/>
                                          <a:ea typeface="Calibri" panose="020F0502020204030204" pitchFamily="34" charset="0"/>
                                          <a:cs typeface="Tahoma" panose="020B0604030504040204" pitchFamily="34" charset="0"/>
                                        </a:rPr>
                                        <m:t>𝑚𝑄𝑘</m:t>
                                      </m:r>
                                    </m:sub>
                                  </m:sSub>
                                </m:num>
                                <m:den>
                                  <m:sSub>
                                    <m:sSubPr>
                                      <m:ctrlPr>
                                        <a:rPr lang="fr-FR" sz="2000" i="1">
                                          <a:latin typeface="Cambria Math" panose="02040503050406030204" pitchFamily="18" charset="0"/>
                                          <a:ea typeface="Calibri" panose="020F0502020204030204" pitchFamily="34" charset="0"/>
                                          <a:cs typeface="Tahoma" panose="020B0604030504040204" pitchFamily="34" charset="0"/>
                                        </a:rPr>
                                      </m:ctrlPr>
                                    </m:sSubPr>
                                    <m:e>
                                      <m:r>
                                        <a:rPr lang="fr-FR" sz="2000" i="1">
                                          <a:latin typeface="Cambria Math" panose="02040503050406030204" pitchFamily="18" charset="0"/>
                                          <a:ea typeface="Calibri" panose="020F0502020204030204" pitchFamily="34" charset="0"/>
                                          <a:cs typeface="Tahoma" panose="020B0604030504040204" pitchFamily="34" charset="0"/>
                                        </a:rPr>
                                        <m:t>𝐼</m:t>
                                      </m:r>
                                    </m:e>
                                    <m:sub>
                                      <m:r>
                                        <a:rPr lang="fr-FR" sz="2000" i="1">
                                          <a:latin typeface="Cambria Math" panose="02040503050406030204" pitchFamily="18" charset="0"/>
                                          <a:ea typeface="Calibri" panose="020F0502020204030204" pitchFamily="34" charset="0"/>
                                          <a:cs typeface="Tahoma" panose="020B0604030504040204" pitchFamily="34" charset="0"/>
                                        </a:rPr>
                                        <m:t>𝑚</m:t>
                                      </m:r>
                                      <m:r>
                                        <a:rPr lang="fr-FR" sz="2000" i="1">
                                          <a:latin typeface="Cambria Math" panose="02040503050406030204" pitchFamily="18" charset="0"/>
                                          <a:ea typeface="Calibri" panose="020F0502020204030204" pitchFamily="34" charset="0"/>
                                          <a:cs typeface="Tahoma" panose="020B0604030504040204" pitchFamily="34" charset="0"/>
                                        </a:rPr>
                                        <m:t>,3</m:t>
                                      </m:r>
                                    </m:sub>
                                  </m:sSub>
                                </m:den>
                              </m:f>
                            </m:e>
                          </m:d>
                        </m:e>
                      </m:func>
                    </m:oMath>
                  </m:oMathPara>
                </a14:m>
                <a:endParaRPr lang="fr-FR" sz="2000" dirty="0">
                  <a:latin typeface="Times New Roman" panose="02020603050405020304" pitchFamily="18" charset="0"/>
                  <a:cs typeface="Times New Roman" panose="02020603050405020304" pitchFamily="18" charset="0"/>
                </a:endParaRPr>
              </a:p>
              <a:p>
                <a:endParaRPr lang="fr-FR" sz="2000" dirty="0">
                  <a:latin typeface="Times New Roman" panose="02020603050405020304" pitchFamily="18" charset="0"/>
                  <a:cs typeface="Times New Roman" panose="02020603050405020304" pitchFamily="18" charset="0"/>
                </a:endParaRPr>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blipFill rotWithShape="1">
                <a:blip r:embed="rId2"/>
                <a:stretch>
                  <a:fillRect l="-522" t="-1541" r="-580"/>
                </a:stretch>
              </a:blipFill>
            </p:spPr>
            <p:txBody>
              <a:bodyPr/>
              <a:lstStyle/>
              <a:p>
                <a:r>
                  <a:rPr lang="fr-FR">
                    <a:noFill/>
                  </a:rPr>
                  <a:t> </a:t>
                </a:r>
              </a:p>
            </p:txBody>
          </p:sp>
        </mc:Fallback>
      </mc:AlternateContent>
    </p:spTree>
    <p:extLst>
      <p:ext uri="{BB962C8B-B14F-4D97-AF65-F5344CB8AC3E}">
        <p14:creationId xmlns:p14="http://schemas.microsoft.com/office/powerpoint/2010/main" val="12475429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Méthodologie</a:t>
            </a:r>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p:txBody>
              <a:bodyPr/>
              <a:lstStyle/>
              <a:p>
                <a:r>
                  <a:rPr lang="fr-FR" sz="2000" dirty="0">
                    <a:latin typeface="Times New Roman" panose="02020603050405020304" pitchFamily="18" charset="0"/>
                    <a:cs typeface="Times New Roman" panose="02020603050405020304" pitchFamily="18" charset="0"/>
                  </a:rPr>
                  <a:t>Où</a:t>
                </a:r>
                <a:r>
                  <a:rPr lang="fr-FR" sz="2000" dirty="0">
                    <a:latin typeface="Times New Roman" panose="02020603050405020304" pitchFamily="18" charset="0"/>
                    <a:ea typeface="Calibri" panose="020F0502020204030204" pitchFamily="34" charset="0"/>
                    <a:cs typeface="Times New Roman" panose="02020603050405020304" pitchFamily="18" charset="0"/>
                  </a:rPr>
                  <a:t> </a:t>
                </a:r>
                <a14:m>
                  <m:oMath xmlns:m="http://schemas.openxmlformats.org/officeDocument/2006/math">
                    <m:sSub>
                      <m:sSubPr>
                        <m:ctrlPr>
                          <a:rPr lang="fr-FR" sz="2000" i="1">
                            <a:latin typeface="Cambria Math" panose="02040503050406030204" pitchFamily="18" charset="0"/>
                            <a:ea typeface="Calibri" panose="020F0502020204030204" pitchFamily="34" charset="0"/>
                            <a:cs typeface="Tahoma" panose="020B0604030504040204" pitchFamily="34" charset="0"/>
                          </a:rPr>
                        </m:ctrlPr>
                      </m:sSubPr>
                      <m:e>
                        <m:r>
                          <a:rPr lang="fr-FR" sz="2000" i="1">
                            <a:latin typeface="Cambria Math" panose="02040503050406030204" pitchFamily="18" charset="0"/>
                            <a:ea typeface="Calibri" panose="020F0502020204030204" pitchFamily="34" charset="0"/>
                            <a:cs typeface="Tahoma" panose="020B0604030504040204" pitchFamily="34" charset="0"/>
                          </a:rPr>
                          <m:t>𝑤</m:t>
                        </m:r>
                      </m:e>
                      <m:sub>
                        <m:r>
                          <a:rPr lang="fr-FR" sz="2000" i="1">
                            <a:latin typeface="Cambria Math" panose="02040503050406030204" pitchFamily="18" charset="0"/>
                            <a:ea typeface="Calibri" panose="020F0502020204030204" pitchFamily="34" charset="0"/>
                            <a:cs typeface="Tahoma" panose="020B0604030504040204" pitchFamily="34" charset="0"/>
                          </a:rPr>
                          <m:t>𝑚</m:t>
                        </m:r>
                      </m:sub>
                    </m:sSub>
                  </m:oMath>
                </a14:m>
                <a:r>
                  <a:rPr lang="fr-FR" sz="2000" dirty="0">
                    <a:latin typeface="Times New Roman" panose="02020603050405020304" pitchFamily="18" charset="0"/>
                    <a:cs typeface="Times New Roman" panose="02020603050405020304" pitchFamily="18" charset="0"/>
                  </a:rPr>
                  <a:t> est défini comme suit:</a:t>
                </a:r>
              </a:p>
              <a:p>
                <a:endParaRPr lang="fr-FR" sz="3200" dirty="0">
                  <a:latin typeface="Times New Roman" panose="02020603050405020304" pitchFamily="18" charset="0"/>
                  <a:cs typeface="Times New Roman" panose="02020603050405020304" pitchFamily="18" charset="0"/>
                </a:endParaRPr>
              </a:p>
              <a:p>
                <a:pPr marL="0" indent="0">
                  <a:buNone/>
                </a:pPr>
                <a14:m>
                  <m:oMathPara xmlns:m="http://schemas.openxmlformats.org/officeDocument/2006/math">
                    <m:oMathParaPr>
                      <m:jc m:val="centerGroup"/>
                    </m:oMathParaPr>
                    <m:oMath xmlns:m="http://schemas.openxmlformats.org/officeDocument/2006/math">
                      <m:sSub>
                        <m:sSubPr>
                          <m:ctrlPr>
                            <a:rPr lang="fr-FR" sz="2400" i="1">
                              <a:latin typeface="Cambria Math" panose="02040503050406030204" pitchFamily="18" charset="0"/>
                            </a:rPr>
                          </m:ctrlPr>
                        </m:sSubPr>
                        <m:e>
                          <m:r>
                            <a:rPr lang="fr-FR" sz="2400" i="1">
                              <a:latin typeface="Cambria Math"/>
                            </a:rPr>
                            <m:t>𝑤</m:t>
                          </m:r>
                        </m:e>
                        <m:sub>
                          <m:r>
                            <a:rPr lang="fr-FR" sz="2400" i="1">
                              <a:latin typeface="Cambria Math"/>
                            </a:rPr>
                            <m:t>𝑚</m:t>
                          </m:r>
                        </m:sub>
                      </m:sSub>
                      <m:r>
                        <a:rPr lang="fr-FR" sz="2400" i="1">
                          <a:latin typeface="Cambria Math"/>
                        </a:rPr>
                        <m:t>=</m:t>
                      </m:r>
                      <m:f>
                        <m:fPr>
                          <m:ctrlPr>
                            <a:rPr lang="fr-FR" sz="2400" i="1">
                              <a:latin typeface="Cambria Math" panose="02040503050406030204" pitchFamily="18" charset="0"/>
                            </a:rPr>
                          </m:ctrlPr>
                        </m:fPr>
                        <m:num>
                          <m:sSub>
                            <m:sSubPr>
                              <m:ctrlPr>
                                <a:rPr lang="fr-FR" sz="2400" i="1">
                                  <a:latin typeface="Cambria Math" panose="02040503050406030204" pitchFamily="18" charset="0"/>
                                </a:rPr>
                              </m:ctrlPr>
                            </m:sSubPr>
                            <m:e>
                              <m:r>
                                <a:rPr lang="fr-FR" sz="2400" i="1">
                                  <a:latin typeface="Cambria Math"/>
                                </a:rPr>
                                <m:t>𝐸</m:t>
                              </m:r>
                            </m:e>
                            <m:sub>
                              <m:r>
                                <a:rPr lang="fr-FR" sz="2400" i="1">
                                  <a:latin typeface="Cambria Math"/>
                                </a:rPr>
                                <m:t>𝑃</m:t>
                              </m:r>
                              <m:r>
                                <a:rPr lang="fr-FR" sz="2400" i="1">
                                  <a:latin typeface="Cambria Math"/>
                                </a:rPr>
                                <m:t>,</m:t>
                              </m:r>
                              <m:r>
                                <a:rPr lang="fr-FR" sz="2400" i="1">
                                  <a:latin typeface="Cambria Math"/>
                                </a:rPr>
                                <m:t>𝑄𝑘</m:t>
                              </m:r>
                              <m:r>
                                <a:rPr lang="fr-FR" sz="2400" i="1">
                                  <a:latin typeface="Cambria Math"/>
                                </a:rPr>
                                <m:t>,</m:t>
                              </m:r>
                              <m:r>
                                <a:rPr lang="fr-FR" sz="2400" i="1">
                                  <a:latin typeface="Cambria Math"/>
                                </a:rPr>
                                <m:t>𝑚</m:t>
                              </m:r>
                            </m:sub>
                          </m:sSub>
                          <m:r>
                            <a:rPr lang="fr-FR" sz="2400" i="1">
                              <a:latin typeface="Cambria Math"/>
                            </a:rPr>
                            <m:t>− </m:t>
                          </m:r>
                          <m:sSub>
                            <m:sSubPr>
                              <m:ctrlPr>
                                <a:rPr lang="fr-FR" sz="2400" i="1">
                                  <a:latin typeface="Cambria Math" panose="02040503050406030204" pitchFamily="18" charset="0"/>
                                </a:rPr>
                              </m:ctrlPr>
                            </m:sSubPr>
                            <m:e>
                              <m:r>
                                <a:rPr lang="fr-FR" sz="2400" i="1">
                                  <a:latin typeface="Cambria Math"/>
                                </a:rPr>
                                <m:t>𝐸</m:t>
                              </m:r>
                            </m:e>
                            <m:sub>
                              <m:r>
                                <a:rPr lang="fr-FR" sz="2400" i="1">
                                  <a:latin typeface="Cambria Math"/>
                                </a:rPr>
                                <m:t>𝑃</m:t>
                              </m:r>
                              <m:r>
                                <a:rPr lang="fr-FR" sz="2400" i="1">
                                  <a:latin typeface="Cambria Math"/>
                                </a:rPr>
                                <m:t>,</m:t>
                              </m:r>
                              <m:r>
                                <a:rPr lang="fr-FR" sz="2400" i="1">
                                  <a:latin typeface="Cambria Math"/>
                                </a:rPr>
                                <m:t>𝑄</m:t>
                              </m:r>
                              <m:r>
                                <a:rPr lang="fr-FR" sz="2400" i="1">
                                  <a:latin typeface="Cambria Math"/>
                                </a:rPr>
                                <m:t>3,</m:t>
                              </m:r>
                              <m:r>
                                <a:rPr lang="fr-FR" sz="2400" i="1">
                                  <a:latin typeface="Cambria Math"/>
                                </a:rPr>
                                <m:t>𝑚</m:t>
                              </m:r>
                            </m:sub>
                          </m:sSub>
                        </m:num>
                        <m:den>
                          <m:func>
                            <m:funcPr>
                              <m:ctrlPr>
                                <a:rPr lang="fr-FR" sz="2400" i="1">
                                  <a:latin typeface="Cambria Math" panose="02040503050406030204" pitchFamily="18" charset="0"/>
                                </a:rPr>
                              </m:ctrlPr>
                            </m:funcPr>
                            <m:fName>
                              <m:r>
                                <m:rPr>
                                  <m:sty m:val="p"/>
                                </m:rPr>
                                <a:rPr lang="fr-FR" sz="2400">
                                  <a:latin typeface="Cambria Math"/>
                                </a:rPr>
                                <m:t>ln</m:t>
                              </m:r>
                            </m:fName>
                            <m:e>
                              <m:d>
                                <m:dPr>
                                  <m:ctrlPr>
                                    <a:rPr lang="fr-FR" sz="2400" i="1">
                                      <a:latin typeface="Cambria Math" panose="02040503050406030204" pitchFamily="18" charset="0"/>
                                    </a:rPr>
                                  </m:ctrlPr>
                                </m:dPr>
                                <m:e>
                                  <m:sSub>
                                    <m:sSubPr>
                                      <m:ctrlPr>
                                        <a:rPr lang="fr-FR" sz="2400" i="1">
                                          <a:latin typeface="Cambria Math" panose="02040503050406030204" pitchFamily="18" charset="0"/>
                                        </a:rPr>
                                      </m:ctrlPr>
                                    </m:sSubPr>
                                    <m:e>
                                      <m:r>
                                        <a:rPr lang="fr-FR" sz="2400" i="1">
                                          <a:latin typeface="Cambria Math"/>
                                        </a:rPr>
                                        <m:t>𝐸</m:t>
                                      </m:r>
                                    </m:e>
                                    <m:sub>
                                      <m:r>
                                        <a:rPr lang="fr-FR" sz="2400" i="1">
                                          <a:latin typeface="Cambria Math"/>
                                        </a:rPr>
                                        <m:t>𝑃</m:t>
                                      </m:r>
                                      <m:r>
                                        <a:rPr lang="fr-FR" sz="2400" i="1">
                                          <a:latin typeface="Cambria Math"/>
                                        </a:rPr>
                                        <m:t>,</m:t>
                                      </m:r>
                                      <m:r>
                                        <a:rPr lang="fr-FR" sz="2400" i="1">
                                          <a:latin typeface="Cambria Math"/>
                                        </a:rPr>
                                        <m:t>𝑄𝑘</m:t>
                                      </m:r>
                                      <m:r>
                                        <a:rPr lang="fr-FR" sz="2400" i="1">
                                          <a:latin typeface="Cambria Math"/>
                                        </a:rPr>
                                        <m:t>,</m:t>
                                      </m:r>
                                      <m:r>
                                        <a:rPr lang="fr-FR" sz="2400" i="1">
                                          <a:latin typeface="Cambria Math"/>
                                        </a:rPr>
                                        <m:t>𝑚</m:t>
                                      </m:r>
                                    </m:sub>
                                  </m:sSub>
                                </m:e>
                              </m:d>
                            </m:e>
                          </m:func>
                          <m:r>
                            <a:rPr lang="fr-FR" sz="2400" i="1">
                              <a:latin typeface="Cambria Math"/>
                            </a:rPr>
                            <m:t>−</m:t>
                          </m:r>
                          <m:sSub>
                            <m:sSubPr>
                              <m:ctrlPr>
                                <a:rPr lang="fr-FR" sz="2400" i="1">
                                  <a:latin typeface="Cambria Math" panose="02040503050406030204" pitchFamily="18" charset="0"/>
                                </a:rPr>
                              </m:ctrlPr>
                            </m:sSubPr>
                            <m:e>
                              <m:r>
                                <a:rPr lang="fr-FR" sz="2400" i="1">
                                  <a:latin typeface="Cambria Math"/>
                                </a:rPr>
                                <m:t>𝐸</m:t>
                              </m:r>
                            </m:e>
                            <m:sub>
                              <m:r>
                                <a:rPr lang="fr-FR" sz="2400" i="1">
                                  <a:latin typeface="Cambria Math"/>
                                </a:rPr>
                                <m:t>𝑃</m:t>
                              </m:r>
                              <m:r>
                                <a:rPr lang="fr-FR" sz="2400" i="1">
                                  <a:latin typeface="Cambria Math"/>
                                </a:rPr>
                                <m:t>,</m:t>
                              </m:r>
                              <m:r>
                                <a:rPr lang="fr-FR" sz="2400" i="1">
                                  <a:latin typeface="Cambria Math"/>
                                </a:rPr>
                                <m:t>𝑄</m:t>
                              </m:r>
                              <m:r>
                                <a:rPr lang="fr-FR" sz="2400" i="1">
                                  <a:latin typeface="Cambria Math"/>
                                </a:rPr>
                                <m:t>3,</m:t>
                              </m:r>
                              <m:r>
                                <a:rPr lang="fr-FR" sz="2400" i="1">
                                  <a:latin typeface="Cambria Math"/>
                                </a:rPr>
                                <m:t>𝑚</m:t>
                              </m:r>
                            </m:sub>
                          </m:sSub>
                        </m:den>
                      </m:f>
                      <m:r>
                        <a:rPr lang="fr-FR" sz="2400" i="1">
                          <a:latin typeface="Cambria Math"/>
                        </a:rPr>
                        <m:t> </m:t>
                      </m:r>
                      <m:r>
                        <a:rPr lang="fr-FR" sz="2400" b="0" i="0" smtClean="0">
                          <a:latin typeface="Cambria Math"/>
                        </a:rPr>
                        <m:t>(7)</m:t>
                      </m:r>
                    </m:oMath>
                  </m:oMathPara>
                </a14:m>
                <a:endParaRPr lang="fr-FR" sz="2400" dirty="0">
                  <a:latin typeface="Times New Roman" panose="02020603050405020304" pitchFamily="18" charset="0"/>
                  <a:cs typeface="Times New Roman" panose="02020603050405020304" pitchFamily="18" charset="0"/>
                </a:endParaRPr>
              </a:p>
              <a:p>
                <a:endParaRPr lang="fr-FR" dirty="0"/>
              </a:p>
              <a:p>
                <a:pPr marL="0" indent="0">
                  <a:buNone/>
                </a:pPr>
                <a:r>
                  <a:rPr lang="fr-FR" dirty="0">
                    <a:ea typeface="Calibri" panose="020F0502020204030204" pitchFamily="34" charset="0"/>
                    <a:cs typeface="Times New Roman" panose="02020603050405020304" pitchFamily="18" charset="0"/>
                  </a:rPr>
                  <a:t>                                      </a:t>
                </a:r>
                <a:endParaRPr lang="fr-FR" dirty="0"/>
              </a:p>
              <a:p>
                <a:r>
                  <a:rPr lang="fr-FR" sz="2000" dirty="0">
                    <a:latin typeface="Times New Roman" panose="02020603050405020304" pitchFamily="18" charset="0"/>
                    <a:cs typeface="Times New Roman" panose="02020603050405020304" pitchFamily="18" charset="0"/>
                  </a:rPr>
                  <a:t>Et </a:t>
                </a:r>
                <a14:m>
                  <m:oMath xmlns:m="http://schemas.openxmlformats.org/officeDocument/2006/math">
                    <m:sSub>
                      <m:sSubPr>
                        <m:ctrlPr>
                          <a:rPr lang="fr-FR" sz="2000" i="1">
                            <a:latin typeface="Cambria Math" panose="02040503050406030204" pitchFamily="18" charset="0"/>
                            <a:ea typeface="Calibri" panose="020F0502020204030204" pitchFamily="34" charset="0"/>
                            <a:cs typeface="Tahoma" panose="020B0604030504040204" pitchFamily="34" charset="0"/>
                          </a:rPr>
                        </m:ctrlPr>
                      </m:sSubPr>
                      <m:e>
                        <m:r>
                          <a:rPr lang="fr-FR" sz="2000" i="1">
                            <a:latin typeface="Cambria Math" panose="02040503050406030204" pitchFamily="18" charset="0"/>
                            <a:ea typeface="Calibri" panose="020F0502020204030204" pitchFamily="34" charset="0"/>
                            <a:cs typeface="Tahoma" panose="020B0604030504040204" pitchFamily="34" charset="0"/>
                          </a:rPr>
                          <m:t>𝐸</m:t>
                        </m:r>
                      </m:e>
                      <m:sub>
                        <m:r>
                          <a:rPr lang="fr-FR" sz="2000" i="1">
                            <a:latin typeface="Cambria Math" panose="02040503050406030204" pitchFamily="18" charset="0"/>
                            <a:ea typeface="Calibri" panose="020F0502020204030204" pitchFamily="34" charset="0"/>
                            <a:cs typeface="Tahoma" panose="020B0604030504040204" pitchFamily="34" charset="0"/>
                          </a:rPr>
                          <m:t>𝑃</m:t>
                        </m:r>
                        <m:r>
                          <a:rPr lang="fr-FR" sz="2000" i="1">
                            <a:latin typeface="Cambria Math" panose="02040503050406030204" pitchFamily="18" charset="0"/>
                            <a:ea typeface="Calibri" panose="020F0502020204030204" pitchFamily="34" charset="0"/>
                            <a:cs typeface="Tahoma" panose="020B0604030504040204" pitchFamily="34" charset="0"/>
                          </a:rPr>
                          <m:t>,</m:t>
                        </m:r>
                        <m:r>
                          <a:rPr lang="fr-FR" sz="2000" i="1">
                            <a:latin typeface="Cambria Math" panose="02040503050406030204" pitchFamily="18" charset="0"/>
                            <a:ea typeface="Calibri" panose="020F0502020204030204" pitchFamily="34" charset="0"/>
                            <a:cs typeface="Tahoma" panose="020B0604030504040204" pitchFamily="34" charset="0"/>
                          </a:rPr>
                          <m:t>𝑄𝑘</m:t>
                        </m:r>
                        <m:r>
                          <a:rPr lang="fr-FR" sz="2000" i="1">
                            <a:latin typeface="Cambria Math" panose="02040503050406030204" pitchFamily="18" charset="0"/>
                            <a:ea typeface="Calibri" panose="020F0502020204030204" pitchFamily="34" charset="0"/>
                            <a:cs typeface="Tahoma" panose="020B0604030504040204" pitchFamily="34" charset="0"/>
                          </a:rPr>
                          <m:t>,</m:t>
                        </m:r>
                        <m:r>
                          <a:rPr lang="fr-FR" sz="2000" i="1">
                            <a:latin typeface="Cambria Math" panose="02040503050406030204" pitchFamily="18" charset="0"/>
                            <a:ea typeface="Calibri" panose="020F0502020204030204" pitchFamily="34" charset="0"/>
                            <a:cs typeface="Tahoma" panose="020B0604030504040204" pitchFamily="34" charset="0"/>
                          </a:rPr>
                          <m:t>𝑚</m:t>
                        </m:r>
                      </m:sub>
                    </m:sSub>
                    <m:r>
                      <a:rPr lang="fr-FR" sz="2000" i="1">
                        <a:latin typeface="Cambria Math" panose="02040503050406030204" pitchFamily="18" charset="0"/>
                        <a:ea typeface="Calibri" panose="020F0502020204030204" pitchFamily="34" charset="0"/>
                        <a:cs typeface="Tahoma" panose="020B0604030504040204" pitchFamily="34" charset="0"/>
                      </a:rPr>
                      <m:t> </m:t>
                    </m:r>
                  </m:oMath>
                </a14:m>
                <a:r>
                  <a:rPr lang="fr-FR" sz="2000" dirty="0">
                    <a:latin typeface="Times New Roman" panose="02020603050405020304" pitchFamily="18" charset="0"/>
                    <a:cs typeface="Times New Roman" panose="02020603050405020304" pitchFamily="18" charset="0"/>
                  </a:rPr>
                  <a:t>sont les émissions du polluant 𝑃 associées au mode 𝑚 pour le quintile 𝑄𝑘. </a:t>
                </a:r>
              </a:p>
              <a:p>
                <a:endParaRPr lang="fr-FR" dirty="0"/>
              </a:p>
              <a:p>
                <a:endParaRPr lang="fr-FR" dirty="0"/>
              </a:p>
              <a:p>
                <a:endParaRPr lang="fr-FR" dirty="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blipFill rotWithShape="1">
                <a:blip r:embed="rId2"/>
                <a:stretch>
                  <a:fillRect l="-522" t="-1401"/>
                </a:stretch>
              </a:blipFill>
            </p:spPr>
            <p:txBody>
              <a:bodyPr/>
              <a:lstStyle/>
              <a:p>
                <a:r>
                  <a:rPr lang="fr-FR">
                    <a:noFill/>
                  </a:rPr>
                  <a:t> </a:t>
                </a:r>
              </a:p>
            </p:txBody>
          </p:sp>
        </mc:Fallback>
      </mc:AlternateContent>
    </p:spTree>
    <p:extLst>
      <p:ext uri="{BB962C8B-B14F-4D97-AF65-F5344CB8AC3E}">
        <p14:creationId xmlns:p14="http://schemas.microsoft.com/office/powerpoint/2010/main" val="477072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Description des données et Méthodologie</a:t>
            </a:r>
          </a:p>
        </p:txBody>
      </p:sp>
      <p:sp>
        <p:nvSpPr>
          <p:cNvPr id="3" name="Espace réservé du contenu 2"/>
          <p:cNvSpPr>
            <a:spLocks noGrp="1"/>
          </p:cNvSpPr>
          <p:nvPr>
            <p:ph idx="1"/>
          </p:nvPr>
        </p:nvSpPr>
        <p:spPr/>
        <p:txBody>
          <a:bodyPr>
            <a:noAutofit/>
          </a:bodyPr>
          <a:lstStyle/>
          <a:p>
            <a:r>
              <a:rPr lang="fr-FR" sz="2000" dirty="0">
                <a:latin typeface="Times New Roman" panose="02020603050405020304" pitchFamily="18" charset="0"/>
                <a:cs typeface="Times New Roman" panose="02020603050405020304" pitchFamily="18" charset="0"/>
              </a:rPr>
              <a:t>Deux types d’achats ont été définis:</a:t>
            </a:r>
          </a:p>
          <a:p>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1)les achats classiques </a:t>
            </a:r>
          </a:p>
          <a:p>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2) les achats avec retrait ou livraison </a:t>
            </a:r>
          </a:p>
          <a:p>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Ne sont pris en compte que les achats déjà récupérés  </a:t>
            </a:r>
          </a:p>
          <a:p>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Ne sont pas concerné les achats dématérialisés (billet de train, produits numériques).</a:t>
            </a:r>
          </a:p>
          <a:p>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Il a été également demandé aux individus de décrire le dernier achat effectué pour chaque type de marchandise réalisés lors des 30 derniers jours</a:t>
            </a:r>
          </a:p>
        </p:txBody>
      </p:sp>
    </p:spTree>
    <p:extLst>
      <p:ext uri="{BB962C8B-B14F-4D97-AF65-F5344CB8AC3E}">
        <p14:creationId xmlns:p14="http://schemas.microsoft.com/office/powerpoint/2010/main" val="2471301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BC1CCC-C762-4B76-B9A4-8234A9294647}"/>
              </a:ext>
            </a:extLst>
          </p:cNvPr>
          <p:cNvSpPr>
            <a:spLocks noGrp="1"/>
          </p:cNvSpPr>
          <p:nvPr>
            <p:ph type="title"/>
          </p:nvPr>
        </p:nvSpPr>
        <p:spPr/>
        <p:txBody>
          <a:bodyPr>
            <a:normAutofit/>
          </a:bodyPr>
          <a:lstStyle/>
          <a:p>
            <a:r>
              <a:rPr lang="fr-FR" dirty="0"/>
              <a:t>Description des données et Méthodologie</a:t>
            </a:r>
          </a:p>
        </p:txBody>
      </p:sp>
      <p:sp>
        <p:nvSpPr>
          <p:cNvPr id="3" name="Espace réservé du contenu 2">
            <a:extLst>
              <a:ext uri="{FF2B5EF4-FFF2-40B4-BE49-F238E27FC236}">
                <a16:creationId xmlns:a16="http://schemas.microsoft.com/office/drawing/2014/main" id="{C9B22E2D-C6D9-4E7C-A293-FA481377BC2C}"/>
              </a:ext>
            </a:extLst>
          </p:cNvPr>
          <p:cNvSpPr>
            <a:spLocks noGrp="1"/>
          </p:cNvSpPr>
          <p:nvPr>
            <p:ph idx="1"/>
          </p:nvPr>
        </p:nvSpPr>
        <p:spPr/>
        <p:txBody>
          <a:bodyPr>
            <a:normAutofit fontScale="92500" lnSpcReduction="20000"/>
          </a:bodyPr>
          <a:lstStyle/>
          <a:p>
            <a:r>
              <a:rPr lang="fr-FR" sz="2200" b="1" dirty="0">
                <a:latin typeface="Times New Roman" panose="02020603050405020304" pitchFamily="18" charset="0"/>
                <a:ea typeface="Calibri" panose="020F0502020204030204" pitchFamily="34" charset="0"/>
                <a:cs typeface="Times New Roman" panose="02020603050405020304" pitchFamily="18" charset="0"/>
              </a:rPr>
              <a:t>Traitement des données </a:t>
            </a:r>
          </a:p>
          <a:p>
            <a:endParaRPr lang="fr-FR" sz="2200" b="1"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fr-FR" sz="2200" dirty="0">
                <a:latin typeface="Times New Roman" panose="02020603050405020304" pitchFamily="18" charset="0"/>
                <a:cs typeface="Times New Roman" panose="02020603050405020304" pitchFamily="18" charset="0"/>
              </a:rPr>
              <a:t>Notre analyse ne porte que sur les émissions directes liées aux achats et aux déplacements des ménages (celle dont ils sont directement les émetteurs, excluant de facto les émissions liées aux livraisons réalisées par les transporteurs professionnels)</a:t>
            </a:r>
          </a:p>
          <a:p>
            <a:pPr algn="just"/>
            <a:endParaRPr lang="fr-FR" sz="2200" b="1"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fr-FR" sz="2200" dirty="0">
                <a:latin typeface="Times New Roman" panose="02020603050405020304" pitchFamily="18" charset="0"/>
                <a:ea typeface="Calibri" panose="020F0502020204030204" pitchFamily="34" charset="0"/>
                <a:cs typeface="Times New Roman" panose="02020603050405020304" pitchFamily="18" charset="0"/>
              </a:rPr>
              <a:t>Au total, nous avons travaillé avec 2219 individus pour 7191 actes d’achat,</a:t>
            </a:r>
          </a:p>
          <a:p>
            <a:pPr algn="just"/>
            <a:endParaRPr lang="fr-FR" sz="22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fr-FR" sz="2200" dirty="0">
                <a:effectLst/>
                <a:latin typeface="Times New Roman" panose="02020603050405020304" pitchFamily="18" charset="0"/>
                <a:ea typeface="Calibri" panose="020F0502020204030204" pitchFamily="34" charset="0"/>
                <a:cs typeface="Times New Roman" panose="02020603050405020304" pitchFamily="18" charset="0"/>
              </a:rPr>
              <a:t>Les distances n’</a:t>
            </a:r>
            <a:r>
              <a:rPr lang="fr-FR" sz="2200" dirty="0">
                <a:latin typeface="Times New Roman" panose="02020603050405020304" pitchFamily="18" charset="0"/>
                <a:ea typeface="Calibri" panose="020F0502020204030204" pitchFamily="34" charset="0"/>
                <a:cs typeface="Times New Roman" panose="02020603050405020304" pitchFamily="18" charset="0"/>
              </a:rPr>
              <a:t>é</a:t>
            </a:r>
            <a:r>
              <a:rPr lang="fr-FR" sz="2200" dirty="0">
                <a:effectLst/>
                <a:latin typeface="Times New Roman" panose="02020603050405020304" pitchFamily="18" charset="0"/>
                <a:ea typeface="Calibri" panose="020F0502020204030204" pitchFamily="34" charset="0"/>
                <a:cs typeface="Times New Roman" panose="02020603050405020304" pitchFamily="18" charset="0"/>
              </a:rPr>
              <a:t>taient pas disponible pour 9% des trajets liés aux achats classiques, 15% </a:t>
            </a:r>
            <a:r>
              <a:rPr lang="fr-FR" sz="2200" dirty="0">
                <a:latin typeface="Times New Roman" panose="02020603050405020304" pitchFamily="18" charset="0"/>
                <a:ea typeface="Calibri" panose="020F0502020204030204" pitchFamily="34" charset="0"/>
                <a:cs typeface="Times New Roman" panose="02020603050405020304" pitchFamily="18" charset="0"/>
              </a:rPr>
              <a:t>pour les achats avec livraison</a:t>
            </a:r>
          </a:p>
          <a:p>
            <a:pPr algn="just"/>
            <a:endParaRPr lang="fr-FR" sz="2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fr-FR" sz="2200" dirty="0">
                <a:latin typeface="Times New Roman" panose="02020603050405020304" pitchFamily="18" charset="0"/>
                <a:ea typeface="Calibri" panose="020F0502020204030204" pitchFamily="34" charset="0"/>
                <a:cs typeface="Times New Roman" panose="02020603050405020304" pitchFamily="18" charset="0"/>
              </a:rPr>
              <a:t>Une méthode d’imputation </a:t>
            </a:r>
            <a:r>
              <a:rPr lang="fr-FR" sz="2200" dirty="0" err="1">
                <a:latin typeface="Times New Roman" panose="02020603050405020304" pitchFamily="18" charset="0"/>
                <a:ea typeface="Calibri" panose="020F0502020204030204" pitchFamily="34" charset="0"/>
                <a:cs typeface="Times New Roman" panose="02020603050405020304" pitchFamily="18" charset="0"/>
              </a:rPr>
              <a:t>multirobuste</a:t>
            </a:r>
            <a:r>
              <a:rPr lang="fr-FR" sz="2200" dirty="0">
                <a:latin typeface="Times New Roman" panose="02020603050405020304" pitchFamily="18" charset="0"/>
                <a:ea typeface="Calibri" panose="020F0502020204030204" pitchFamily="34" charset="0"/>
                <a:cs typeface="Times New Roman" panose="02020603050405020304" pitchFamily="18" charset="0"/>
              </a:rPr>
              <a:t> d’appariement de la moyenne prédictive a été appliquée pour résoudre le problème,</a:t>
            </a:r>
          </a:p>
          <a:p>
            <a:pPr algn="just"/>
            <a:endParaRPr lang="fr-FR" sz="2200"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fr-FR" sz="2200" dirty="0">
                <a:latin typeface="Times New Roman" panose="02020603050405020304" pitchFamily="18" charset="0"/>
                <a:ea typeface="Calibri" panose="020F0502020204030204" pitchFamily="34" charset="0"/>
                <a:cs typeface="Times New Roman" panose="02020603050405020304" pitchFamily="18" charset="0"/>
              </a:rPr>
              <a:t>Nous avons ensuite calculé les émissions des individus: </a:t>
            </a:r>
            <a:r>
              <a:rPr lang="fr-FR" sz="2200" dirty="0">
                <a:latin typeface="Times New Roman" panose="02020603050405020304" pitchFamily="18" charset="0"/>
                <a:cs typeface="Times New Roman" panose="02020603050405020304" pitchFamily="18" charset="0"/>
              </a:rPr>
              <a:t>différents facteurs d’émissions ont été appliqués à l’intérieur des modes de transport selon la zone considérée</a:t>
            </a:r>
          </a:p>
          <a:p>
            <a:endParaRPr lang="fr-FR" sz="2200" dirty="0">
              <a:latin typeface="Times New Roman" panose="02020603050405020304" pitchFamily="18" charset="0"/>
              <a:cs typeface="Times New Roman" panose="02020603050405020304" pitchFamily="18" charset="0"/>
            </a:endParaRPr>
          </a:p>
          <a:p>
            <a:pPr lvl="0"/>
            <a:endParaRPr lang="fr-FR" sz="2200" dirty="0">
              <a:latin typeface="Times New Roman" panose="02020603050405020304" pitchFamily="18" charset="0"/>
              <a:cs typeface="Times New Roman" panose="02020603050405020304" pitchFamily="18" charset="0"/>
            </a:endParaRPr>
          </a:p>
          <a:p>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82551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BC1CCC-C762-4B76-B9A4-8234A9294647}"/>
              </a:ext>
            </a:extLst>
          </p:cNvPr>
          <p:cNvSpPr>
            <a:spLocks noGrp="1"/>
          </p:cNvSpPr>
          <p:nvPr>
            <p:ph type="title"/>
          </p:nvPr>
        </p:nvSpPr>
        <p:spPr/>
        <p:txBody>
          <a:bodyPr>
            <a:normAutofit/>
          </a:bodyPr>
          <a:lstStyle/>
          <a:p>
            <a:r>
              <a:rPr lang="fr-FR" sz="4000" dirty="0"/>
              <a:t>Description des données et Méthodologie</a:t>
            </a:r>
          </a:p>
        </p:txBody>
      </p:sp>
      <p:sp>
        <p:nvSpPr>
          <p:cNvPr id="3" name="Espace réservé du contenu 2">
            <a:extLst>
              <a:ext uri="{FF2B5EF4-FFF2-40B4-BE49-F238E27FC236}">
                <a16:creationId xmlns:a16="http://schemas.microsoft.com/office/drawing/2014/main" id="{C9B22E2D-C6D9-4E7C-A293-FA481377BC2C}"/>
              </a:ext>
            </a:extLst>
          </p:cNvPr>
          <p:cNvSpPr>
            <a:spLocks noGrp="1"/>
          </p:cNvSpPr>
          <p:nvPr>
            <p:ph idx="1"/>
          </p:nvPr>
        </p:nvSpPr>
        <p:spPr/>
        <p:txBody>
          <a:bodyPr>
            <a:normAutofit/>
          </a:bodyPr>
          <a:lstStyle/>
          <a:p>
            <a:pPr algn="just"/>
            <a:r>
              <a:rPr lang="fr-FR" sz="2000" dirty="0">
                <a:latin typeface="Times New Roman" panose="02020603050405020304" pitchFamily="18" charset="0"/>
                <a:cs typeface="Times New Roman" panose="02020603050405020304" pitchFamily="18" charset="0"/>
              </a:rPr>
              <a:t>Différentes sources ont été utilisées pour obtenir les facteurs d’émissions comparables entre les modes pour chacun des trois polluants considérés :  ADEME( l’Agence française de l’énergie ), AIRPARIF (calculateur d’émission de l’agence locale de qualité de l’air) et HBEFA 4.2 </a:t>
            </a:r>
            <a:endParaRPr lang="fr-FR" sz="2000" dirty="0">
              <a:latin typeface="Times New Roman" panose="02020603050405020304" pitchFamily="18" charset="0"/>
              <a:ea typeface="Calibri" panose="020F0502020204030204" pitchFamily="34" charset="0"/>
              <a:cs typeface="Times New Roman" panose="02020603050405020304" pitchFamily="18" charset="0"/>
            </a:endParaRPr>
          </a:p>
          <a:p>
            <a:r>
              <a:rPr lang="fr-FR" sz="1800" b="1" dirty="0">
                <a:latin typeface="Times New Roman" panose="02020603050405020304" pitchFamily="18" charset="0"/>
                <a:cs typeface="Times New Roman" panose="02020603050405020304" pitchFamily="18" charset="0"/>
              </a:rPr>
              <a:t>Tableau 1</a:t>
            </a:r>
            <a:r>
              <a:rPr lang="fr-FR" sz="1800" dirty="0">
                <a:latin typeface="Times New Roman" panose="02020603050405020304" pitchFamily="18" charset="0"/>
                <a:cs typeface="Times New Roman" panose="02020603050405020304" pitchFamily="18" charset="0"/>
              </a:rPr>
              <a:t>:Coefficient des émissions par mode</a:t>
            </a:r>
          </a:p>
          <a:p>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772242181"/>
              </p:ext>
            </p:extLst>
          </p:nvPr>
        </p:nvGraphicFramePr>
        <p:xfrm>
          <a:off x="2723884" y="3260773"/>
          <a:ext cx="6744231" cy="2898192"/>
        </p:xfrm>
        <a:graphic>
          <a:graphicData uri="http://schemas.openxmlformats.org/drawingml/2006/table">
            <a:tbl>
              <a:tblPr firstRow="1" firstCol="1" bandRow="1">
                <a:tableStyleId>{5C22544A-7EE6-4342-B048-85BDC9FD1C3A}</a:tableStyleId>
              </a:tblPr>
              <a:tblGrid>
                <a:gridCol w="1635741">
                  <a:extLst>
                    <a:ext uri="{9D8B030D-6E8A-4147-A177-3AD203B41FA5}">
                      <a16:colId xmlns:a16="http://schemas.microsoft.com/office/drawing/2014/main" val="20000"/>
                    </a:ext>
                  </a:extLst>
                </a:gridCol>
                <a:gridCol w="1247115">
                  <a:extLst>
                    <a:ext uri="{9D8B030D-6E8A-4147-A177-3AD203B41FA5}">
                      <a16:colId xmlns:a16="http://schemas.microsoft.com/office/drawing/2014/main" val="20001"/>
                    </a:ext>
                  </a:extLst>
                </a:gridCol>
                <a:gridCol w="1163681">
                  <a:extLst>
                    <a:ext uri="{9D8B030D-6E8A-4147-A177-3AD203B41FA5}">
                      <a16:colId xmlns:a16="http://schemas.microsoft.com/office/drawing/2014/main" val="20002"/>
                    </a:ext>
                  </a:extLst>
                </a:gridCol>
                <a:gridCol w="1348847">
                  <a:extLst>
                    <a:ext uri="{9D8B030D-6E8A-4147-A177-3AD203B41FA5}">
                      <a16:colId xmlns:a16="http://schemas.microsoft.com/office/drawing/2014/main" val="20003"/>
                    </a:ext>
                  </a:extLst>
                </a:gridCol>
                <a:gridCol w="1348847">
                  <a:extLst>
                    <a:ext uri="{9D8B030D-6E8A-4147-A177-3AD203B41FA5}">
                      <a16:colId xmlns:a16="http://schemas.microsoft.com/office/drawing/2014/main" val="20004"/>
                    </a:ext>
                  </a:extLst>
                </a:gridCol>
              </a:tblGrid>
              <a:tr h="414027">
                <a:tc>
                  <a:txBody>
                    <a:bodyPr/>
                    <a:lstStyle/>
                    <a:p>
                      <a:pPr>
                        <a:lnSpc>
                          <a:spcPct val="115000"/>
                        </a:lnSpc>
                        <a:spcAft>
                          <a:spcPts val="0"/>
                        </a:spcAft>
                      </a:pPr>
                      <a:r>
                        <a:rPr lang="fr-FR" sz="1000" dirty="0">
                          <a:effectLst/>
                        </a:rPr>
                        <a:t>Type de valeur d’émissions</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Unité</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dirty="0" err="1">
                          <a:effectLst/>
                        </a:rPr>
                        <a:t>NOx</a:t>
                      </a:r>
                      <a:r>
                        <a:rPr lang="fr-FR" sz="1000" dirty="0">
                          <a:effectLst/>
                        </a:rPr>
                        <a:t>(mg)</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000" dirty="0">
                          <a:effectLst/>
                        </a:rPr>
                        <a:t>PM</a:t>
                      </a:r>
                      <a:r>
                        <a:rPr lang="fr-FR" sz="1000" baseline="-25000" dirty="0">
                          <a:effectLst/>
                        </a:rPr>
                        <a:t>2.5 </a:t>
                      </a:r>
                      <a:r>
                        <a:rPr lang="fr-FR" sz="1000" dirty="0">
                          <a:effectLst/>
                        </a:rPr>
                        <a:t>(mg)</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000" dirty="0">
                          <a:effectLst/>
                        </a:rPr>
                        <a:t>CO</a:t>
                      </a:r>
                      <a:r>
                        <a:rPr lang="fr-FR" sz="1000" baseline="-25000" dirty="0">
                          <a:effectLst/>
                        </a:rPr>
                        <a:t>2</a:t>
                      </a:r>
                      <a:r>
                        <a:rPr lang="fr-FR" sz="1000" dirty="0">
                          <a:effectLst/>
                        </a:rPr>
                        <a:t> (g)</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200755">
                <a:tc>
                  <a:txBody>
                    <a:bodyPr/>
                    <a:lstStyle/>
                    <a:p>
                      <a:pPr>
                        <a:lnSpc>
                          <a:spcPct val="115000"/>
                        </a:lnSpc>
                        <a:spcAft>
                          <a:spcPts val="0"/>
                        </a:spcAft>
                      </a:pPr>
                      <a:r>
                        <a:rPr lang="fr-FR" sz="1000">
                          <a:effectLst/>
                        </a:rPr>
                        <a:t>Marche </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dirty="0">
                          <a:effectLst/>
                        </a:rPr>
                        <a:t>Par passager-km</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0</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200755">
                <a:tc>
                  <a:txBody>
                    <a:bodyPr/>
                    <a:lstStyle/>
                    <a:p>
                      <a:pPr>
                        <a:lnSpc>
                          <a:spcPct val="115000"/>
                        </a:lnSpc>
                        <a:spcAft>
                          <a:spcPts val="0"/>
                        </a:spcAft>
                      </a:pPr>
                      <a:r>
                        <a:rPr lang="fr-FR" sz="1000">
                          <a:effectLst/>
                        </a:rPr>
                        <a:t>cyclisme</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Par passager-km</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0</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627300">
                <a:tc>
                  <a:txBody>
                    <a:bodyPr/>
                    <a:lstStyle/>
                    <a:p>
                      <a:pPr>
                        <a:lnSpc>
                          <a:spcPct val="115000"/>
                        </a:lnSpc>
                        <a:spcAft>
                          <a:spcPts val="0"/>
                        </a:spcAft>
                      </a:pPr>
                      <a:r>
                        <a:rPr lang="fr-FR" sz="1000">
                          <a:effectLst/>
                        </a:rPr>
                        <a:t>2RM</a:t>
                      </a:r>
                      <a:endParaRPr lang="fr-FR" sz="1100">
                        <a:effectLst/>
                      </a:endParaRPr>
                    </a:p>
                    <a:p>
                      <a:pPr>
                        <a:lnSpc>
                          <a:spcPct val="115000"/>
                        </a:lnSpc>
                        <a:spcAft>
                          <a:spcPts val="0"/>
                        </a:spcAft>
                      </a:pPr>
                      <a:r>
                        <a:rPr lang="fr-FR" sz="1000">
                          <a:effectLst/>
                        </a:rPr>
                        <a:t>(Zone à intensité faible)</a:t>
                      </a:r>
                      <a:endParaRPr lang="fr-FR" sz="1100">
                        <a:effectLst/>
                      </a:endParaRPr>
                    </a:p>
                    <a:p>
                      <a:pPr>
                        <a:lnSpc>
                          <a:spcPct val="115000"/>
                        </a:lnSpc>
                        <a:spcAft>
                          <a:spcPts val="0"/>
                        </a:spcAft>
                      </a:pPr>
                      <a:r>
                        <a:rPr lang="fr-FR" sz="1000">
                          <a:effectLst/>
                        </a:rPr>
                        <a:t>(Zone à intensité forte)</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Par passager-km</a:t>
                      </a:r>
                      <a:endParaRPr lang="fr-FR" sz="1100">
                        <a:effectLst/>
                      </a:endParaRPr>
                    </a:p>
                    <a:p>
                      <a:pPr>
                        <a:lnSpc>
                          <a:spcPct val="115000"/>
                        </a:lnSpc>
                        <a:spcAft>
                          <a:spcPts val="0"/>
                        </a:spcAft>
                      </a:pPr>
                      <a:r>
                        <a:rPr lang="fr-FR" sz="1000">
                          <a:effectLst/>
                        </a:rPr>
                        <a:t>Par passager-km</a:t>
                      </a:r>
                      <a:endParaRPr lang="fr-FR" sz="1100">
                        <a:effectLst/>
                      </a:endParaRPr>
                    </a:p>
                    <a:p>
                      <a:pPr>
                        <a:lnSpc>
                          <a:spcPct val="115000"/>
                        </a:lnSpc>
                        <a:spcAft>
                          <a:spcPts val="0"/>
                        </a:spcAft>
                      </a:pPr>
                      <a:r>
                        <a:rPr lang="fr-FR" sz="1000">
                          <a:effectLst/>
                        </a:rPr>
                        <a:t>Par passager-km</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 </a:t>
                      </a:r>
                      <a:endParaRPr lang="fr-FR" sz="1100">
                        <a:effectLst/>
                      </a:endParaRPr>
                    </a:p>
                    <a:p>
                      <a:pPr>
                        <a:lnSpc>
                          <a:spcPct val="115000"/>
                        </a:lnSpc>
                        <a:spcAft>
                          <a:spcPts val="0"/>
                        </a:spcAft>
                      </a:pPr>
                      <a:r>
                        <a:rPr lang="fr-FR" sz="1000">
                          <a:effectLst/>
                        </a:rPr>
                        <a:t>147</a:t>
                      </a:r>
                      <a:endParaRPr lang="fr-FR" sz="1100">
                        <a:effectLst/>
                      </a:endParaRPr>
                    </a:p>
                    <a:p>
                      <a:pPr>
                        <a:lnSpc>
                          <a:spcPct val="115000"/>
                        </a:lnSpc>
                        <a:spcAft>
                          <a:spcPts val="0"/>
                        </a:spcAft>
                      </a:pPr>
                      <a:r>
                        <a:rPr lang="fr-FR" sz="1000">
                          <a:effectLst/>
                        </a:rPr>
                        <a:t>100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 </a:t>
                      </a:r>
                      <a:endParaRPr lang="fr-FR" sz="1100">
                        <a:effectLst/>
                      </a:endParaRPr>
                    </a:p>
                    <a:p>
                      <a:pPr>
                        <a:lnSpc>
                          <a:spcPct val="115000"/>
                        </a:lnSpc>
                        <a:spcAft>
                          <a:spcPts val="0"/>
                        </a:spcAft>
                      </a:pPr>
                      <a:r>
                        <a:rPr lang="fr-FR" sz="1000">
                          <a:effectLst/>
                        </a:rPr>
                        <a:t>30</a:t>
                      </a:r>
                      <a:endParaRPr lang="fr-FR" sz="1100">
                        <a:effectLst/>
                      </a:endParaRPr>
                    </a:p>
                    <a:p>
                      <a:pPr>
                        <a:lnSpc>
                          <a:spcPct val="115000"/>
                        </a:lnSpc>
                        <a:spcAft>
                          <a:spcPts val="0"/>
                        </a:spcAft>
                      </a:pPr>
                      <a:r>
                        <a:rPr lang="fr-FR" sz="1000">
                          <a:effectLst/>
                        </a:rPr>
                        <a:t>30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 </a:t>
                      </a:r>
                      <a:endParaRPr lang="fr-FR" sz="1100">
                        <a:effectLst/>
                      </a:endParaRPr>
                    </a:p>
                    <a:p>
                      <a:pPr>
                        <a:lnSpc>
                          <a:spcPct val="115000"/>
                        </a:lnSpc>
                        <a:spcAft>
                          <a:spcPts val="0"/>
                        </a:spcAft>
                      </a:pPr>
                      <a:r>
                        <a:rPr lang="fr-FR" sz="1000">
                          <a:effectLst/>
                        </a:rPr>
                        <a:t>93</a:t>
                      </a:r>
                      <a:endParaRPr lang="fr-FR" sz="1100">
                        <a:effectLst/>
                      </a:endParaRPr>
                    </a:p>
                    <a:p>
                      <a:pPr>
                        <a:lnSpc>
                          <a:spcPct val="115000"/>
                        </a:lnSpc>
                        <a:spcAft>
                          <a:spcPts val="0"/>
                        </a:spcAft>
                      </a:pPr>
                      <a:r>
                        <a:rPr lang="fr-FR" sz="1000">
                          <a:effectLst/>
                        </a:rPr>
                        <a:t>80</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200755">
                <a:tc>
                  <a:txBody>
                    <a:bodyPr/>
                    <a:lstStyle/>
                    <a:p>
                      <a:pPr>
                        <a:lnSpc>
                          <a:spcPct val="115000"/>
                        </a:lnSpc>
                        <a:spcAft>
                          <a:spcPts val="0"/>
                        </a:spcAft>
                      </a:pPr>
                      <a:r>
                        <a:rPr lang="fr-FR" sz="1000">
                          <a:effectLst/>
                        </a:rPr>
                        <a:t>Transp. commun</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Par passager-km</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240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35</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41.6</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627300">
                <a:tc>
                  <a:txBody>
                    <a:bodyPr/>
                    <a:lstStyle/>
                    <a:p>
                      <a:pPr>
                        <a:lnSpc>
                          <a:spcPct val="115000"/>
                        </a:lnSpc>
                        <a:spcAft>
                          <a:spcPts val="0"/>
                        </a:spcAft>
                      </a:pPr>
                      <a:r>
                        <a:rPr lang="fr-FR" sz="1000">
                          <a:effectLst/>
                        </a:rPr>
                        <a:t>Taxi</a:t>
                      </a:r>
                      <a:endParaRPr lang="fr-FR" sz="1100">
                        <a:effectLst/>
                      </a:endParaRPr>
                    </a:p>
                    <a:p>
                      <a:pPr>
                        <a:lnSpc>
                          <a:spcPct val="115000"/>
                        </a:lnSpc>
                        <a:spcAft>
                          <a:spcPts val="0"/>
                        </a:spcAft>
                      </a:pPr>
                      <a:r>
                        <a:rPr lang="fr-FR" sz="1000">
                          <a:effectLst/>
                        </a:rPr>
                        <a:t>(Zone à intensité faible)</a:t>
                      </a:r>
                      <a:endParaRPr lang="fr-FR" sz="1100">
                        <a:effectLst/>
                      </a:endParaRPr>
                    </a:p>
                    <a:p>
                      <a:pPr>
                        <a:lnSpc>
                          <a:spcPct val="115000"/>
                        </a:lnSpc>
                        <a:spcAft>
                          <a:spcPts val="0"/>
                        </a:spcAft>
                      </a:pPr>
                      <a:r>
                        <a:rPr lang="fr-FR" sz="1000">
                          <a:effectLst/>
                        </a:rPr>
                        <a:t>(Zone à intensité forte)</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Par passager-km</a:t>
                      </a:r>
                      <a:endParaRPr lang="fr-FR" sz="1100">
                        <a:effectLst/>
                      </a:endParaRPr>
                    </a:p>
                    <a:p>
                      <a:pPr>
                        <a:lnSpc>
                          <a:spcPct val="115000"/>
                        </a:lnSpc>
                        <a:spcAft>
                          <a:spcPts val="0"/>
                        </a:spcAft>
                      </a:pPr>
                      <a:r>
                        <a:rPr lang="fr-FR" sz="1000">
                          <a:effectLst/>
                        </a:rPr>
                        <a:t>Par passager-km</a:t>
                      </a:r>
                      <a:endParaRPr lang="fr-FR" sz="1100">
                        <a:effectLst/>
                      </a:endParaRPr>
                    </a:p>
                    <a:p>
                      <a:pPr>
                        <a:lnSpc>
                          <a:spcPct val="115000"/>
                        </a:lnSpc>
                        <a:spcAft>
                          <a:spcPts val="0"/>
                        </a:spcAft>
                      </a:pPr>
                      <a:r>
                        <a:rPr lang="fr-FR" sz="1000">
                          <a:effectLst/>
                        </a:rPr>
                        <a:t>Par passager-km</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 </a:t>
                      </a:r>
                      <a:endParaRPr lang="fr-FR" sz="1100">
                        <a:effectLst/>
                      </a:endParaRPr>
                    </a:p>
                    <a:p>
                      <a:pPr>
                        <a:lnSpc>
                          <a:spcPct val="115000"/>
                        </a:lnSpc>
                        <a:spcAft>
                          <a:spcPts val="0"/>
                        </a:spcAft>
                      </a:pPr>
                      <a:r>
                        <a:rPr lang="fr-FR" sz="1000">
                          <a:effectLst/>
                        </a:rPr>
                        <a:t>1200</a:t>
                      </a:r>
                      <a:endParaRPr lang="fr-FR" sz="1100">
                        <a:effectLst/>
                      </a:endParaRPr>
                    </a:p>
                    <a:p>
                      <a:pPr>
                        <a:lnSpc>
                          <a:spcPct val="115000"/>
                        </a:lnSpc>
                        <a:spcAft>
                          <a:spcPts val="0"/>
                        </a:spcAft>
                      </a:pPr>
                      <a:r>
                        <a:rPr lang="fr-FR" sz="1000">
                          <a:effectLst/>
                        </a:rPr>
                        <a:t>800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 </a:t>
                      </a:r>
                      <a:endParaRPr lang="fr-FR" sz="1100">
                        <a:effectLst/>
                      </a:endParaRPr>
                    </a:p>
                    <a:p>
                      <a:pPr>
                        <a:lnSpc>
                          <a:spcPct val="115000"/>
                        </a:lnSpc>
                        <a:spcAft>
                          <a:spcPts val="0"/>
                        </a:spcAft>
                      </a:pPr>
                      <a:r>
                        <a:rPr lang="fr-FR" sz="1000">
                          <a:effectLst/>
                        </a:rPr>
                        <a:t>100</a:t>
                      </a:r>
                      <a:endParaRPr lang="fr-FR" sz="1100">
                        <a:effectLst/>
                      </a:endParaRPr>
                    </a:p>
                    <a:p>
                      <a:pPr>
                        <a:lnSpc>
                          <a:spcPct val="115000"/>
                        </a:lnSpc>
                        <a:spcAft>
                          <a:spcPts val="0"/>
                        </a:spcAft>
                      </a:pPr>
                      <a:r>
                        <a:rPr lang="fr-FR" sz="1000">
                          <a:effectLst/>
                        </a:rPr>
                        <a:t>80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 </a:t>
                      </a:r>
                      <a:endParaRPr lang="fr-FR" sz="1100">
                        <a:effectLst/>
                      </a:endParaRPr>
                    </a:p>
                    <a:p>
                      <a:pPr>
                        <a:lnSpc>
                          <a:spcPct val="115000"/>
                        </a:lnSpc>
                        <a:spcAft>
                          <a:spcPts val="0"/>
                        </a:spcAft>
                      </a:pPr>
                      <a:r>
                        <a:rPr lang="fr-FR" sz="1000">
                          <a:effectLst/>
                        </a:rPr>
                        <a:t>432</a:t>
                      </a:r>
                      <a:endParaRPr lang="fr-FR" sz="1100">
                        <a:effectLst/>
                      </a:endParaRPr>
                    </a:p>
                    <a:p>
                      <a:pPr>
                        <a:lnSpc>
                          <a:spcPct val="115000"/>
                        </a:lnSpc>
                        <a:spcAft>
                          <a:spcPts val="0"/>
                        </a:spcAft>
                      </a:pPr>
                      <a:r>
                        <a:rPr lang="fr-FR" sz="1000">
                          <a:effectLst/>
                        </a:rPr>
                        <a:t>440</a:t>
                      </a:r>
                      <a:endParaRPr lang="fr-FR" sz="110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627300">
                <a:tc>
                  <a:txBody>
                    <a:bodyPr/>
                    <a:lstStyle/>
                    <a:p>
                      <a:pPr>
                        <a:lnSpc>
                          <a:spcPct val="115000"/>
                        </a:lnSpc>
                        <a:spcAft>
                          <a:spcPts val="0"/>
                        </a:spcAft>
                      </a:pPr>
                      <a:r>
                        <a:rPr lang="fr-FR" sz="1000" dirty="0">
                          <a:effectLst/>
                        </a:rPr>
                        <a:t>Voiture</a:t>
                      </a:r>
                      <a:endParaRPr lang="fr-FR" sz="1100" dirty="0">
                        <a:effectLst/>
                      </a:endParaRPr>
                    </a:p>
                    <a:p>
                      <a:pPr>
                        <a:lnSpc>
                          <a:spcPct val="115000"/>
                        </a:lnSpc>
                        <a:spcAft>
                          <a:spcPts val="0"/>
                        </a:spcAft>
                      </a:pPr>
                      <a:r>
                        <a:rPr lang="fr-FR" sz="1000" dirty="0">
                          <a:effectLst/>
                        </a:rPr>
                        <a:t>(Zone à intensité faible)</a:t>
                      </a:r>
                      <a:endParaRPr lang="fr-FR" sz="1100" dirty="0">
                        <a:effectLst/>
                      </a:endParaRPr>
                    </a:p>
                    <a:p>
                      <a:pPr>
                        <a:lnSpc>
                          <a:spcPct val="115000"/>
                        </a:lnSpc>
                        <a:spcAft>
                          <a:spcPts val="0"/>
                        </a:spcAft>
                      </a:pPr>
                      <a:r>
                        <a:rPr lang="fr-FR" sz="1000" dirty="0">
                          <a:effectLst/>
                        </a:rPr>
                        <a:t>(Zone à intensité forte)</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Par passager-km</a:t>
                      </a:r>
                      <a:endParaRPr lang="fr-FR" sz="1100">
                        <a:effectLst/>
                      </a:endParaRPr>
                    </a:p>
                    <a:p>
                      <a:pPr>
                        <a:lnSpc>
                          <a:spcPct val="115000"/>
                        </a:lnSpc>
                        <a:spcAft>
                          <a:spcPts val="0"/>
                        </a:spcAft>
                      </a:pPr>
                      <a:r>
                        <a:rPr lang="fr-FR" sz="1000">
                          <a:effectLst/>
                        </a:rPr>
                        <a:t>Par passager-km</a:t>
                      </a:r>
                      <a:endParaRPr lang="fr-FR" sz="1100">
                        <a:effectLst/>
                      </a:endParaRPr>
                    </a:p>
                    <a:p>
                      <a:pPr>
                        <a:lnSpc>
                          <a:spcPct val="115000"/>
                        </a:lnSpc>
                        <a:spcAft>
                          <a:spcPts val="0"/>
                        </a:spcAft>
                      </a:pPr>
                      <a:r>
                        <a:rPr lang="fr-FR" sz="1000">
                          <a:effectLst/>
                        </a:rPr>
                        <a:t>Par passager-km</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 </a:t>
                      </a:r>
                      <a:endParaRPr lang="fr-FR" sz="1100">
                        <a:effectLst/>
                      </a:endParaRPr>
                    </a:p>
                    <a:p>
                      <a:pPr>
                        <a:lnSpc>
                          <a:spcPct val="115000"/>
                        </a:lnSpc>
                        <a:spcAft>
                          <a:spcPts val="0"/>
                        </a:spcAft>
                      </a:pPr>
                      <a:r>
                        <a:rPr lang="fr-FR" sz="1000">
                          <a:effectLst/>
                        </a:rPr>
                        <a:t>600</a:t>
                      </a:r>
                      <a:endParaRPr lang="fr-FR" sz="1100">
                        <a:effectLst/>
                      </a:endParaRPr>
                    </a:p>
                    <a:p>
                      <a:pPr>
                        <a:lnSpc>
                          <a:spcPct val="115000"/>
                        </a:lnSpc>
                        <a:spcAft>
                          <a:spcPts val="0"/>
                        </a:spcAft>
                      </a:pPr>
                      <a:r>
                        <a:rPr lang="fr-FR" sz="1000">
                          <a:effectLst/>
                        </a:rPr>
                        <a:t>400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a:effectLst/>
                        </a:rPr>
                        <a:t> </a:t>
                      </a:r>
                      <a:endParaRPr lang="fr-FR" sz="1100">
                        <a:effectLst/>
                      </a:endParaRPr>
                    </a:p>
                    <a:p>
                      <a:pPr>
                        <a:lnSpc>
                          <a:spcPct val="115000"/>
                        </a:lnSpc>
                        <a:spcAft>
                          <a:spcPts val="0"/>
                        </a:spcAft>
                      </a:pPr>
                      <a:r>
                        <a:rPr lang="fr-FR" sz="1000">
                          <a:effectLst/>
                        </a:rPr>
                        <a:t>50</a:t>
                      </a:r>
                      <a:endParaRPr lang="fr-FR" sz="1100">
                        <a:effectLst/>
                      </a:endParaRPr>
                    </a:p>
                    <a:p>
                      <a:pPr>
                        <a:lnSpc>
                          <a:spcPct val="115000"/>
                        </a:lnSpc>
                        <a:spcAft>
                          <a:spcPts val="0"/>
                        </a:spcAft>
                      </a:pPr>
                      <a:r>
                        <a:rPr lang="fr-FR" sz="1000">
                          <a:effectLst/>
                        </a:rPr>
                        <a:t>40</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000" dirty="0">
                          <a:effectLst/>
                        </a:rPr>
                        <a:t> </a:t>
                      </a:r>
                      <a:endParaRPr lang="fr-FR" sz="1100" dirty="0">
                        <a:effectLst/>
                      </a:endParaRPr>
                    </a:p>
                    <a:p>
                      <a:pPr>
                        <a:lnSpc>
                          <a:spcPct val="115000"/>
                        </a:lnSpc>
                        <a:spcAft>
                          <a:spcPts val="0"/>
                        </a:spcAft>
                      </a:pPr>
                      <a:r>
                        <a:rPr lang="fr-FR" sz="1000" dirty="0">
                          <a:effectLst/>
                        </a:rPr>
                        <a:t>216</a:t>
                      </a:r>
                      <a:endParaRPr lang="fr-FR" sz="1100" dirty="0">
                        <a:effectLst/>
                      </a:endParaRPr>
                    </a:p>
                    <a:p>
                      <a:pPr>
                        <a:lnSpc>
                          <a:spcPct val="115000"/>
                        </a:lnSpc>
                        <a:spcAft>
                          <a:spcPts val="0"/>
                        </a:spcAft>
                      </a:pPr>
                      <a:r>
                        <a:rPr lang="fr-FR" sz="1000" dirty="0">
                          <a:effectLst/>
                        </a:rPr>
                        <a:t>220</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473555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a:latin typeface="Times New Roman" panose="02020603050405020304" pitchFamily="18" charset="0"/>
                <a:cs typeface="Times New Roman" panose="02020603050405020304" pitchFamily="18" charset="0"/>
              </a:rPr>
              <a:t>Description des données et Méthodologie</a:t>
            </a:r>
          </a:p>
        </p:txBody>
      </p:sp>
      <p:sp>
        <p:nvSpPr>
          <p:cNvPr id="3" name="Espace réservé du contenu 2"/>
          <p:cNvSpPr>
            <a:spLocks noGrp="1"/>
          </p:cNvSpPr>
          <p:nvPr>
            <p:ph idx="1"/>
          </p:nvPr>
        </p:nvSpPr>
        <p:spPr/>
        <p:txBody>
          <a:bodyPr>
            <a:normAutofit/>
          </a:bodyPr>
          <a:lstStyle/>
          <a:p>
            <a:r>
              <a:rPr lang="fr-FR" sz="2000" dirty="0">
                <a:latin typeface="Times New Roman" panose="02020603050405020304" pitchFamily="18" charset="0"/>
                <a:cs typeface="Times New Roman" panose="02020603050405020304" pitchFamily="18" charset="0"/>
              </a:rPr>
              <a:t>Ensuite, </a:t>
            </a:r>
            <a:r>
              <a:rPr lang="fr-FR" sz="2000" b="1" dirty="0">
                <a:latin typeface="Times New Roman" panose="02020603050405020304" pitchFamily="18" charset="0"/>
                <a:cs typeface="Times New Roman" panose="02020603050405020304" pitchFamily="18" charset="0"/>
              </a:rPr>
              <a:t>la méthode de l’analyse de la décomposition factorielle exacte </a:t>
            </a:r>
            <a:r>
              <a:rPr lang="fr-FR" sz="2000" dirty="0">
                <a:latin typeface="Times New Roman" panose="02020603050405020304" pitchFamily="18" charset="0"/>
                <a:cs typeface="Times New Roman" panose="02020603050405020304" pitchFamily="18" charset="0"/>
              </a:rPr>
              <a:t>a été appliquée sur les quintiles d’émissions pour estimer dans quelles mesures les individus contribuent aux émissions de polluants locaux(</a:t>
            </a:r>
            <a:r>
              <a:rPr lang="fr-FR" sz="2000" dirty="0" err="1">
                <a:latin typeface="Times New Roman" panose="02020603050405020304" pitchFamily="18" charset="0"/>
                <a:cs typeface="Times New Roman" panose="02020603050405020304" pitchFamily="18" charset="0"/>
              </a:rPr>
              <a:t>NOx</a:t>
            </a:r>
            <a:r>
              <a:rPr lang="fr-FR" sz="2000" dirty="0">
                <a:latin typeface="Times New Roman" panose="02020603050405020304" pitchFamily="18" charset="0"/>
                <a:cs typeface="Times New Roman" panose="02020603050405020304" pitchFamily="18" charset="0"/>
              </a:rPr>
              <a:t> et PM</a:t>
            </a:r>
            <a:r>
              <a:rPr lang="fr-FR" sz="2000" baseline="-25000" dirty="0">
                <a:latin typeface="Times New Roman" panose="02020603050405020304" pitchFamily="18" charset="0"/>
                <a:cs typeface="Times New Roman" panose="02020603050405020304" pitchFamily="18" charset="0"/>
              </a:rPr>
              <a:t>2.5 </a:t>
            </a:r>
            <a:r>
              <a:rPr lang="fr-FR" sz="2000" dirty="0">
                <a:latin typeface="Times New Roman" panose="02020603050405020304" pitchFamily="18" charset="0"/>
                <a:cs typeface="Times New Roman" panose="02020603050405020304" pitchFamily="18" charset="0"/>
              </a:rPr>
              <a:t>) et de CO</a:t>
            </a:r>
            <a:r>
              <a:rPr lang="fr-FR" sz="2000" baseline="-25000" dirty="0">
                <a:latin typeface="Times New Roman" panose="02020603050405020304" pitchFamily="18" charset="0"/>
                <a:cs typeface="Times New Roman" panose="02020603050405020304" pitchFamily="18" charset="0"/>
              </a:rPr>
              <a:t>2</a:t>
            </a:r>
            <a:r>
              <a:rPr lang="fr-FR" sz="2000" dirty="0">
                <a:latin typeface="Times New Roman" panose="02020603050405020304" pitchFamily="18" charset="0"/>
                <a:cs typeface="Times New Roman" panose="02020603050405020304" pitchFamily="18" charset="0"/>
              </a:rPr>
              <a:t>  liés aux transports lors de leurs déplacements liés aux achats</a:t>
            </a:r>
          </a:p>
          <a:p>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Enfin nous réalisons des études économétriques afin de mettre en évidence les caractéristiques socioéconomiques et géographiques individuelles associées au fait d’appartenir aux émetteurs les plus importants,</a:t>
            </a:r>
          </a:p>
          <a:p>
            <a:endParaRPr lang="fr-FR" dirty="0"/>
          </a:p>
          <a:p>
            <a:endParaRPr lang="fr-FR" dirty="0"/>
          </a:p>
        </p:txBody>
      </p:sp>
    </p:spTree>
    <p:extLst>
      <p:ext uri="{BB962C8B-B14F-4D97-AF65-F5344CB8AC3E}">
        <p14:creationId xmlns:p14="http://schemas.microsoft.com/office/powerpoint/2010/main" val="914473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sz="4400" dirty="0">
                <a:latin typeface="Times New Roman" panose="02020603050405020304" pitchFamily="18" charset="0"/>
                <a:cs typeface="Times New Roman" panose="02020603050405020304" pitchFamily="18" charset="0"/>
              </a:rPr>
              <a:t>Description des données et Méthodologie</a:t>
            </a:r>
            <a:br>
              <a:rPr lang="fr-FR" dirty="0"/>
            </a:br>
            <a:endParaRPr lang="fr-FR" dirty="0"/>
          </a:p>
        </p:txBody>
      </p:sp>
      <p:sp>
        <p:nvSpPr>
          <p:cNvPr id="3" name="Espace réservé du contenu 2"/>
          <p:cNvSpPr>
            <a:spLocks noGrp="1"/>
          </p:cNvSpPr>
          <p:nvPr>
            <p:ph idx="1"/>
          </p:nvPr>
        </p:nvSpPr>
        <p:spPr/>
        <p:txBody>
          <a:bodyPr>
            <a:normAutofit/>
          </a:bodyPr>
          <a:lstStyle/>
          <a:p>
            <a:r>
              <a:rPr lang="fr-FR" sz="2000" b="1" dirty="0">
                <a:latin typeface="Times New Roman" panose="02020603050405020304" pitchFamily="18" charset="0"/>
                <a:cs typeface="Times New Roman" panose="02020603050405020304" pitchFamily="18" charset="0"/>
              </a:rPr>
              <a:t>La méthode de l’analyse de la décomposition factorielle exacte</a:t>
            </a:r>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Nous utilisons la méthode de l’analyse de la décomposition exacte qui utilise </a:t>
            </a:r>
            <a:r>
              <a:rPr lang="fr-FR" sz="2000">
                <a:latin typeface="Times New Roman" panose="02020603050405020304" pitchFamily="18" charset="0"/>
                <a:cs typeface="Times New Roman" panose="02020603050405020304" pitchFamily="18" charset="0"/>
              </a:rPr>
              <a:t>l’indice </a:t>
            </a:r>
            <a:r>
              <a:rPr lang="fr-FR" sz="2000">
                <a:latin typeface="Times New Roman" panose="02020603050405020304" pitchFamily="18" charset="0"/>
                <a:ea typeface="Calibri" panose="020F0502020204030204" pitchFamily="34" charset="0"/>
                <a:cs typeface="Times New Roman" panose="02020603050405020304" pitchFamily="18" charset="0"/>
              </a:rPr>
              <a:t>de </a:t>
            </a:r>
            <a:r>
              <a:rPr lang="fr-FR" sz="2000" dirty="0">
                <a:latin typeface="Times New Roman" panose="02020603050405020304" pitchFamily="18" charset="0"/>
                <a:ea typeface="Calibri" panose="020F0502020204030204" pitchFamily="34" charset="0"/>
                <a:cs typeface="Times New Roman" panose="02020603050405020304" pitchFamily="18" charset="0"/>
              </a:rPr>
              <a:t>division </a:t>
            </a:r>
            <a:r>
              <a:rPr lang="fr-FR" sz="2000">
                <a:latin typeface="Times New Roman" panose="02020603050405020304" pitchFamily="18" charset="0"/>
                <a:ea typeface="Calibri" panose="020F0502020204030204" pitchFamily="34" charset="0"/>
                <a:cs typeface="Times New Roman" panose="02020603050405020304" pitchFamily="18" charset="0"/>
              </a:rPr>
              <a:t>moyenne logarithmique: </a:t>
            </a:r>
            <a:r>
              <a:rPr lang="fr-FR" sz="2000" dirty="0">
                <a:latin typeface="Times New Roman" panose="02020603050405020304" pitchFamily="18" charset="0"/>
                <a:cs typeface="Times New Roman" panose="02020603050405020304" pitchFamily="18" charset="0"/>
              </a:rPr>
              <a:t>Log-</a:t>
            </a:r>
            <a:r>
              <a:rPr lang="fr-FR" sz="2000" dirty="0" err="1">
                <a:latin typeface="Times New Roman" panose="02020603050405020304" pitchFamily="18" charset="0"/>
                <a:cs typeface="Times New Roman" panose="02020603050405020304" pitchFamily="18" charset="0"/>
              </a:rPr>
              <a:t>Mean</a:t>
            </a:r>
            <a:r>
              <a:rPr lang="fr-FR" sz="2000" dirty="0">
                <a:latin typeface="Times New Roman" panose="02020603050405020304" pitchFamily="18" charset="0"/>
                <a:cs typeface="Times New Roman" panose="02020603050405020304" pitchFamily="18" charset="0"/>
              </a:rPr>
              <a:t>-Divisia (LMDI)</a:t>
            </a:r>
          </a:p>
          <a:p>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La méthode de décomposition (LMDI) développée par Ang(2004,2005)  a été élaborée à l’origine pour comprendre les composantes sous-jacentes à l’évolution des émissions de </a:t>
            </a:r>
            <a:r>
              <a:rPr lang="fr-FR" sz="2000" dirty="0"/>
              <a:t>CO</a:t>
            </a:r>
            <a:r>
              <a:rPr lang="fr-FR" sz="2000" baseline="-25000" dirty="0"/>
              <a:t>2</a:t>
            </a:r>
            <a:r>
              <a:rPr lang="fr-FR" sz="2000" dirty="0">
                <a:latin typeface="Times New Roman" panose="02020603050405020304" pitchFamily="18" charset="0"/>
                <a:cs typeface="Times New Roman" panose="02020603050405020304" pitchFamily="18" charset="0"/>
              </a:rPr>
              <a:t> dans le temps,</a:t>
            </a:r>
          </a:p>
          <a:p>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Elle a été appliquée à des séries temporelles agrégées au niveau national ou régional,(par exemple,Mahony,2013,Bigo,2019)</a:t>
            </a:r>
          </a:p>
          <a:p>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Dans notre étude, nous cherchons plutôt à comprendre les facteurs qui sous-tendent les différences d’émissions entre les groupes d’individus à un moment donné</a:t>
            </a:r>
          </a:p>
          <a:p>
            <a:endParaRPr lang="fr-FR" dirty="0"/>
          </a:p>
        </p:txBody>
      </p:sp>
    </p:spTree>
    <p:extLst>
      <p:ext uri="{BB962C8B-B14F-4D97-AF65-F5344CB8AC3E}">
        <p14:creationId xmlns:p14="http://schemas.microsoft.com/office/powerpoint/2010/main" val="125819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a:latin typeface="Times New Roman" panose="02020603050405020304" pitchFamily="18" charset="0"/>
                <a:cs typeface="Times New Roman" panose="02020603050405020304" pitchFamily="18" charset="0"/>
              </a:rPr>
              <a:t>Description des données et Méthodologie</a:t>
            </a:r>
          </a:p>
        </p:txBody>
      </p:sp>
      <p:sp>
        <p:nvSpPr>
          <p:cNvPr id="3" name="Espace réservé du contenu 2"/>
          <p:cNvSpPr>
            <a:spLocks noGrp="1"/>
          </p:cNvSpPr>
          <p:nvPr>
            <p:ph idx="1"/>
          </p:nvPr>
        </p:nvSpPr>
        <p:spPr/>
        <p:txBody>
          <a:bodyPr>
            <a:normAutofit/>
          </a:bodyPr>
          <a:lstStyle/>
          <a:p>
            <a:r>
              <a:rPr lang="fr-FR" sz="2000" dirty="0">
                <a:latin typeface="Times New Roman" panose="02020603050405020304" pitchFamily="18" charset="0"/>
                <a:cs typeface="Times New Roman" panose="02020603050405020304" pitchFamily="18" charset="0"/>
              </a:rPr>
              <a:t>Bien que des décompositions de LMDI aient été appliquées à des données transversales, la méthode a été adapté pour la première fois à l’analyse de </a:t>
            </a:r>
            <a:r>
              <a:rPr lang="fr-FR" sz="2000" dirty="0" err="1">
                <a:latin typeface="Times New Roman" panose="02020603050405020304" pitchFamily="18" charset="0"/>
                <a:cs typeface="Times New Roman" panose="02020603050405020304" pitchFamily="18" charset="0"/>
              </a:rPr>
              <a:t>microdonnées</a:t>
            </a:r>
            <a:r>
              <a:rPr lang="fr-FR" sz="2000" dirty="0">
                <a:latin typeface="Times New Roman" panose="02020603050405020304" pitchFamily="18" charset="0"/>
                <a:cs typeface="Times New Roman" panose="02020603050405020304" pitchFamily="18" charset="0"/>
              </a:rPr>
              <a:t> individuelles par </a:t>
            </a:r>
            <a:r>
              <a:rPr lang="fr-FR" sz="2000" dirty="0" err="1">
                <a:latin typeface="Times New Roman" panose="02020603050405020304" pitchFamily="18" charset="0"/>
                <a:cs typeface="Times New Roman" panose="02020603050405020304" pitchFamily="18" charset="0"/>
              </a:rPr>
              <a:t>Leroutier</a:t>
            </a:r>
            <a:r>
              <a:rPr lang="fr-FR" sz="2000" dirty="0">
                <a:latin typeface="Times New Roman" panose="02020603050405020304" pitchFamily="18" charset="0"/>
                <a:cs typeface="Times New Roman" panose="02020603050405020304" pitchFamily="18" charset="0"/>
              </a:rPr>
              <a:t> et </a:t>
            </a:r>
            <a:r>
              <a:rPr lang="fr-FR" sz="2000" dirty="0" err="1">
                <a:latin typeface="Times New Roman" panose="02020603050405020304" pitchFamily="18" charset="0"/>
                <a:cs typeface="Times New Roman" panose="02020603050405020304" pitchFamily="18" charset="0"/>
              </a:rPr>
              <a:t>Quirion</a:t>
            </a:r>
            <a:r>
              <a:rPr lang="fr-FR" sz="2000" dirty="0">
                <a:latin typeface="Times New Roman" panose="02020603050405020304" pitchFamily="18" charset="0"/>
                <a:cs typeface="Times New Roman" panose="02020603050405020304" pitchFamily="18" charset="0"/>
              </a:rPr>
              <a:t>,(2022),dans l’analyse de la contribution individuelle des polluants locaux et des émissions de  CO</a:t>
            </a:r>
            <a:r>
              <a:rPr lang="fr-FR" sz="2000" baseline="-25000" dirty="0">
                <a:latin typeface="Times New Roman" panose="02020603050405020304" pitchFamily="18" charset="0"/>
                <a:cs typeface="Times New Roman" panose="02020603050405020304" pitchFamily="18" charset="0"/>
              </a:rPr>
              <a:t>2 </a:t>
            </a:r>
            <a:r>
              <a:rPr lang="fr-FR" sz="2000" dirty="0">
                <a:latin typeface="Times New Roman" panose="02020603050405020304" pitchFamily="18" charset="0"/>
                <a:cs typeface="Times New Roman" panose="02020603050405020304" pitchFamily="18" charset="0"/>
              </a:rPr>
              <a:t>dans le contexte de la mobilité quotidienne en région parisienne</a:t>
            </a:r>
          </a:p>
          <a:p>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Notre étude s’inscrit dans la même démarche que celle de </a:t>
            </a:r>
            <a:r>
              <a:rPr lang="fr-FR" sz="2000" dirty="0" err="1">
                <a:latin typeface="Times New Roman" panose="02020603050405020304" pitchFamily="18" charset="0"/>
                <a:cs typeface="Times New Roman" panose="02020603050405020304" pitchFamily="18" charset="0"/>
              </a:rPr>
              <a:t>Leroutier</a:t>
            </a:r>
            <a:r>
              <a:rPr lang="fr-FR" sz="2000" dirty="0">
                <a:latin typeface="Times New Roman" panose="02020603050405020304" pitchFamily="18" charset="0"/>
                <a:cs typeface="Times New Roman" panose="02020603050405020304" pitchFamily="18" charset="0"/>
              </a:rPr>
              <a:t> et </a:t>
            </a:r>
            <a:r>
              <a:rPr lang="fr-FR" sz="2000" dirty="0" err="1">
                <a:latin typeface="Times New Roman" panose="02020603050405020304" pitchFamily="18" charset="0"/>
                <a:cs typeface="Times New Roman" panose="02020603050405020304" pitchFamily="18" charset="0"/>
              </a:rPr>
              <a:t>Quirion</a:t>
            </a:r>
            <a:r>
              <a:rPr lang="fr-FR" sz="2000" dirty="0">
                <a:latin typeface="Times New Roman" panose="02020603050405020304" pitchFamily="18" charset="0"/>
                <a:cs typeface="Times New Roman" panose="02020603050405020304" pitchFamily="18" charset="0"/>
              </a:rPr>
              <a:t>,(2022), cependant, nous l’appliquons dans le contexte de la mobilité liée aux achats des individus au niveau nationale</a:t>
            </a:r>
          </a:p>
          <a:p>
            <a:pPr marL="0" indent="0">
              <a:buNone/>
            </a:pPr>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Nous considérons que 3 facteurs  </a:t>
            </a:r>
            <a:r>
              <a:rPr lang="fr-FR" sz="2000" dirty="0">
                <a:latin typeface="Times New Roman" panose="02020603050405020304" pitchFamily="18" charset="0"/>
                <a:ea typeface="Calibri" panose="020F0502020204030204" pitchFamily="34" charset="0"/>
                <a:cs typeface="Times New Roman" panose="02020603050405020304" pitchFamily="18" charset="0"/>
              </a:rPr>
              <a:t>clés déterminent </a:t>
            </a:r>
            <a:r>
              <a:rPr lang="fr-FR" sz="2000" dirty="0">
                <a:latin typeface="Times New Roman" panose="02020603050405020304" pitchFamily="18" charset="0"/>
                <a:cs typeface="Times New Roman" panose="02020603050405020304" pitchFamily="18" charset="0"/>
              </a:rPr>
              <a:t>les modèles de mobilité qui sous-tendent les principales émissions: la distance, la part modale et l’intensité des émissions par mode,</a:t>
            </a:r>
          </a:p>
          <a:p>
            <a:endParaRPr lang="fr-FR" dirty="0"/>
          </a:p>
        </p:txBody>
      </p:sp>
    </p:spTree>
    <p:extLst>
      <p:ext uri="{BB962C8B-B14F-4D97-AF65-F5344CB8AC3E}">
        <p14:creationId xmlns:p14="http://schemas.microsoft.com/office/powerpoint/2010/main" val="1212096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10740</TotalTime>
  <Words>4064</Words>
  <Application>Microsoft Office PowerPoint</Application>
  <PresentationFormat>Grand écran</PresentationFormat>
  <Paragraphs>983</Paragraphs>
  <Slides>38</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38</vt:i4>
      </vt:variant>
    </vt:vector>
  </HeadingPairs>
  <TitlesOfParts>
    <vt:vector size="46" baseType="lpstr">
      <vt:lpstr>Calibri</vt:lpstr>
      <vt:lpstr>Cambria Math</vt:lpstr>
      <vt:lpstr>Gill Sans MT</vt:lpstr>
      <vt:lpstr>Tahoma</vt:lpstr>
      <vt:lpstr>Times New Roman</vt:lpstr>
      <vt:lpstr>Verdana</vt:lpstr>
      <vt:lpstr>Wingdings 2</vt:lpstr>
      <vt:lpstr>Solstice</vt:lpstr>
      <vt:lpstr>SEMINAIRE SPLOTT DU 14/10/2024  Université Gustave Eiffel Louise-Ella Desquith</vt:lpstr>
      <vt:lpstr>Objectifs</vt:lpstr>
      <vt:lpstr>Description des données et Méthodologie</vt:lpstr>
      <vt:lpstr>Description des données et Méthodologie</vt:lpstr>
      <vt:lpstr>Description des données et Méthodologie</vt:lpstr>
      <vt:lpstr>Description des données et Méthodologie</vt:lpstr>
      <vt:lpstr>Description des données et Méthodologie</vt:lpstr>
      <vt:lpstr>Description des données et Méthodologie </vt:lpstr>
      <vt:lpstr>Description des données et Méthodologie</vt:lpstr>
      <vt:lpstr>Description des données et Méthodologie </vt:lpstr>
      <vt:lpstr>Description des données et Méthodologie </vt:lpstr>
      <vt:lpstr>Synthèse des résultats et interprétations</vt:lpstr>
      <vt:lpstr>Synthèse des résultats et interprétations</vt:lpstr>
      <vt:lpstr>Synthèse des résultats et interprétations</vt:lpstr>
      <vt:lpstr>Synthèse des résultats et interprétations</vt:lpstr>
      <vt:lpstr>Synthèse des résultats et interprétations</vt:lpstr>
      <vt:lpstr>Synthèse des résultats et interprétations</vt:lpstr>
      <vt:lpstr>Synthèse des résultats et interprétations</vt:lpstr>
      <vt:lpstr>Synthèse des résultats et interprétations</vt:lpstr>
      <vt:lpstr>Synthèse des résultats et interprétations</vt:lpstr>
      <vt:lpstr>Synthèse des résultats et interprétations</vt:lpstr>
      <vt:lpstr>Synthèse des résultats et interprétations</vt:lpstr>
      <vt:lpstr>Synthèse des résultats et interprétations</vt:lpstr>
      <vt:lpstr>Synthèse des résultats et interprétations</vt:lpstr>
      <vt:lpstr>Synthèse des résultats et interprétations</vt:lpstr>
      <vt:lpstr>Synthèse des résultats et interprétations</vt:lpstr>
      <vt:lpstr>Synthèse des résultats et interprétations</vt:lpstr>
      <vt:lpstr>Synthèse des résultats et interprétations</vt:lpstr>
      <vt:lpstr>Synthèse des résultats et interprétations</vt:lpstr>
      <vt:lpstr>Synthèse des résultats et interprétations</vt:lpstr>
      <vt:lpstr>Merci pour votre attention!</vt:lpstr>
      <vt:lpstr>Synthèse des résultats et interprétations</vt:lpstr>
      <vt:lpstr>Annexe</vt:lpstr>
      <vt:lpstr>Annexe</vt:lpstr>
      <vt:lpstr>Annexe</vt:lpstr>
      <vt:lpstr>Méthodologie </vt:lpstr>
      <vt:lpstr>Méthodologie</vt:lpstr>
      <vt:lpstr>Méthodologie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Méthodologie</dc:title>
  <dc:creator>DESQUITH Louise ella</dc:creator>
  <cp:lastModifiedBy>KONING Martin</cp:lastModifiedBy>
  <cp:revision>240</cp:revision>
  <dcterms:created xsi:type="dcterms:W3CDTF">2024-03-28T08:02:07Z</dcterms:created>
  <dcterms:modified xsi:type="dcterms:W3CDTF">2024-10-14T12:59:10Z</dcterms:modified>
</cp:coreProperties>
</file>