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70" r:id="rId5"/>
    <p:sldId id="260" r:id="rId6"/>
    <p:sldId id="261" r:id="rId7"/>
    <p:sldId id="278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9" r:id="rId16"/>
    <p:sldId id="282" r:id="rId17"/>
    <p:sldId id="281" r:id="rId18"/>
    <p:sldId id="283" r:id="rId19"/>
    <p:sldId id="284" r:id="rId20"/>
    <p:sldId id="285" r:id="rId21"/>
    <p:sldId id="286" r:id="rId22"/>
    <p:sldId id="287" r:id="rId23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ED7D31"/>
    <a:srgbClr val="312E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DFF65C-FCB5-4681-B2FF-B1956B3B19D0}" v="3" dt="2026-03-16T16:24:14.13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370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500" b="1" i="0">
                <a:solidFill>
                  <a:srgbClr val="312E8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500" b="1" i="0">
                <a:solidFill>
                  <a:srgbClr val="312E8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500" b="1" i="0">
                <a:solidFill>
                  <a:srgbClr val="312E8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312E8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476294"/>
            <a:ext cx="3092719" cy="196214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58795" y="7158799"/>
            <a:ext cx="1962149" cy="312419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8807891"/>
            <a:ext cx="1447799" cy="147637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38516" y="19"/>
            <a:ext cx="1962149" cy="194239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445" y="1708477"/>
            <a:ext cx="3114674" cy="196214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85" y="65"/>
            <a:ext cx="1466849" cy="301494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865295" y="9301485"/>
            <a:ext cx="2867024" cy="60007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500" b="1" i="0">
                <a:solidFill>
                  <a:srgbClr val="312E8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116300" y="9601200"/>
            <a:ext cx="1845114" cy="380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026019" y="3"/>
            <a:ext cx="1257299" cy="698182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10729" y="144905"/>
            <a:ext cx="16066541" cy="132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500" b="1" i="0">
                <a:solidFill>
                  <a:srgbClr val="312E8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16000" y="2486844"/>
            <a:ext cx="16102330" cy="45554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116300" y="9601199"/>
              <a:ext cx="1845055" cy="381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4499905"/>
              <a:ext cx="18286730" cy="5786755"/>
            </a:xfrm>
            <a:custGeom>
              <a:avLst/>
              <a:gdLst/>
              <a:ahLst/>
              <a:cxnLst/>
              <a:rect l="l" t="t" r="r" b="b"/>
              <a:pathLst>
                <a:path w="18286730" h="5786755">
                  <a:moveTo>
                    <a:pt x="18300700" y="5791200"/>
                  </a:moveTo>
                  <a:lnTo>
                    <a:pt x="0" y="5791200"/>
                  </a:lnTo>
                  <a:lnTo>
                    <a:pt x="0" y="0"/>
                  </a:lnTo>
                  <a:lnTo>
                    <a:pt x="18300700" y="0"/>
                  </a:lnTo>
                  <a:lnTo>
                    <a:pt x="18300700" y="5791200"/>
                  </a:lnTo>
                  <a:close/>
                </a:path>
              </a:pathLst>
            </a:custGeom>
            <a:solidFill>
              <a:srgbClr val="312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544550" y="6862025"/>
              <a:ext cx="4740756" cy="279081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98203" y="0"/>
              <a:ext cx="15268575" cy="696277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68863" y="0"/>
              <a:ext cx="2400299" cy="21335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080216" y="9341462"/>
              <a:ext cx="1581150" cy="9429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541883" y="1720506"/>
              <a:ext cx="4743450" cy="279082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998203" y="885062"/>
              <a:ext cx="15290165" cy="4391660"/>
            </a:xfrm>
            <a:custGeom>
              <a:avLst/>
              <a:gdLst/>
              <a:ahLst/>
              <a:cxnLst/>
              <a:rect l="l" t="t" r="r" b="b"/>
              <a:pathLst>
                <a:path w="15290165" h="4391660">
                  <a:moveTo>
                    <a:pt x="15300448" y="4394199"/>
                  </a:moveTo>
                  <a:lnTo>
                    <a:pt x="0" y="4394199"/>
                  </a:lnTo>
                  <a:lnTo>
                    <a:pt x="0" y="0"/>
                  </a:lnTo>
                  <a:lnTo>
                    <a:pt x="15300448" y="0"/>
                  </a:lnTo>
                  <a:lnTo>
                    <a:pt x="15300448" y="4394199"/>
                  </a:lnTo>
                  <a:close/>
                </a:path>
              </a:pathLst>
            </a:custGeom>
            <a:solidFill>
              <a:srgbClr val="FFFA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7808880"/>
              <a:ext cx="6000750" cy="1790700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3254184" y="2626962"/>
            <a:ext cx="12581255" cy="25519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6600"/>
              </a:lnSpc>
              <a:spcBef>
                <a:spcPts val="100"/>
              </a:spcBef>
              <a:buSzPct val="88333"/>
              <a:tabLst>
                <a:tab pos="742315" algn="l"/>
              </a:tabLst>
            </a:pPr>
            <a:r>
              <a:rPr lang="fr-FR" sz="6000" b="1" dirty="0">
                <a:solidFill>
                  <a:srgbClr val="312E81"/>
                </a:solidFill>
                <a:effectLst/>
                <a:latin typeface="Tt_normsregular"/>
              </a:rPr>
              <a:t>Modélisation spatiale et économique de l'offre et de la demande en foncier logistique d'un territoire</a:t>
            </a:r>
            <a:endParaRPr sz="6000" b="1" dirty="0">
              <a:solidFill>
                <a:srgbClr val="312E81"/>
              </a:solidFill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54184" y="5859424"/>
            <a:ext cx="548449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4000" spc="-10" dirty="0">
                <a:solidFill>
                  <a:srgbClr val="FFFAF5"/>
                </a:solidFill>
                <a:latin typeface="Arial MT"/>
                <a:cs typeface="Arial MT"/>
              </a:rPr>
              <a:t>Léopold NEPA</a:t>
            </a:r>
            <a:endParaRPr sz="40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4B5C11-EB6B-D26B-8C90-C2F67B4812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9D297EE-23D8-B7CB-5C33-33065C238F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10729" y="144905"/>
            <a:ext cx="16567671" cy="13208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6070">
              <a:lnSpc>
                <a:spcPct val="100000"/>
              </a:lnSpc>
              <a:spcBef>
                <a:spcPts val="100"/>
              </a:spcBef>
            </a:pPr>
            <a:r>
              <a:rPr lang="fr-FR" spc="-265" dirty="0"/>
              <a:t>AVANCEMENTS : </a:t>
            </a:r>
            <a:r>
              <a:rPr lang="fr-FR" sz="8000" spc="-265" dirty="0"/>
              <a:t>données</a:t>
            </a:r>
            <a:endParaRPr sz="8000" spc="-10" dirty="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6BEC8FC3-E09E-EEBC-301D-63D8EFE9D740}"/>
              </a:ext>
            </a:extLst>
          </p:cNvPr>
          <p:cNvSpPr txBox="1"/>
          <p:nvPr/>
        </p:nvSpPr>
        <p:spPr>
          <a:xfrm>
            <a:off x="1155475" y="2258131"/>
            <a:ext cx="6921725" cy="5129609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lang="fr-FR" sz="2800" spc="-105" dirty="0">
                <a:latin typeface="Tahoma"/>
                <a:cs typeface="Tahoma"/>
              </a:rPr>
              <a:t>5 variables sont intégrées au modèle:</a:t>
            </a:r>
          </a:p>
          <a:p>
            <a:pPr marL="571484" indent="-514350">
              <a:buAutoNum type="arabicPeriod"/>
            </a:pPr>
            <a:r>
              <a:rPr lang="fr-FR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zonage réglementaires</a:t>
            </a:r>
          </a:p>
          <a:p>
            <a:pPr marL="571484" indent="-514350">
              <a:buAutoNum type="arabicPeriod"/>
            </a:pPr>
            <a:r>
              <a:rPr lang="fr-FR" sz="2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 coûts fonciers</a:t>
            </a:r>
          </a:p>
          <a:p>
            <a:pPr marL="342884" indent="-285750"/>
            <a:endParaRPr lang="fr-F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algn="just">
              <a:lnSpc>
                <a:spcPct val="100000"/>
              </a:lnSpc>
              <a:spcBef>
                <a:spcPts val="640"/>
              </a:spcBef>
            </a:pPr>
            <a:r>
              <a:rPr lang="fr-FR" sz="2800" spc="-105" dirty="0">
                <a:latin typeface="Tahoma"/>
                <a:cs typeface="Tahoma"/>
              </a:rPr>
              <a:t>Proviennent des données DVF (Demande de Valeur Foncière)</a:t>
            </a:r>
          </a:p>
          <a:p>
            <a:pPr marL="12700" algn="just">
              <a:lnSpc>
                <a:spcPct val="100000"/>
              </a:lnSpc>
              <a:spcBef>
                <a:spcPts val="640"/>
              </a:spcBef>
            </a:pPr>
            <a:endParaRPr lang="fr-FR" sz="2800" spc="-105" dirty="0">
              <a:latin typeface="Tahoma"/>
              <a:cs typeface="Tahoma"/>
            </a:endParaRPr>
          </a:p>
          <a:p>
            <a:pPr marL="12700" algn="just">
              <a:lnSpc>
                <a:spcPct val="100000"/>
              </a:lnSpc>
              <a:spcBef>
                <a:spcPts val="640"/>
              </a:spcBef>
            </a:pPr>
            <a:r>
              <a:rPr lang="fr-FR" sz="2800" spc="-105" dirty="0">
                <a:latin typeface="Tahoma"/>
                <a:cs typeface="Tahoma"/>
              </a:rPr>
              <a:t>DVF enregistre l’ensemble des transactions foncière sur le territoire français</a:t>
            </a: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endParaRPr lang="fr-FR" sz="2800" spc="-105" dirty="0">
              <a:latin typeface="Tahoma"/>
              <a:cs typeface="Tahoma"/>
            </a:endParaRPr>
          </a:p>
          <a:p>
            <a:pPr marL="342884" indent="-285750"/>
            <a:endParaRPr sz="2800" dirty="0">
              <a:latin typeface="Tahoma"/>
              <a:cs typeface="Tahoma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85995DD-092B-B14F-88C7-028AD50017DD}"/>
              </a:ext>
            </a:extLst>
          </p:cNvPr>
          <p:cNvSpPr txBox="1"/>
          <p:nvPr/>
        </p:nvSpPr>
        <p:spPr>
          <a:xfrm>
            <a:off x="8686800" y="8610408"/>
            <a:ext cx="731520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400" b="1" i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Prix au mètre carré des logements en France ces 5 dernières années</a:t>
            </a:r>
          </a:p>
          <a:p>
            <a:r>
              <a:rPr lang="fr-FR" sz="2400" b="1" i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: </a:t>
            </a:r>
            <a:r>
              <a:rPr lang="fr-FR" sz="2400" i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 DVF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410EF03-C2E4-BFCA-4532-2E4634AB8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1713518"/>
            <a:ext cx="6553200" cy="661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02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BE8C38-5611-027A-C1E9-67BC0694E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6A19196-6B7E-72DA-B3CC-EFA6A477C8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10729" y="144905"/>
            <a:ext cx="16567671" cy="13208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6070">
              <a:lnSpc>
                <a:spcPct val="100000"/>
              </a:lnSpc>
              <a:spcBef>
                <a:spcPts val="100"/>
              </a:spcBef>
            </a:pPr>
            <a:r>
              <a:rPr lang="fr-FR" spc="-265" dirty="0"/>
              <a:t>AVANCEMENTS : </a:t>
            </a:r>
            <a:r>
              <a:rPr lang="fr-FR" sz="8000" spc="-265" dirty="0"/>
              <a:t>données</a:t>
            </a:r>
            <a:endParaRPr sz="8000" spc="-10" dirty="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4696827B-BD9C-F9E4-539D-4DE823FE88AA}"/>
              </a:ext>
            </a:extLst>
          </p:cNvPr>
          <p:cNvSpPr txBox="1"/>
          <p:nvPr/>
        </p:nvSpPr>
        <p:spPr>
          <a:xfrm>
            <a:off x="1155475" y="2258131"/>
            <a:ext cx="6921725" cy="6068328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lang="fr-FR" sz="2800" spc="-105" dirty="0">
                <a:latin typeface="Tahoma"/>
                <a:cs typeface="Tahoma"/>
              </a:rPr>
              <a:t>5 variables sont intégrées au modèle:</a:t>
            </a:r>
          </a:p>
          <a:p>
            <a:pPr marL="571484" indent="-514350">
              <a:buAutoNum type="arabicPeriod"/>
            </a:pPr>
            <a:r>
              <a:rPr lang="fr-FR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zonage réglementaires</a:t>
            </a:r>
          </a:p>
          <a:p>
            <a:pPr marL="571484" indent="-514350">
              <a:buAutoNum type="arabicPeriod"/>
            </a:pPr>
            <a:r>
              <a:rPr lang="fr-FR" sz="2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 coûts fonciers</a:t>
            </a:r>
          </a:p>
          <a:p>
            <a:pPr marL="342884" indent="-285750"/>
            <a:endParaRPr lang="fr-F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algn="just">
              <a:lnSpc>
                <a:spcPct val="100000"/>
              </a:lnSpc>
              <a:spcBef>
                <a:spcPts val="640"/>
              </a:spcBef>
            </a:pPr>
            <a:r>
              <a:rPr lang="fr-FR" sz="2800" spc="-105" dirty="0">
                <a:latin typeface="Tahoma"/>
                <a:cs typeface="Tahoma"/>
              </a:rPr>
              <a:t>Proviennent des données DVF (Demande de Valeur Foncière)</a:t>
            </a:r>
          </a:p>
          <a:p>
            <a:pPr marL="12700" algn="just">
              <a:lnSpc>
                <a:spcPct val="100000"/>
              </a:lnSpc>
              <a:spcBef>
                <a:spcPts val="640"/>
              </a:spcBef>
            </a:pPr>
            <a:r>
              <a:rPr lang="fr-FR" sz="2800" spc="-105" dirty="0">
                <a:latin typeface="Tahoma"/>
                <a:cs typeface="Tahoma"/>
              </a:rPr>
              <a:t>DVF enregistre l’ensemble des transactions foncière sur le territoire français</a:t>
            </a:r>
          </a:p>
          <a:p>
            <a:pPr marL="12700" algn="just">
              <a:lnSpc>
                <a:spcPct val="100000"/>
              </a:lnSpc>
              <a:spcBef>
                <a:spcPts val="640"/>
              </a:spcBef>
            </a:pPr>
            <a:endParaRPr lang="fr-FR" sz="2800" spc="-105" dirty="0">
              <a:latin typeface="Tahoma"/>
              <a:cs typeface="Tahoma"/>
            </a:endParaRPr>
          </a:p>
          <a:p>
            <a:pPr marL="12700" algn="just">
              <a:spcBef>
                <a:spcPts val="640"/>
              </a:spcBef>
            </a:pPr>
            <a:r>
              <a:rPr lang="fr-FR" sz="2800" spc="-105" dirty="0">
                <a:latin typeface="Tahoma"/>
                <a:cs typeface="Tahoma"/>
              </a:rPr>
              <a:t>La variable est agrégée à l’échelle de la commune, pour éviter toute causalité inverse</a:t>
            </a: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endParaRPr lang="fr-FR" sz="2800" spc="-105" dirty="0">
              <a:latin typeface="Tahoma"/>
              <a:cs typeface="Tahoma"/>
            </a:endParaRPr>
          </a:p>
          <a:p>
            <a:pPr marL="342884" indent="-285750"/>
            <a:endParaRPr sz="2800" dirty="0">
              <a:latin typeface="Tahoma"/>
              <a:cs typeface="Tahoma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8885BDC-218A-29B2-8F04-2298573BAFBD}"/>
              </a:ext>
            </a:extLst>
          </p:cNvPr>
          <p:cNvSpPr txBox="1"/>
          <p:nvPr/>
        </p:nvSpPr>
        <p:spPr>
          <a:xfrm>
            <a:off x="8686800" y="8037809"/>
            <a:ext cx="731520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400" b="1" i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Prix au mètre carré des transactions foncières de Lyon en 2024</a:t>
            </a:r>
          </a:p>
          <a:p>
            <a:r>
              <a:rPr lang="fr-FR" sz="2400" b="1" i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: </a:t>
            </a:r>
            <a:r>
              <a:rPr lang="fr-FR" sz="2400" i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 DVF</a:t>
            </a:r>
          </a:p>
        </p:txBody>
      </p:sp>
      <p:pic>
        <p:nvPicPr>
          <p:cNvPr id="3" name="Image 2" descr="Une image contenant texte, croquis, dessin, diagramme&#10;&#10;Description générée automatiquement">
            <a:extLst>
              <a:ext uri="{FF2B5EF4-FFF2-40B4-BE49-F238E27FC236}">
                <a16:creationId xmlns:a16="http://schemas.microsoft.com/office/drawing/2014/main" id="{D47F6E87-1CA1-36E6-A1D2-A104D6162B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0" r="17720"/>
          <a:stretch/>
        </p:blipFill>
        <p:spPr>
          <a:xfrm>
            <a:off x="9418010" y="1465779"/>
            <a:ext cx="5949462" cy="64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176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CB4EC1-56F3-E0AE-F51E-E663BD0C6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BBE3FB8-5DA9-2B94-1FA3-746085A50F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10729" y="144905"/>
            <a:ext cx="16567671" cy="13208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6070">
              <a:lnSpc>
                <a:spcPct val="100000"/>
              </a:lnSpc>
              <a:spcBef>
                <a:spcPts val="100"/>
              </a:spcBef>
            </a:pPr>
            <a:r>
              <a:rPr lang="fr-FR" spc="-265" dirty="0"/>
              <a:t>AVANCEMENTS : </a:t>
            </a:r>
            <a:r>
              <a:rPr lang="fr-FR" sz="8000" spc="-265" dirty="0"/>
              <a:t>données</a:t>
            </a:r>
            <a:endParaRPr sz="8000" spc="-10" dirty="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7CC4868C-D6B2-BC02-AB00-18404C142FEB}"/>
              </a:ext>
            </a:extLst>
          </p:cNvPr>
          <p:cNvSpPr txBox="1"/>
          <p:nvPr/>
        </p:nvSpPr>
        <p:spPr>
          <a:xfrm>
            <a:off x="1155475" y="2258131"/>
            <a:ext cx="6921725" cy="6068328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lang="fr-FR" sz="2800" spc="-105" dirty="0">
                <a:latin typeface="Tahoma"/>
                <a:cs typeface="Tahoma"/>
              </a:rPr>
              <a:t>5 variables sont intégrées au modèle:</a:t>
            </a:r>
          </a:p>
          <a:p>
            <a:pPr marL="571484" indent="-514350">
              <a:buAutoNum type="arabicPeriod"/>
            </a:pPr>
            <a:r>
              <a:rPr lang="fr-FR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zonage réglementaires</a:t>
            </a:r>
          </a:p>
          <a:p>
            <a:pPr marL="571484" indent="-514350">
              <a:buAutoNum type="arabicPeriod"/>
            </a:pPr>
            <a:r>
              <a:rPr lang="fr-FR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 coûts fonciers</a:t>
            </a:r>
          </a:p>
          <a:p>
            <a:pPr marL="571484" indent="-514350">
              <a:buAutoNum type="arabicPeriod"/>
            </a:pPr>
            <a:r>
              <a:rPr lang="fr-FR" sz="2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L’accessibilité</a:t>
            </a:r>
          </a:p>
          <a:p>
            <a:pPr marL="342884" indent="-285750"/>
            <a:endParaRPr lang="fr-F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algn="just">
              <a:lnSpc>
                <a:spcPct val="100000"/>
              </a:lnSpc>
              <a:spcBef>
                <a:spcPts val="640"/>
              </a:spcBef>
            </a:pPr>
            <a:r>
              <a:rPr lang="fr-FR" sz="2800" spc="-105" dirty="0">
                <a:latin typeface="Tahoma"/>
                <a:cs typeface="Tahoma"/>
              </a:rPr>
              <a:t>L’accessibilité routière est obtenue en créant des isochrones autour des échangeurs autoroutiers</a:t>
            </a: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endParaRPr lang="fr-FR" sz="2800" spc="-105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endParaRPr lang="fr-FR" sz="2800" spc="-105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endParaRPr lang="fr-FR" sz="2800" spc="-105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endParaRPr lang="fr-FR" sz="2800" spc="-105" dirty="0">
              <a:latin typeface="Tahoma"/>
              <a:cs typeface="Tahoma"/>
            </a:endParaRPr>
          </a:p>
          <a:p>
            <a:pPr marL="342884" indent="-285750"/>
            <a:endParaRPr sz="2800" dirty="0">
              <a:latin typeface="Tahoma"/>
              <a:cs typeface="Tahoma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618ACBE-43A2-99BC-EFBA-E3DA622F1F1C}"/>
              </a:ext>
            </a:extLst>
          </p:cNvPr>
          <p:cNvSpPr txBox="1"/>
          <p:nvPr/>
        </p:nvSpPr>
        <p:spPr>
          <a:xfrm>
            <a:off x="8686800" y="8037809"/>
            <a:ext cx="731520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400" b="1" i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 d’isochrones de 1 à 5 minutes en voiture depuis les locaux d’Interface Transport</a:t>
            </a:r>
          </a:p>
          <a:p>
            <a:r>
              <a:rPr lang="fr-FR" sz="2400" b="1" i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: </a:t>
            </a:r>
            <a:r>
              <a:rPr lang="fr-FR" sz="2400" i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Street </a:t>
            </a:r>
            <a:r>
              <a:rPr lang="fr-FR" sz="2400" i="1" dirty="0" err="1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</a:t>
            </a:r>
            <a:endParaRPr lang="fr-FR" sz="2400" i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 descr="Une image contenant diagramme, carte, texte&#10;&#10;Description générée automatiquement">
            <a:extLst>
              <a:ext uri="{FF2B5EF4-FFF2-40B4-BE49-F238E27FC236}">
                <a16:creationId xmlns:a16="http://schemas.microsoft.com/office/drawing/2014/main" id="{B52C3163-139E-86C8-0F5A-C67927C5BF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2258131"/>
            <a:ext cx="7696200" cy="5441407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EEDA5E71-269C-BB69-A8FB-9B8ECE23414D}"/>
              </a:ext>
            </a:extLst>
          </p:cNvPr>
          <p:cNvSpPr/>
          <p:nvPr/>
        </p:nvSpPr>
        <p:spPr>
          <a:xfrm>
            <a:off x="12616962" y="4457700"/>
            <a:ext cx="89077" cy="8128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8048C9D-5E7D-ED70-490C-B48EA48D1F80}"/>
              </a:ext>
            </a:extLst>
          </p:cNvPr>
          <p:cNvSpPr/>
          <p:nvPr/>
        </p:nvSpPr>
        <p:spPr>
          <a:xfrm>
            <a:off x="10896600" y="7574624"/>
            <a:ext cx="89077" cy="8128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2833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849A2-280B-E343-7832-8585E5E2A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B4CF3C8-D692-0E5A-C622-F69FAD983C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10729" y="144905"/>
            <a:ext cx="16567671" cy="13208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6070">
              <a:lnSpc>
                <a:spcPct val="100000"/>
              </a:lnSpc>
              <a:spcBef>
                <a:spcPts val="100"/>
              </a:spcBef>
            </a:pPr>
            <a:r>
              <a:rPr lang="fr-FR" spc="-265" dirty="0"/>
              <a:t>AVANCEMENTS : </a:t>
            </a:r>
            <a:r>
              <a:rPr lang="fr-FR" sz="8000" spc="-265" dirty="0"/>
              <a:t>données</a:t>
            </a:r>
            <a:endParaRPr sz="8000" spc="-10" dirty="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41AE1520-BB17-EEA8-C99C-F18F86F2D911}"/>
              </a:ext>
            </a:extLst>
          </p:cNvPr>
          <p:cNvSpPr txBox="1"/>
          <p:nvPr/>
        </p:nvSpPr>
        <p:spPr>
          <a:xfrm>
            <a:off x="1155475" y="2258131"/>
            <a:ext cx="6631109" cy="10254089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lang="fr-FR" sz="2800" spc="-105" dirty="0">
                <a:latin typeface="Tahoma"/>
                <a:cs typeface="Tahoma"/>
              </a:rPr>
              <a:t>5 variables sont intégrées au modèle:</a:t>
            </a:r>
          </a:p>
          <a:p>
            <a:pPr marL="571484" indent="-514350">
              <a:buAutoNum type="arabicPeriod"/>
            </a:pPr>
            <a:r>
              <a:rPr lang="fr-FR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zonage réglementaires</a:t>
            </a:r>
          </a:p>
          <a:p>
            <a:pPr marL="571484" indent="-514350">
              <a:buAutoNum type="arabicPeriod"/>
            </a:pPr>
            <a:r>
              <a:rPr lang="fr-FR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 coûts fonciers</a:t>
            </a:r>
          </a:p>
          <a:p>
            <a:pPr marL="571484" indent="-514350">
              <a:buAutoNum type="arabicPeriod"/>
            </a:pPr>
            <a:r>
              <a:rPr lang="fr-FR" sz="2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L’accessibilité</a:t>
            </a:r>
          </a:p>
          <a:p>
            <a:pPr marL="342884" indent="-285750"/>
            <a:endParaRPr lang="fr-F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algn="just">
              <a:lnSpc>
                <a:spcPct val="100000"/>
              </a:lnSpc>
              <a:spcBef>
                <a:spcPts val="640"/>
              </a:spcBef>
            </a:pPr>
            <a:r>
              <a:rPr lang="fr-FR" sz="2800" spc="-105" dirty="0">
                <a:latin typeface="Tahoma"/>
                <a:cs typeface="Tahoma"/>
              </a:rPr>
              <a:t>L’accessibilité routière est obtenue en créant des isochrones autour des échangeurs autoroutiers</a:t>
            </a:r>
          </a:p>
          <a:p>
            <a:pPr marL="12700" algn="just">
              <a:lnSpc>
                <a:spcPct val="100000"/>
              </a:lnSpc>
              <a:spcBef>
                <a:spcPts val="640"/>
              </a:spcBef>
            </a:pPr>
            <a:endParaRPr lang="fr-FR" sz="2800" spc="-105" dirty="0">
              <a:latin typeface="Tahoma"/>
              <a:cs typeface="Tahoma"/>
            </a:endParaRPr>
          </a:p>
          <a:p>
            <a:pPr marL="12700" algn="just">
              <a:lnSpc>
                <a:spcPct val="100000"/>
              </a:lnSpc>
              <a:spcBef>
                <a:spcPts val="640"/>
              </a:spcBef>
            </a:pPr>
            <a:r>
              <a:rPr lang="fr-FR" sz="2800" spc="-105" dirty="0">
                <a:latin typeface="Tahoma"/>
                <a:cs typeface="Tahoma"/>
              </a:rPr>
              <a:t>Ainsi, pour chaque carreau, on estime son temps de trajet en camion à l’échangeur autoroutier le plus accessible</a:t>
            </a:r>
          </a:p>
          <a:p>
            <a:pPr marL="12700" algn="just">
              <a:lnSpc>
                <a:spcPct val="100000"/>
              </a:lnSpc>
              <a:spcBef>
                <a:spcPts val="640"/>
              </a:spcBef>
            </a:pPr>
            <a:endParaRPr lang="fr-FR" sz="2800" spc="-105" dirty="0">
              <a:latin typeface="Tahoma"/>
              <a:cs typeface="Tahoma"/>
            </a:endParaRPr>
          </a:p>
          <a:p>
            <a:pPr marL="12700" algn="just">
              <a:lnSpc>
                <a:spcPct val="100000"/>
              </a:lnSpc>
              <a:spcBef>
                <a:spcPts val="640"/>
              </a:spcBef>
            </a:pPr>
            <a:r>
              <a:rPr lang="fr-FR" sz="2800" spc="-105" dirty="0">
                <a:latin typeface="Tahoma"/>
                <a:cs typeface="Tahoma"/>
              </a:rPr>
              <a:t>Lorsqu’un carreau est présent dans différents isochrones, il est affecté à l’isochrone avec la meilleure accessibilité qui recouvre son </a:t>
            </a:r>
            <a:r>
              <a:rPr lang="fr-FR" sz="2800" spc="-105" dirty="0" err="1">
                <a:latin typeface="Tahoma"/>
                <a:cs typeface="Tahoma"/>
              </a:rPr>
              <a:t>centroid</a:t>
            </a:r>
            <a:endParaRPr lang="fr-FR" sz="2800" spc="-105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endParaRPr lang="fr-FR" sz="2800" spc="-105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endParaRPr lang="fr-FR" sz="2800" spc="-105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endParaRPr lang="fr-FR" sz="2800" spc="-105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endParaRPr lang="fr-FR" sz="2800" spc="-105" dirty="0">
              <a:latin typeface="Tahoma"/>
              <a:cs typeface="Tahoma"/>
            </a:endParaRPr>
          </a:p>
          <a:p>
            <a:pPr marL="342884" indent="-285750"/>
            <a:endParaRPr sz="2800" dirty="0">
              <a:latin typeface="Tahoma"/>
              <a:cs typeface="Tahoma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808126B-63A9-BBF8-C012-D779771AC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9615" y="2296230"/>
            <a:ext cx="8628185" cy="6777695"/>
          </a:xfrm>
          <a:prstGeom prst="rect">
            <a:avLst/>
          </a:prstGeom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4C06CC1B-CD0E-EFEC-DBEB-CA0FE9712739}"/>
              </a:ext>
            </a:extLst>
          </p:cNvPr>
          <p:cNvCxnSpPr>
            <a:cxnSpLocks/>
          </p:cNvCxnSpPr>
          <p:nvPr/>
        </p:nvCxnSpPr>
        <p:spPr>
          <a:xfrm flipH="1">
            <a:off x="11183592" y="6164889"/>
            <a:ext cx="3001996" cy="711955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EB9B45E2-1A6A-6773-1864-A62419EE2D4F}"/>
              </a:ext>
            </a:extLst>
          </p:cNvPr>
          <p:cNvSpPr txBox="1"/>
          <p:nvPr/>
        </p:nvSpPr>
        <p:spPr>
          <a:xfrm rot="20626360">
            <a:off x="12459355" y="5937522"/>
            <a:ext cx="1059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15 minutes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D5ED0F8-139A-0002-B8AD-113E5DBA9187}"/>
              </a:ext>
            </a:extLst>
          </p:cNvPr>
          <p:cNvSpPr txBox="1"/>
          <p:nvPr/>
        </p:nvSpPr>
        <p:spPr>
          <a:xfrm rot="228643">
            <a:off x="9432328" y="6465278"/>
            <a:ext cx="1059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10 minutes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162EA98-0B79-F6DC-AD6B-0F0CD9F1A6D8}"/>
              </a:ext>
            </a:extLst>
          </p:cNvPr>
          <p:cNvSpPr txBox="1"/>
          <p:nvPr/>
        </p:nvSpPr>
        <p:spPr>
          <a:xfrm>
            <a:off x="14185588" y="5388133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FD9F447-1C91-E8B6-AD27-1192066B3F86}"/>
              </a:ext>
            </a:extLst>
          </p:cNvPr>
          <p:cNvSpPr txBox="1"/>
          <p:nvPr/>
        </p:nvSpPr>
        <p:spPr>
          <a:xfrm>
            <a:off x="15406899" y="626111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441B40E-F344-1DF4-D747-48DDB9E71ED1}"/>
              </a:ext>
            </a:extLst>
          </p:cNvPr>
          <p:cNvSpPr txBox="1"/>
          <p:nvPr/>
        </p:nvSpPr>
        <p:spPr>
          <a:xfrm>
            <a:off x="15085316" y="677874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D0F07CDA-BE67-D8A0-88C8-ED420725D701}"/>
              </a:ext>
            </a:extLst>
          </p:cNvPr>
          <p:cNvSpPr/>
          <p:nvPr/>
        </p:nvSpPr>
        <p:spPr>
          <a:xfrm>
            <a:off x="10972800" y="6896100"/>
            <a:ext cx="53340" cy="67310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C62BC6DA-ADEB-840A-EB59-27A880AC502F}"/>
              </a:ext>
            </a:extLst>
          </p:cNvPr>
          <p:cNvCxnSpPr>
            <a:cxnSpLocks/>
          </p:cNvCxnSpPr>
          <p:nvPr/>
        </p:nvCxnSpPr>
        <p:spPr>
          <a:xfrm flipH="1" flipV="1">
            <a:off x="9144000" y="6778744"/>
            <a:ext cx="1600200" cy="136199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DC3A61D8-79D1-E025-3352-8445884118DB}"/>
              </a:ext>
            </a:extLst>
          </p:cNvPr>
          <p:cNvSpPr/>
          <p:nvPr/>
        </p:nvSpPr>
        <p:spPr>
          <a:xfrm>
            <a:off x="10845589" y="6745945"/>
            <a:ext cx="351378" cy="37753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A585B44-FDFD-57AD-D4AB-F3E65613CDD1}"/>
              </a:ext>
            </a:extLst>
          </p:cNvPr>
          <p:cNvSpPr txBox="1"/>
          <p:nvPr/>
        </p:nvSpPr>
        <p:spPr>
          <a:xfrm>
            <a:off x="8809705" y="626111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7467E7E4-5927-50F3-62D4-3E641CA4D00B}"/>
              </a:ext>
            </a:extLst>
          </p:cNvPr>
          <p:cNvSpPr txBox="1"/>
          <p:nvPr/>
        </p:nvSpPr>
        <p:spPr>
          <a:xfrm>
            <a:off x="8716107" y="9043846"/>
            <a:ext cx="731520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400" b="1" i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 d’isochrones de 5 à 15 minutes autour d’échangeurs autoroutier</a:t>
            </a:r>
          </a:p>
          <a:p>
            <a:r>
              <a:rPr lang="fr-FR" sz="2400" b="1" i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: </a:t>
            </a:r>
            <a:r>
              <a:rPr lang="fr-FR" sz="2400" i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Street </a:t>
            </a:r>
            <a:r>
              <a:rPr lang="fr-FR" sz="2400" i="1" dirty="0" err="1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</a:t>
            </a:r>
            <a:r>
              <a:rPr lang="fr-FR" sz="2400" i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Route 500</a:t>
            </a:r>
          </a:p>
        </p:txBody>
      </p:sp>
    </p:spTree>
    <p:extLst>
      <p:ext uri="{BB962C8B-B14F-4D97-AF65-F5344CB8AC3E}">
        <p14:creationId xmlns:p14="http://schemas.microsoft.com/office/powerpoint/2010/main" val="1020876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F7087-05A4-9962-E8B7-C6736CD95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03612C9-C84D-CF08-2341-294F208D13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10729" y="144905"/>
            <a:ext cx="16567671" cy="13208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6070">
              <a:lnSpc>
                <a:spcPct val="100000"/>
              </a:lnSpc>
              <a:spcBef>
                <a:spcPts val="100"/>
              </a:spcBef>
            </a:pPr>
            <a:r>
              <a:rPr lang="fr-FR" spc="-265" dirty="0"/>
              <a:t>AVANCEMENTS : </a:t>
            </a:r>
            <a:r>
              <a:rPr lang="fr-FR" sz="8000" spc="-265" dirty="0"/>
              <a:t>données</a:t>
            </a:r>
            <a:endParaRPr sz="8000" spc="-10" dirty="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D91BCE14-6397-D13B-EE5B-DFE319AF8DBC}"/>
              </a:ext>
            </a:extLst>
          </p:cNvPr>
          <p:cNvSpPr txBox="1"/>
          <p:nvPr/>
        </p:nvSpPr>
        <p:spPr>
          <a:xfrm>
            <a:off x="1155475" y="2258131"/>
            <a:ext cx="6921725" cy="939231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lang="fr-FR" sz="2800" spc="-105" dirty="0">
                <a:latin typeface="Tahoma"/>
                <a:cs typeface="Tahoma"/>
              </a:rPr>
              <a:t>5 variables sont intégrées au modèle:</a:t>
            </a:r>
          </a:p>
          <a:p>
            <a:pPr marL="571484" indent="-514350">
              <a:buAutoNum type="arabicPeriod"/>
            </a:pPr>
            <a:r>
              <a:rPr lang="fr-FR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zonage réglementaires</a:t>
            </a:r>
          </a:p>
          <a:p>
            <a:pPr marL="571484" indent="-514350">
              <a:buAutoNum type="arabicPeriod"/>
            </a:pPr>
            <a:r>
              <a:rPr lang="fr-FR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 coûts fonciers</a:t>
            </a:r>
          </a:p>
          <a:p>
            <a:pPr marL="571484" indent="-514350">
              <a:buAutoNum type="arabicPeriod"/>
            </a:pPr>
            <a:r>
              <a:rPr lang="fr-FR" sz="2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L’accessibilité</a:t>
            </a:r>
          </a:p>
          <a:p>
            <a:pPr marL="342884" indent="-285750"/>
            <a:endParaRPr lang="fr-F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algn="just">
              <a:lnSpc>
                <a:spcPct val="100000"/>
              </a:lnSpc>
              <a:spcBef>
                <a:spcPts val="640"/>
              </a:spcBef>
            </a:pPr>
            <a:r>
              <a:rPr lang="fr-FR" sz="2800" spc="-105" dirty="0">
                <a:latin typeface="Tahoma"/>
                <a:cs typeface="Tahoma"/>
              </a:rPr>
              <a:t>La dernière variable d’accessibilité concerne l’accès à la main d’œuvre</a:t>
            </a:r>
          </a:p>
          <a:p>
            <a:pPr marL="12700" algn="just">
              <a:lnSpc>
                <a:spcPct val="100000"/>
              </a:lnSpc>
              <a:spcBef>
                <a:spcPts val="640"/>
              </a:spcBef>
            </a:pPr>
            <a:endParaRPr lang="fr-FR" sz="2800" spc="-105" dirty="0">
              <a:latin typeface="Tahoma"/>
              <a:cs typeface="Tahoma"/>
            </a:endParaRPr>
          </a:p>
          <a:p>
            <a:pPr marL="12700" algn="just">
              <a:lnSpc>
                <a:spcPct val="100000"/>
              </a:lnSpc>
              <a:spcBef>
                <a:spcPts val="640"/>
              </a:spcBef>
            </a:pPr>
            <a:r>
              <a:rPr lang="fr-FR" sz="2800" spc="-105" dirty="0">
                <a:latin typeface="Tahoma"/>
                <a:cs typeface="Tahoma"/>
              </a:rPr>
              <a:t>On utilise les données de recensement INSEE à l’échelle de l’IRIS, agrégée à l’échelle du carreau</a:t>
            </a:r>
          </a:p>
          <a:p>
            <a:pPr marL="12700" algn="just">
              <a:lnSpc>
                <a:spcPct val="100000"/>
              </a:lnSpc>
              <a:spcBef>
                <a:spcPts val="640"/>
              </a:spcBef>
            </a:pPr>
            <a:endParaRPr lang="fr-FR" sz="2800" spc="-105" dirty="0">
              <a:latin typeface="Tahoma"/>
              <a:cs typeface="Tahoma"/>
            </a:endParaRPr>
          </a:p>
          <a:p>
            <a:pPr marL="12700" algn="just">
              <a:lnSpc>
                <a:spcPct val="100000"/>
              </a:lnSpc>
              <a:spcBef>
                <a:spcPts val="640"/>
              </a:spcBef>
            </a:pPr>
            <a:r>
              <a:rPr lang="fr-FR" sz="2800" spc="-105" dirty="0">
                <a:latin typeface="Tahoma"/>
                <a:cs typeface="Tahoma"/>
              </a:rPr>
              <a:t>Pour chaque carreau, on possède donc le nombre d’ouvriers du carreau, ainsi que celui des carreaux environnants</a:t>
            </a: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endParaRPr lang="fr-FR" sz="2800" spc="-105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endParaRPr lang="fr-FR" sz="2800" spc="-105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endParaRPr lang="fr-FR" sz="2800" spc="-105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endParaRPr lang="fr-FR" sz="2800" spc="-105" dirty="0">
              <a:latin typeface="Tahoma"/>
              <a:cs typeface="Tahoma"/>
            </a:endParaRPr>
          </a:p>
          <a:p>
            <a:pPr marL="342884" indent="-285750"/>
            <a:endParaRPr sz="2800" dirty="0">
              <a:latin typeface="Tahoma"/>
              <a:cs typeface="Tahoma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98C41C8-453A-C0F2-0ACC-DC47D480B1AF}"/>
              </a:ext>
            </a:extLst>
          </p:cNvPr>
          <p:cNvSpPr txBox="1"/>
          <p:nvPr/>
        </p:nvSpPr>
        <p:spPr>
          <a:xfrm>
            <a:off x="9144000" y="8221056"/>
            <a:ext cx="731520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400" b="1" i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 ouvrière par IRIS à Marseille (2021)</a:t>
            </a:r>
          </a:p>
          <a:p>
            <a:r>
              <a:rPr lang="fr-FR" sz="2400" b="1" i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: </a:t>
            </a:r>
            <a:r>
              <a:rPr lang="fr-FR" sz="2400" i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INSEE</a:t>
            </a:r>
          </a:p>
        </p:txBody>
      </p:sp>
      <p:pic>
        <p:nvPicPr>
          <p:cNvPr id="3" name="Image 2" descr="Une image contenant carte, texte, diagramme, atlas&#10;&#10;Description générée automatiquement">
            <a:extLst>
              <a:ext uri="{FF2B5EF4-FFF2-40B4-BE49-F238E27FC236}">
                <a16:creationId xmlns:a16="http://schemas.microsoft.com/office/drawing/2014/main" id="{99A51DFE-3D31-7A65-4D28-498D61CF3B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1"/>
          <a:stretch/>
        </p:blipFill>
        <p:spPr>
          <a:xfrm>
            <a:off x="8686800" y="1465779"/>
            <a:ext cx="8001000" cy="668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367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D8E92C-83AD-D158-8CE3-DFD9729AE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3D3A301-C2CF-D152-5A62-2F07EE1BB67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10729" y="144905"/>
            <a:ext cx="16567671" cy="13208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6070">
              <a:lnSpc>
                <a:spcPct val="100000"/>
              </a:lnSpc>
              <a:spcBef>
                <a:spcPts val="100"/>
              </a:spcBef>
            </a:pPr>
            <a:r>
              <a:rPr lang="fr-FR" spc="-265" dirty="0"/>
              <a:t>AVANCEMENTS : </a:t>
            </a:r>
            <a:r>
              <a:rPr lang="fr-FR" sz="8000" spc="-265" dirty="0"/>
              <a:t>résultats</a:t>
            </a:r>
            <a:endParaRPr sz="8000" spc="-10" dirty="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7563FC29-1D69-9014-D410-BB4135C0B1D4}"/>
              </a:ext>
            </a:extLst>
          </p:cNvPr>
          <p:cNvSpPr txBox="1"/>
          <p:nvPr/>
        </p:nvSpPr>
        <p:spPr>
          <a:xfrm>
            <a:off x="1155475" y="2258131"/>
            <a:ext cx="15684725" cy="899220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lang="fr-FR" sz="2800" spc="-10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modèle estimé est le suivant :</a:t>
            </a: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endParaRPr lang="fr-FR" sz="2800" spc="-105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V(l) = β₁·log(EAZ) + β₂·log(prix foncier) + β₃·log(tps autoroute) + β₄·log(emploi) </a:t>
            </a:r>
            <a:r>
              <a:rPr lang="el-G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β₅·</a:t>
            </a:r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log(NL)</a:t>
            </a: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endParaRPr lang="fr-FR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lang="fr-FR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réalise également 3 sous-modèles en segmentant les implantations selon la taille de l’entrepôt :</a:t>
            </a: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endParaRPr lang="fr-FR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9900" lvl="4" indent="-457200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Petits entrepôts</a:t>
            </a:r>
            <a:r>
              <a:rPr lang="fr-FR" sz="2800" b="0" i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500 à 1500 m²</a:t>
            </a:r>
          </a:p>
          <a:p>
            <a:pPr marL="469900" lvl="4" indent="-457200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Entrepôts de taille moyenne : 1500 à 5000 m²</a:t>
            </a:r>
          </a:p>
          <a:p>
            <a:pPr marL="469900" lvl="4" indent="-457200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fr-FR" sz="2800" b="0" i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Entrepôts de grande taille : plus de 5000 m²</a:t>
            </a:r>
          </a:p>
          <a:p>
            <a:pPr marL="469900" lvl="4" indent="-457200">
              <a:spcBef>
                <a:spcPts val="640"/>
              </a:spcBef>
              <a:buFont typeface="Arial" panose="020B0604020202020204" pitchFamily="34" charset="0"/>
              <a:buChar char="•"/>
            </a:pPr>
            <a:endParaRPr lang="fr-FR" sz="2800" dirty="0">
              <a:solidFill>
                <a:schemeClr val="tx1"/>
              </a:solidFill>
              <a:latin typeface="Anthropic Sans"/>
            </a:endParaRPr>
          </a:p>
          <a:p>
            <a:pPr marL="12700" lvl="4">
              <a:spcBef>
                <a:spcPts val="640"/>
              </a:spcBef>
            </a:pPr>
            <a:endParaRPr lang="fr-FR" sz="2800" b="0" i="0" dirty="0">
              <a:solidFill>
                <a:schemeClr val="tx1"/>
              </a:solidFill>
              <a:effectLst/>
              <a:latin typeface="Anthropic Sans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endParaRPr lang="fr-FR" sz="2800" spc="-105" dirty="0">
              <a:solidFill>
                <a:schemeClr val="tx1"/>
              </a:solidFill>
              <a:latin typeface="Anthropic Sans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endParaRPr lang="fr-FR" sz="2800" spc="-105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endParaRPr lang="fr-FR" sz="2800" spc="-105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endParaRPr lang="fr-FR" sz="2800" spc="-105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endParaRPr lang="fr-FR" sz="2800" spc="-105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endParaRPr lang="fr-FR" sz="2800" spc="-105" dirty="0">
              <a:latin typeface="Tahoma"/>
              <a:cs typeface="Tahoma"/>
            </a:endParaRPr>
          </a:p>
          <a:p>
            <a:pPr marL="342884" indent="-285750"/>
            <a:endParaRPr sz="28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558858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94695C-2E25-52A5-EE18-6469C2A76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9E4BC1D-A18A-D879-0871-598CAFD62D9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10729" y="144905"/>
            <a:ext cx="16567671" cy="13208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6070">
              <a:lnSpc>
                <a:spcPct val="100000"/>
              </a:lnSpc>
              <a:spcBef>
                <a:spcPts val="100"/>
              </a:spcBef>
            </a:pPr>
            <a:r>
              <a:rPr lang="fr-FR" spc="-265" dirty="0"/>
              <a:t>AVANCEMENTS : </a:t>
            </a:r>
            <a:r>
              <a:rPr lang="fr-FR" sz="8000" spc="-265" dirty="0"/>
              <a:t>résultats</a:t>
            </a:r>
            <a:endParaRPr sz="8000" spc="-1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205D70C-5E15-D7F6-483F-13EA026FA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095500"/>
            <a:ext cx="13896660" cy="767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398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FD7CB-CBD9-6B31-7A1A-95C0BEB9A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CCBE3AB-1D23-5142-5E3B-39358E9B7E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10729" y="144905"/>
            <a:ext cx="16567671" cy="13208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6070">
              <a:lnSpc>
                <a:spcPct val="100000"/>
              </a:lnSpc>
              <a:spcBef>
                <a:spcPts val="100"/>
              </a:spcBef>
            </a:pPr>
            <a:r>
              <a:rPr lang="fr-FR" spc="-265" dirty="0"/>
              <a:t>AVANCEMENTS : </a:t>
            </a:r>
            <a:r>
              <a:rPr lang="fr-FR" sz="8000" spc="-265" dirty="0"/>
              <a:t>résultats</a:t>
            </a:r>
            <a:endParaRPr sz="8000" spc="-1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9B4DC07-2B12-1AE2-62CD-8A6CEDF82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095500"/>
            <a:ext cx="13896660" cy="767353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027A397-7644-2F31-954A-EEA4311B7934}"/>
              </a:ext>
            </a:extLst>
          </p:cNvPr>
          <p:cNvSpPr/>
          <p:nvPr/>
        </p:nvSpPr>
        <p:spPr>
          <a:xfrm>
            <a:off x="1540042" y="8648700"/>
            <a:ext cx="13880618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2752A4-4452-FC99-34D0-39C5C10EA714}"/>
              </a:ext>
            </a:extLst>
          </p:cNvPr>
          <p:cNvSpPr/>
          <p:nvPr/>
        </p:nvSpPr>
        <p:spPr>
          <a:xfrm>
            <a:off x="1524000" y="4000500"/>
            <a:ext cx="13880618" cy="1295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7555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DF209D-F644-4B80-FD7C-F68D959A7A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9FBED18-770B-475E-AA6F-48832665A5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10729" y="144905"/>
            <a:ext cx="16567671" cy="13208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6070">
              <a:lnSpc>
                <a:spcPct val="100000"/>
              </a:lnSpc>
              <a:spcBef>
                <a:spcPts val="100"/>
              </a:spcBef>
            </a:pPr>
            <a:r>
              <a:rPr lang="fr-FR" spc="-265" dirty="0"/>
              <a:t>AVANCEMENTS : </a:t>
            </a:r>
            <a:r>
              <a:rPr lang="fr-FR" sz="8000" spc="-265" dirty="0"/>
              <a:t>résultats</a:t>
            </a:r>
            <a:endParaRPr sz="8000" spc="-10" dirty="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7D19B9EB-07C8-0264-2B3D-5964924ED2FD}"/>
              </a:ext>
            </a:extLst>
          </p:cNvPr>
          <p:cNvSpPr txBox="1"/>
          <p:nvPr/>
        </p:nvSpPr>
        <p:spPr>
          <a:xfrm>
            <a:off x="1155475" y="2258131"/>
            <a:ext cx="15456125" cy="5006499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endParaRPr lang="fr-FR" sz="2800" b="0" i="0" dirty="0">
              <a:solidFill>
                <a:schemeClr val="tx1"/>
              </a:solidFill>
              <a:effectLst/>
              <a:latin typeface="Anthropic Sans"/>
            </a:endParaRPr>
          </a:p>
          <a:p>
            <a:pPr marL="469900" lvl="4" indent="-457200">
              <a:spcBef>
                <a:spcPts val="640"/>
              </a:spcBef>
              <a:buFont typeface="Arial" panose="020B0604020202020204" pitchFamily="34" charset="0"/>
              <a:buChar char="•"/>
            </a:pPr>
            <a:endParaRPr lang="fr-FR" sz="2800" dirty="0">
              <a:solidFill>
                <a:schemeClr val="tx1"/>
              </a:solidFill>
              <a:latin typeface="Anthropic Sans"/>
            </a:endParaRPr>
          </a:p>
          <a:p>
            <a:pPr marL="12700" lvl="4">
              <a:spcBef>
                <a:spcPts val="640"/>
              </a:spcBef>
            </a:pPr>
            <a:endParaRPr lang="fr-FR" sz="2800" b="0" i="0" dirty="0">
              <a:solidFill>
                <a:schemeClr val="tx1"/>
              </a:solidFill>
              <a:effectLst/>
              <a:latin typeface="Anthropic Sans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endParaRPr lang="fr-FR" sz="2800" spc="-105" dirty="0">
              <a:solidFill>
                <a:schemeClr val="tx1"/>
              </a:solidFill>
              <a:latin typeface="Anthropic Sans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endParaRPr lang="fr-FR" sz="2800" spc="-105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endParaRPr lang="fr-FR" sz="2800" spc="-105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endParaRPr lang="fr-FR" sz="2800" spc="-105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endParaRPr lang="fr-FR" sz="2800" spc="-105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endParaRPr lang="fr-FR" sz="2800" spc="-105" dirty="0">
              <a:latin typeface="Tahoma"/>
              <a:cs typeface="Tahoma"/>
            </a:endParaRPr>
          </a:p>
          <a:p>
            <a:pPr marL="342884" indent="-285750"/>
            <a:endParaRPr sz="2800" dirty="0">
              <a:latin typeface="Tahoma"/>
              <a:cs typeface="Tahom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3">
                <a:extLst>
                  <a:ext uri="{FF2B5EF4-FFF2-40B4-BE49-F238E27FC236}">
                    <a16:creationId xmlns:a16="http://schemas.microsoft.com/office/drawing/2014/main" id="{07E5A92C-211D-32E2-05CD-B97394848084}"/>
                  </a:ext>
                </a:extLst>
              </p:cNvPr>
              <p:cNvSpPr txBox="1"/>
              <p:nvPr/>
            </p:nvSpPr>
            <p:spPr>
              <a:xfrm>
                <a:off x="1110729" y="2274956"/>
                <a:ext cx="6661671" cy="7494231"/>
              </a:xfrm>
              <a:prstGeom prst="rect">
                <a:avLst/>
              </a:prstGeom>
            </p:spPr>
            <p:txBody>
              <a:bodyPr vert="horz" wrap="square" lIns="0" tIns="8128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640"/>
                  </a:spcBef>
                </a:pPr>
                <a:r>
                  <a:rPr lang="fr-FR" sz="2800" b="0" i="0" spc="-105" dirty="0">
                    <a:solidFill>
                      <a:schemeClr val="tx1"/>
                    </a:solidFill>
                    <a:effectLst/>
                    <a:latin typeface="Tahoma"/>
                    <a:cs typeface="Tahoma"/>
                  </a:rPr>
                  <a:t>Odds = P/(1-P)</a:t>
                </a:r>
              </a:p>
              <a:p>
                <a:pPr marL="12700">
                  <a:lnSpc>
                    <a:spcPct val="100000"/>
                  </a:lnSpc>
                  <a:spcBef>
                    <a:spcPts val="640"/>
                  </a:spcBef>
                </a:pPr>
                <a:r>
                  <a:rPr lang="fr-FR" sz="2800" spc="-105" dirty="0">
                    <a:solidFill>
                      <a:schemeClr val="tx1"/>
                    </a:solidFill>
                    <a:latin typeface="Tahoma"/>
                    <a:cs typeface="Tahoma"/>
                  </a:rPr>
                  <a:t>Probabilité d’implantation de 75% : l’implantation a 3 fois plus de chance d’avoir lieu, que de ne pas avoir lieu</a:t>
                </a:r>
              </a:p>
              <a:p>
                <a:pPr marL="12700">
                  <a:lnSpc>
                    <a:spcPct val="100000"/>
                  </a:lnSpc>
                  <a:spcBef>
                    <a:spcPts val="640"/>
                  </a:spcBef>
                </a:pPr>
                <a:endParaRPr lang="fr-FR" sz="2800" spc="-105" dirty="0">
                  <a:solidFill>
                    <a:schemeClr val="tx1"/>
                  </a:solidFill>
                  <a:latin typeface="Tahoma"/>
                  <a:cs typeface="Tahoma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640"/>
                  </a:spcBef>
                </a:pPr>
                <a:r>
                  <a:rPr lang="fr-FR" sz="2800" spc="-105" dirty="0">
                    <a:solidFill>
                      <a:schemeClr val="tx1"/>
                    </a:solidFill>
                    <a:latin typeface="Tahoma"/>
                    <a:cs typeface="Tahoma"/>
                  </a:rPr>
                  <a:t>On raisonne en </a:t>
                </a:r>
                <a:r>
                  <a:rPr lang="fr-FR" sz="2800" spc="-105" dirty="0" err="1">
                    <a:solidFill>
                      <a:schemeClr val="tx1"/>
                    </a:solidFill>
                    <a:latin typeface="Tahoma"/>
                    <a:cs typeface="Tahoma"/>
                  </a:rPr>
                  <a:t>odds</a:t>
                </a:r>
                <a:r>
                  <a:rPr lang="fr-FR" sz="2800" spc="-105" dirty="0">
                    <a:solidFill>
                      <a:schemeClr val="tx1"/>
                    </a:solidFill>
                    <a:latin typeface="Tahoma"/>
                    <a:cs typeface="Tahoma"/>
                  </a:rPr>
                  <a:t> pour lire les résultats d’un MLN : une augmentation de la proba d’implantation de 20% de 10% à 30% à 0.3 n’a rien avec une augmentation de la proba de 80% à 100% </a:t>
                </a:r>
                <a:r>
                  <a:rPr lang="fr-FR" sz="2800" spc="-105" dirty="0">
                    <a:solidFill>
                      <a:schemeClr val="tx1"/>
                    </a:solidFill>
                    <a:latin typeface="Tahoma"/>
                    <a:cs typeface="Tahoma"/>
                    <a:sym typeface="Wingdings" panose="05000000000000000000" pitchFamily="2" charset="2"/>
                  </a:rPr>
                  <a:t> les </a:t>
                </a:r>
                <a:r>
                  <a:rPr lang="fr-FR" sz="2800" spc="-105" dirty="0" err="1">
                    <a:solidFill>
                      <a:schemeClr val="tx1"/>
                    </a:solidFill>
                    <a:latin typeface="Tahoma"/>
                    <a:cs typeface="Tahoma"/>
                    <a:sym typeface="Wingdings" panose="05000000000000000000" pitchFamily="2" charset="2"/>
                  </a:rPr>
                  <a:t>odds</a:t>
                </a:r>
                <a:r>
                  <a:rPr lang="fr-FR" sz="2800" spc="-105" dirty="0">
                    <a:solidFill>
                      <a:schemeClr val="tx1"/>
                    </a:solidFill>
                    <a:latin typeface="Tahoma"/>
                    <a:cs typeface="Tahoma"/>
                    <a:sym typeface="Wingdings" panose="05000000000000000000" pitchFamily="2" charset="2"/>
                  </a:rPr>
                  <a:t> permettent de contourner ce problème</a:t>
                </a:r>
              </a:p>
              <a:p>
                <a:pPr marL="12700">
                  <a:lnSpc>
                    <a:spcPct val="100000"/>
                  </a:lnSpc>
                  <a:spcBef>
                    <a:spcPts val="64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b="0" i="1" spc="-10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fr-FR" sz="2800" b="0" i="1" spc="-10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/>
                              <a:sym typeface="Wingdings" panose="05000000000000000000" pitchFamily="2" charset="2"/>
                            </a:rPr>
                            <m:t>𝑃</m:t>
                          </m:r>
                        </m:e>
                        <m:sub>
                          <m:r>
                            <a:rPr lang="fr-FR" sz="2800" b="0" i="1" spc="-10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/>
                              <a:sym typeface="Wingdings" panose="05000000000000000000" pitchFamily="2" charset="2"/>
                            </a:rPr>
                            <m:t>𝑖</m:t>
                          </m:r>
                        </m:sub>
                      </m:sSub>
                      <m:r>
                        <a:rPr lang="fr-FR" sz="2800" b="0" i="1" spc="-10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ahoma"/>
                          <a:sym typeface="Wingdings" panose="05000000000000000000" pitchFamily="2" charset="2"/>
                        </a:rPr>
                        <m:t>,</m:t>
                      </m:r>
                      <m:r>
                        <a:rPr lang="fr-FR" sz="2800" b="0" i="1" spc="-10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ahoma"/>
                          <a:sym typeface="Wingdings" panose="05000000000000000000" pitchFamily="2" charset="2"/>
                        </a:rPr>
                        <m:t>𝑙</m:t>
                      </m:r>
                      <m:r>
                        <a:rPr lang="fr-FR" sz="2800" b="0" i="1" spc="-10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ahoma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fr-FR" sz="2800" b="0" i="1" spc="-10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fr-FR" sz="2800" b="0" i="1" spc="-105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ahoma"/>
                                  <a:sym typeface="Wingdings" panose="05000000000000000000" pitchFamily="2" charset="2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FR" sz="2800" b="0" i="0" spc="-105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ahoma"/>
                                  <a:sym typeface="Wingdings" panose="05000000000000000000" pitchFamily="2" charset="2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fr-FR" sz="2800" b="0" i="1" spc="-105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ahoma"/>
                                      <a:sym typeface="Wingdings" panose="05000000000000000000" pitchFamily="2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2800" b="0" i="1" spc="-105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ahoma"/>
                                          <a:sym typeface="Wingdings" panose="05000000000000000000" pitchFamily="2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800" b="0" i="1" spc="-105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ahoma"/>
                                          <a:sym typeface="Wingdings" panose="05000000000000000000" pitchFamily="2" charset="2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fr-FR" sz="2800" b="0" i="1" spc="-105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ahoma"/>
                                          <a:sym typeface="Wingdings" panose="05000000000000000000" pitchFamily="2" charset="2"/>
                                        </a:rPr>
                                        <m:t>𝑖</m:t>
                                      </m:r>
                                      <m:r>
                                        <a:rPr lang="fr-FR" sz="2800" b="0" i="1" spc="-105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ahoma"/>
                                          <a:sym typeface="Wingdings" panose="05000000000000000000" pitchFamily="2" charset="2"/>
                                        </a:rPr>
                                        <m:t>,</m:t>
                                      </m:r>
                                      <m:r>
                                        <a:rPr lang="fr-FR" sz="2800" b="0" i="1" spc="-105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ahoma"/>
                                          <a:sym typeface="Wingdings" panose="05000000000000000000" pitchFamily="2" charset="2"/>
                                        </a:rPr>
                                        <m:t>𝑙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fr-FR" sz="2800" b="0" i="1" spc="-10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/>
                              <a:sym typeface="Wingdings" panose="05000000000000000000" pitchFamily="2" charset="2"/>
                            </a:rPr>
                            <m:t>∑</m:t>
                          </m:r>
                          <m:r>
                            <m:rPr>
                              <m:sty m:val="p"/>
                            </m:rPr>
                            <a:rPr lang="fr-FR" sz="2800" b="0" i="0" spc="-10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/>
                              <a:sym typeface="Wingdings" panose="05000000000000000000" pitchFamily="2" charset="2"/>
                            </a:rPr>
                            <m:t>exp</m:t>
                          </m:r>
                          <m:r>
                            <a:rPr lang="fr-FR" sz="2800" b="0" i="1" spc="-10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/>
                              <a:sym typeface="Wingdings" panose="05000000000000000000" pitchFamily="2" charset="2"/>
                            </a:rPr>
                            <m:t>⁡(</m:t>
                          </m:r>
                          <m:sSub>
                            <m:sSubPr>
                              <m:ctrlPr>
                                <a:rPr lang="fr-FR" sz="2800" b="0" i="1" spc="-105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ahoma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fr-FR" sz="2800" b="0" i="1" spc="-105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ahoma"/>
                                  <a:sym typeface="Wingdings" panose="05000000000000000000" pitchFamily="2" charset="2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sz="2800" b="0" i="1" spc="-105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ahoma"/>
                                  <a:sym typeface="Wingdings" panose="05000000000000000000" pitchFamily="2" charset="2"/>
                                </a:rPr>
                                <m:t>𝑖</m:t>
                              </m:r>
                              <m:r>
                                <a:rPr lang="fr-FR" sz="2800" b="0" i="1" spc="-105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ahoma"/>
                                  <a:sym typeface="Wingdings" panose="05000000000000000000" pitchFamily="2" charset="2"/>
                                </a:rPr>
                                <m:t>,</m:t>
                              </m:r>
                              <m:r>
                                <a:rPr lang="fr-FR" sz="2800" b="0" i="1" spc="-105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ahoma"/>
                                  <a:sym typeface="Wingdings" panose="05000000000000000000" pitchFamily="2" charset="2"/>
                                </a:rPr>
                                <m:t>𝑘</m:t>
                              </m:r>
                            </m:sub>
                          </m:sSub>
                          <m:r>
                            <a:rPr lang="fr-FR" sz="2800" b="0" i="1" spc="-10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/>
                              <a:sym typeface="Wingdings" panose="05000000000000000000" pitchFamily="2" charset="2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fr-FR" sz="2800" spc="-105" dirty="0">
                  <a:solidFill>
                    <a:schemeClr val="tx1"/>
                  </a:solidFill>
                  <a:latin typeface="Tahoma"/>
                  <a:cs typeface="Tahoma"/>
                  <a:sym typeface="Wingdings" panose="05000000000000000000" pitchFamily="2" charset="2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640"/>
                  </a:spcBef>
                </a:pPr>
                <a:endParaRPr lang="fr-FR" sz="2800" spc="-105" dirty="0">
                  <a:solidFill>
                    <a:schemeClr val="tx1"/>
                  </a:solidFill>
                  <a:latin typeface="Tahoma"/>
                  <a:cs typeface="Tahoma"/>
                  <a:sym typeface="Wingdings" panose="05000000000000000000" pitchFamily="2" charset="2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640"/>
                  </a:spcBef>
                </a:pPr>
                <a:r>
                  <a:rPr lang="fr-FR" sz="2800" spc="-105" dirty="0">
                    <a:solidFill>
                      <a:schemeClr val="tx1"/>
                    </a:solidFill>
                    <a:latin typeface="Tahoma"/>
                    <a:cs typeface="Tahoma"/>
                    <a:sym typeface="Wingdings" panose="05000000000000000000" pitchFamily="2" charset="2"/>
                  </a:rPr>
                  <a:t>Pour simplifier la lecture, on passe en log-</a:t>
                </a:r>
                <a:r>
                  <a:rPr lang="fr-FR" sz="2800" spc="-105" dirty="0" err="1">
                    <a:solidFill>
                      <a:schemeClr val="tx1"/>
                    </a:solidFill>
                    <a:latin typeface="Tahoma"/>
                    <a:cs typeface="Tahoma"/>
                    <a:sym typeface="Wingdings" panose="05000000000000000000" pitchFamily="2" charset="2"/>
                  </a:rPr>
                  <a:t>odds</a:t>
                </a:r>
                <a:endParaRPr lang="fr-FR" sz="2800" spc="-105" dirty="0">
                  <a:latin typeface="Tahoma"/>
                  <a:cs typeface="Tahoma"/>
                </a:endParaRPr>
              </a:p>
            </p:txBody>
          </p:sp>
        </mc:Choice>
        <mc:Fallback xmlns="">
          <p:sp>
            <p:nvSpPr>
              <p:cNvPr id="6" name="object 3">
                <a:extLst>
                  <a:ext uri="{FF2B5EF4-FFF2-40B4-BE49-F238E27FC236}">
                    <a16:creationId xmlns:a16="http://schemas.microsoft.com/office/drawing/2014/main" id="{07E5A92C-211D-32E2-05CD-B973948480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729" y="2274956"/>
                <a:ext cx="6661671" cy="7494231"/>
              </a:xfrm>
              <a:prstGeom prst="rect">
                <a:avLst/>
              </a:prstGeom>
              <a:blipFill>
                <a:blip r:embed="rId2"/>
                <a:stretch>
                  <a:fillRect l="-3019" t="-325" r="-183" b="-187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 6">
            <a:extLst>
              <a:ext uri="{FF2B5EF4-FFF2-40B4-BE49-F238E27FC236}">
                <a16:creationId xmlns:a16="http://schemas.microsoft.com/office/drawing/2014/main" id="{BD455694-0872-6CB5-EBC3-FCBC2D25D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7146" y="3023599"/>
            <a:ext cx="9066697" cy="50064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CD85CBE-9B07-BF4E-7887-8A24A46573C9}"/>
              </a:ext>
            </a:extLst>
          </p:cNvPr>
          <p:cNvSpPr/>
          <p:nvPr/>
        </p:nvSpPr>
        <p:spPr>
          <a:xfrm>
            <a:off x="7817145" y="4215644"/>
            <a:ext cx="9066698" cy="8516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5930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ACE7FB-93A9-50D3-B269-61D93A91A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2AA8FA1-F289-F974-ACDF-1EBD781CA6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10729" y="144905"/>
            <a:ext cx="16567671" cy="13208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6070">
              <a:lnSpc>
                <a:spcPct val="100000"/>
              </a:lnSpc>
              <a:spcBef>
                <a:spcPts val="100"/>
              </a:spcBef>
            </a:pPr>
            <a:r>
              <a:rPr lang="fr-FR" spc="-265" dirty="0"/>
              <a:t>AVANCEMENTS : </a:t>
            </a:r>
            <a:r>
              <a:rPr lang="fr-FR" sz="8000" spc="-265" dirty="0"/>
              <a:t>résultats</a:t>
            </a:r>
            <a:endParaRPr sz="8000" spc="-10" dirty="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40E94BE7-E9C4-52A7-2886-DB7F30976494}"/>
              </a:ext>
            </a:extLst>
          </p:cNvPr>
          <p:cNvSpPr txBox="1"/>
          <p:nvPr/>
        </p:nvSpPr>
        <p:spPr>
          <a:xfrm>
            <a:off x="1155475" y="2258131"/>
            <a:ext cx="15456125" cy="5006499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endParaRPr lang="fr-FR" sz="2800" b="0" i="0" dirty="0">
              <a:solidFill>
                <a:schemeClr val="tx1"/>
              </a:solidFill>
              <a:effectLst/>
              <a:latin typeface="Anthropic Sans"/>
            </a:endParaRPr>
          </a:p>
          <a:p>
            <a:pPr marL="469900" lvl="4" indent="-457200">
              <a:spcBef>
                <a:spcPts val="640"/>
              </a:spcBef>
              <a:buFont typeface="Arial" panose="020B0604020202020204" pitchFamily="34" charset="0"/>
              <a:buChar char="•"/>
            </a:pPr>
            <a:endParaRPr lang="fr-FR" sz="2800" dirty="0">
              <a:solidFill>
                <a:schemeClr val="tx1"/>
              </a:solidFill>
              <a:latin typeface="Anthropic Sans"/>
            </a:endParaRPr>
          </a:p>
          <a:p>
            <a:pPr marL="12700" lvl="4">
              <a:spcBef>
                <a:spcPts val="640"/>
              </a:spcBef>
            </a:pPr>
            <a:endParaRPr lang="fr-FR" sz="2800" b="0" i="0" dirty="0">
              <a:solidFill>
                <a:schemeClr val="tx1"/>
              </a:solidFill>
              <a:effectLst/>
              <a:latin typeface="Anthropic Sans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endParaRPr lang="fr-FR" sz="2800" spc="-105" dirty="0">
              <a:solidFill>
                <a:schemeClr val="tx1"/>
              </a:solidFill>
              <a:latin typeface="Anthropic Sans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endParaRPr lang="fr-FR" sz="2800" spc="-105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endParaRPr lang="fr-FR" sz="2800" spc="-105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endParaRPr lang="fr-FR" sz="2800" spc="-105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endParaRPr lang="fr-FR" sz="2800" spc="-105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endParaRPr lang="fr-FR" sz="2800" spc="-105" dirty="0">
              <a:latin typeface="Tahoma"/>
              <a:cs typeface="Tahoma"/>
            </a:endParaRPr>
          </a:p>
          <a:p>
            <a:pPr marL="342884" indent="-285750"/>
            <a:endParaRPr sz="2800" dirty="0">
              <a:latin typeface="Tahoma"/>
              <a:cs typeface="Tahoma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F39B763-B462-6AC3-A973-BCA224636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690" y="1714500"/>
            <a:ext cx="14399235" cy="800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829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6000" y="667156"/>
            <a:ext cx="2411730" cy="1061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800" spc="75" dirty="0"/>
              <a:t>PLAN</a:t>
            </a:r>
            <a:endParaRPr sz="6800"/>
          </a:p>
        </p:txBody>
      </p:sp>
      <p:sp>
        <p:nvSpPr>
          <p:cNvPr id="3" name="object 3"/>
          <p:cNvSpPr txBox="1"/>
          <p:nvPr/>
        </p:nvSpPr>
        <p:spPr>
          <a:xfrm>
            <a:off x="1455515" y="2502195"/>
            <a:ext cx="9147810" cy="2933495"/>
          </a:xfrm>
          <a:prstGeom prst="rect">
            <a:avLst/>
          </a:prstGeom>
        </p:spPr>
        <p:txBody>
          <a:bodyPr vert="horz" wrap="square" lIns="0" tIns="268605" rIns="0" bIns="0" rtlCol="0">
            <a:spAutoFit/>
          </a:bodyPr>
          <a:lstStyle/>
          <a:p>
            <a:pPr marL="1139825" indent="-1085850">
              <a:lnSpc>
                <a:spcPct val="100000"/>
              </a:lnSpc>
              <a:spcBef>
                <a:spcPts val="2115"/>
              </a:spcBef>
              <a:buClr>
                <a:srgbClr val="312E81"/>
              </a:buClr>
              <a:buAutoNum type="arabicPlain"/>
              <a:tabLst>
                <a:tab pos="1139825" algn="l"/>
              </a:tabLst>
            </a:pPr>
            <a:r>
              <a:rPr lang="fr-FR" sz="4600" b="1" spc="-175" dirty="0">
                <a:latin typeface="Tahoma"/>
                <a:cs typeface="Tahoma"/>
              </a:rPr>
              <a:t>Motivation</a:t>
            </a:r>
            <a:endParaRPr sz="4600" dirty="0">
              <a:latin typeface="Tahoma"/>
              <a:cs typeface="Tahoma"/>
            </a:endParaRPr>
          </a:p>
          <a:p>
            <a:pPr marL="1137920" indent="-1099820">
              <a:lnSpc>
                <a:spcPct val="100000"/>
              </a:lnSpc>
              <a:spcBef>
                <a:spcPts val="2115"/>
              </a:spcBef>
              <a:buClr>
                <a:srgbClr val="312E81"/>
              </a:buClr>
              <a:buSzPct val="104347"/>
              <a:buAutoNum type="arabicPlain"/>
              <a:tabLst>
                <a:tab pos="1137920" algn="l"/>
              </a:tabLst>
            </a:pPr>
            <a:r>
              <a:rPr lang="fr-FR" sz="4600" b="1" dirty="0">
                <a:latin typeface="Tahoma"/>
                <a:cs typeface="Tahoma"/>
              </a:rPr>
              <a:t>Structure de la thèse</a:t>
            </a:r>
          </a:p>
          <a:p>
            <a:pPr marL="1143635" indent="-1089660">
              <a:lnSpc>
                <a:spcPct val="100000"/>
              </a:lnSpc>
              <a:spcBef>
                <a:spcPts val="2075"/>
              </a:spcBef>
              <a:buClr>
                <a:srgbClr val="312E81"/>
              </a:buClr>
              <a:buSzPct val="104347"/>
              <a:buAutoNum type="arabicPlain"/>
              <a:tabLst>
                <a:tab pos="1143635" algn="l"/>
              </a:tabLst>
            </a:pPr>
            <a:r>
              <a:rPr lang="fr-FR" sz="4600" b="1" spc="-120" dirty="0">
                <a:latin typeface="Tahoma"/>
                <a:cs typeface="Tahoma"/>
              </a:rPr>
              <a:t>Avancements</a:t>
            </a:r>
            <a:endParaRPr sz="46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A51963-8AF0-4C9E-D7A7-01C1DB2565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45AC95E-469B-DD99-9DBC-9C8F377125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10729" y="144905"/>
            <a:ext cx="16567671" cy="13208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6070">
              <a:lnSpc>
                <a:spcPct val="100000"/>
              </a:lnSpc>
              <a:spcBef>
                <a:spcPts val="100"/>
              </a:spcBef>
            </a:pPr>
            <a:r>
              <a:rPr lang="fr-FR" spc="-265" dirty="0"/>
              <a:t>AVANCEMENTS : </a:t>
            </a:r>
            <a:r>
              <a:rPr lang="fr-FR" sz="8000" spc="-265" dirty="0"/>
              <a:t>résultats</a:t>
            </a:r>
            <a:endParaRPr sz="8000" spc="-10" dirty="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84E7CA91-A07C-AEB6-336A-9C4A174EA099}"/>
              </a:ext>
            </a:extLst>
          </p:cNvPr>
          <p:cNvSpPr txBox="1"/>
          <p:nvPr/>
        </p:nvSpPr>
        <p:spPr>
          <a:xfrm>
            <a:off x="1155475" y="2258131"/>
            <a:ext cx="15456125" cy="5006499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endParaRPr lang="fr-FR" sz="2800" b="0" i="0" dirty="0">
              <a:solidFill>
                <a:schemeClr val="tx1"/>
              </a:solidFill>
              <a:effectLst/>
              <a:latin typeface="Anthropic Sans"/>
            </a:endParaRPr>
          </a:p>
          <a:p>
            <a:pPr marL="469900" lvl="4" indent="-457200">
              <a:spcBef>
                <a:spcPts val="640"/>
              </a:spcBef>
              <a:buFont typeface="Arial" panose="020B0604020202020204" pitchFamily="34" charset="0"/>
              <a:buChar char="•"/>
            </a:pPr>
            <a:endParaRPr lang="fr-FR" sz="2800" dirty="0">
              <a:solidFill>
                <a:schemeClr val="tx1"/>
              </a:solidFill>
              <a:latin typeface="Anthropic Sans"/>
            </a:endParaRPr>
          </a:p>
          <a:p>
            <a:pPr marL="12700" lvl="4">
              <a:spcBef>
                <a:spcPts val="640"/>
              </a:spcBef>
            </a:pPr>
            <a:endParaRPr lang="fr-FR" sz="2800" b="0" i="0" dirty="0">
              <a:solidFill>
                <a:schemeClr val="tx1"/>
              </a:solidFill>
              <a:effectLst/>
              <a:latin typeface="Anthropic Sans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endParaRPr lang="fr-FR" sz="2800" spc="-105" dirty="0">
              <a:solidFill>
                <a:schemeClr val="tx1"/>
              </a:solidFill>
              <a:latin typeface="Anthropic Sans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endParaRPr lang="fr-FR" sz="2800" spc="-105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endParaRPr lang="fr-FR" sz="2800" spc="-105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endParaRPr lang="fr-FR" sz="2800" spc="-105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endParaRPr lang="fr-FR" sz="2800" spc="-105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endParaRPr lang="fr-FR" sz="2800" spc="-105" dirty="0">
              <a:latin typeface="Tahoma"/>
              <a:cs typeface="Tahoma"/>
            </a:endParaRPr>
          </a:p>
          <a:p>
            <a:pPr marL="342884" indent="-285750"/>
            <a:endParaRPr sz="2800" dirty="0">
              <a:latin typeface="Tahoma"/>
              <a:cs typeface="Tahoma"/>
            </a:endParaRPr>
          </a:p>
        </p:txBody>
      </p:sp>
      <p:pic>
        <p:nvPicPr>
          <p:cNvPr id="3" name="Image 2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4A98A81A-C32F-BB8B-FB6B-BF34FC8F4F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7"/>
          <a:stretch/>
        </p:blipFill>
        <p:spPr>
          <a:xfrm>
            <a:off x="4177503" y="1474382"/>
            <a:ext cx="9412068" cy="816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2182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2DA576-084B-1051-6F4A-19AB96EEA6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2E9316A-B3FE-F1AA-3F05-872EBCD786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10729" y="144905"/>
            <a:ext cx="16567671" cy="24750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6070">
              <a:lnSpc>
                <a:spcPct val="100000"/>
              </a:lnSpc>
              <a:spcBef>
                <a:spcPts val="100"/>
              </a:spcBef>
            </a:pPr>
            <a:r>
              <a:rPr lang="fr-FR" sz="8000" spc="-265" dirty="0"/>
              <a:t>AVANCEMENTS : prochaine</a:t>
            </a:r>
            <a:br>
              <a:rPr lang="fr-FR" sz="8000" spc="-265" dirty="0"/>
            </a:br>
            <a:r>
              <a:rPr lang="fr-FR" sz="8000" spc="-265" dirty="0"/>
              <a:t>étape</a:t>
            </a:r>
            <a:endParaRPr sz="8000" spc="-10" dirty="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A79FFE0D-8856-FC23-BE80-A840F51EFE50}"/>
              </a:ext>
            </a:extLst>
          </p:cNvPr>
          <p:cNvSpPr txBox="1"/>
          <p:nvPr/>
        </p:nvSpPr>
        <p:spPr>
          <a:xfrm>
            <a:off x="1155475" y="2258131"/>
            <a:ext cx="15456125" cy="5006499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endParaRPr lang="fr-FR" sz="2800" b="0" i="0" dirty="0">
              <a:solidFill>
                <a:schemeClr val="tx1"/>
              </a:solidFill>
              <a:effectLst/>
              <a:latin typeface="Anthropic Sans"/>
            </a:endParaRPr>
          </a:p>
          <a:p>
            <a:pPr marL="469900" lvl="4" indent="-457200">
              <a:spcBef>
                <a:spcPts val="640"/>
              </a:spcBef>
              <a:buFont typeface="Arial" panose="020B0604020202020204" pitchFamily="34" charset="0"/>
              <a:buChar char="•"/>
            </a:pPr>
            <a:endParaRPr lang="fr-FR" sz="2800" dirty="0">
              <a:solidFill>
                <a:schemeClr val="tx1"/>
              </a:solidFill>
              <a:latin typeface="Anthropic Sans"/>
            </a:endParaRPr>
          </a:p>
          <a:p>
            <a:pPr marL="12700" lvl="4">
              <a:spcBef>
                <a:spcPts val="640"/>
              </a:spcBef>
            </a:pPr>
            <a:endParaRPr lang="fr-FR" sz="2800" b="0" i="0" dirty="0">
              <a:solidFill>
                <a:schemeClr val="tx1"/>
              </a:solidFill>
              <a:effectLst/>
              <a:latin typeface="Anthropic Sans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endParaRPr lang="fr-FR" sz="2800" spc="-105" dirty="0">
              <a:solidFill>
                <a:schemeClr val="tx1"/>
              </a:solidFill>
              <a:latin typeface="Anthropic Sans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endParaRPr lang="fr-FR" sz="2800" spc="-105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endParaRPr lang="fr-FR" sz="2800" spc="-105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endParaRPr lang="fr-FR" sz="2800" spc="-105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endParaRPr lang="fr-FR" sz="2800" spc="-105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endParaRPr lang="fr-FR" sz="2800" spc="-105" dirty="0">
              <a:latin typeface="Tahoma"/>
              <a:cs typeface="Tahoma"/>
            </a:endParaRPr>
          </a:p>
          <a:p>
            <a:pPr marL="342884" indent="-285750"/>
            <a:endParaRPr sz="2800" dirty="0">
              <a:latin typeface="Tahoma"/>
              <a:cs typeface="Tahoma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7CA56A38-BDEB-EDB2-F3DE-4C38361341D5}"/>
              </a:ext>
            </a:extLst>
          </p:cNvPr>
          <p:cNvSpPr txBox="1"/>
          <p:nvPr/>
        </p:nvSpPr>
        <p:spPr>
          <a:xfrm>
            <a:off x="1108271" y="2647864"/>
            <a:ext cx="14817529" cy="5006499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lang="fr-FR" sz="2800" b="0" i="0" spc="-105" dirty="0">
                <a:solidFill>
                  <a:schemeClr val="tx1"/>
                </a:solidFill>
                <a:effectLst/>
                <a:latin typeface="Tahoma"/>
                <a:cs typeface="Tahoma"/>
              </a:rPr>
              <a:t>Plusieurs améliorations de ces travaux sont possibles :</a:t>
            </a:r>
          </a:p>
          <a:p>
            <a:pPr marL="469900" indent="-457200">
              <a:lnSpc>
                <a:spcPct val="100000"/>
              </a:lnSpc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fr-FR" sz="2800" spc="-105" dirty="0">
                <a:latin typeface="Tahoma"/>
                <a:cs typeface="Tahoma"/>
              </a:rPr>
              <a:t>Etendre les résultats à d’autres territoires</a:t>
            </a:r>
          </a:p>
          <a:p>
            <a:pPr marL="469900" indent="-457200">
              <a:lnSpc>
                <a:spcPct val="100000"/>
              </a:lnSpc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fr-FR" sz="2800" spc="-105" dirty="0">
                <a:latin typeface="Tahoma"/>
                <a:cs typeface="Tahoma"/>
              </a:rPr>
              <a:t>Détailler la théorie derrière les choix de localisation</a:t>
            </a:r>
          </a:p>
          <a:p>
            <a:pPr marL="469900" indent="-457200">
              <a:lnSpc>
                <a:spcPct val="100000"/>
              </a:lnSpc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fr-FR" sz="2800" spc="-105" dirty="0">
                <a:latin typeface="Tahoma"/>
                <a:cs typeface="Tahoma"/>
              </a:rPr>
              <a:t>Analyse temporelle des choix de localisation</a:t>
            </a:r>
          </a:p>
          <a:p>
            <a:pPr marL="469900" indent="-457200">
              <a:lnSpc>
                <a:spcPct val="100000"/>
              </a:lnSpc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fr-FR" sz="2800" spc="-105" dirty="0">
                <a:latin typeface="Tahoma"/>
                <a:cs typeface="Tahoma"/>
              </a:rPr>
              <a:t>Intégrer des contrôles sur la variable des prix fonciers</a:t>
            </a:r>
          </a:p>
          <a:p>
            <a:pPr marL="469900" indent="-457200">
              <a:lnSpc>
                <a:spcPct val="100000"/>
              </a:lnSpc>
              <a:spcBef>
                <a:spcPts val="640"/>
              </a:spcBef>
              <a:buFont typeface="Arial" panose="020B0604020202020204" pitchFamily="34" charset="0"/>
              <a:buChar char="•"/>
            </a:pPr>
            <a:endParaRPr lang="fr-FR" sz="2800" spc="-105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lang="fr-FR" sz="2800" spc="-105" dirty="0">
                <a:latin typeface="Tahoma"/>
                <a:cs typeface="Tahoma"/>
              </a:rPr>
              <a:t>Dans les semaines à venir, il s’agira de rendre les résultats opérationnels, en finalisant l’outil de simulation d’implantations à l’aide des coefficients estimés</a:t>
            </a: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endParaRPr lang="fr-FR" sz="2800" spc="-105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endParaRPr lang="fr-FR" sz="2800" spc="-105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5508545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B544F-662F-B2E2-89DF-8AC049392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DE88B6F-744F-A94A-18DF-64D6A3676D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10729" y="144905"/>
            <a:ext cx="16567671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6070">
              <a:lnSpc>
                <a:spcPct val="100000"/>
              </a:lnSpc>
              <a:spcBef>
                <a:spcPts val="100"/>
              </a:spcBef>
            </a:pPr>
            <a:r>
              <a:rPr lang="fr-FR" sz="8000" spc="-265" dirty="0"/>
              <a:t>ANNEXES</a:t>
            </a:r>
            <a:endParaRPr sz="8000" spc="-10" dirty="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10E616E3-DCD1-805A-B022-B150B332D540}"/>
              </a:ext>
            </a:extLst>
          </p:cNvPr>
          <p:cNvSpPr txBox="1"/>
          <p:nvPr/>
        </p:nvSpPr>
        <p:spPr>
          <a:xfrm>
            <a:off x="1155475" y="2258131"/>
            <a:ext cx="15456125" cy="5006499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endParaRPr lang="fr-FR" sz="2800" b="0" i="0" dirty="0">
              <a:solidFill>
                <a:schemeClr val="tx1"/>
              </a:solidFill>
              <a:effectLst/>
              <a:latin typeface="Anthropic Sans"/>
            </a:endParaRPr>
          </a:p>
          <a:p>
            <a:pPr marL="469900" lvl="4" indent="-457200">
              <a:spcBef>
                <a:spcPts val="640"/>
              </a:spcBef>
              <a:buFont typeface="Arial" panose="020B0604020202020204" pitchFamily="34" charset="0"/>
              <a:buChar char="•"/>
            </a:pPr>
            <a:endParaRPr lang="fr-FR" sz="2800" dirty="0">
              <a:solidFill>
                <a:schemeClr val="tx1"/>
              </a:solidFill>
              <a:latin typeface="Anthropic Sans"/>
            </a:endParaRPr>
          </a:p>
          <a:p>
            <a:pPr marL="12700" lvl="4">
              <a:spcBef>
                <a:spcPts val="640"/>
              </a:spcBef>
            </a:pPr>
            <a:endParaRPr lang="fr-FR" sz="2800" b="0" i="0" dirty="0">
              <a:solidFill>
                <a:schemeClr val="tx1"/>
              </a:solidFill>
              <a:effectLst/>
              <a:latin typeface="Anthropic Sans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endParaRPr lang="fr-FR" sz="2800" spc="-105" dirty="0">
              <a:solidFill>
                <a:schemeClr val="tx1"/>
              </a:solidFill>
              <a:latin typeface="Anthropic Sans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endParaRPr lang="fr-FR" sz="2800" spc="-105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endParaRPr lang="fr-FR" sz="2800" spc="-105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endParaRPr lang="fr-FR" sz="2800" spc="-105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endParaRPr lang="fr-FR" sz="2800" spc="-105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endParaRPr lang="fr-FR" sz="2800" spc="-105" dirty="0">
              <a:latin typeface="Tahoma"/>
              <a:cs typeface="Tahoma"/>
            </a:endParaRPr>
          </a:p>
          <a:p>
            <a:pPr marL="342884" indent="-285750"/>
            <a:endParaRPr sz="2800" dirty="0">
              <a:latin typeface="Tahoma"/>
              <a:cs typeface="Tahoma"/>
            </a:endParaRPr>
          </a:p>
        </p:txBody>
      </p:sp>
      <p:pic>
        <p:nvPicPr>
          <p:cNvPr id="3" name="Image 2" descr="Une image contenant carte, texte, atlas, diagramme&#10;&#10;Description générée automatiquement">
            <a:extLst>
              <a:ext uri="{FF2B5EF4-FFF2-40B4-BE49-F238E27FC236}">
                <a16:creationId xmlns:a16="http://schemas.microsoft.com/office/drawing/2014/main" id="{658C25B8-D77B-27CF-1FA8-98F93A960D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2" r="3659"/>
          <a:stretch/>
        </p:blipFill>
        <p:spPr>
          <a:xfrm>
            <a:off x="607620" y="2258131"/>
            <a:ext cx="8528359" cy="6510749"/>
          </a:xfrm>
          <a:prstGeom prst="rect">
            <a:avLst/>
          </a:prstGeom>
        </p:spPr>
      </p:pic>
      <p:pic>
        <p:nvPicPr>
          <p:cNvPr id="6" name="Image 5" descr="Une image contenant carte, texte, atlas, diagramme&#10;&#10;Description générée automatiquement">
            <a:extLst>
              <a:ext uri="{FF2B5EF4-FFF2-40B4-BE49-F238E27FC236}">
                <a16:creationId xmlns:a16="http://schemas.microsoft.com/office/drawing/2014/main" id="{9E08E228-085C-1D04-A3E4-B08FA376DC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6" r="7092"/>
          <a:stretch/>
        </p:blipFill>
        <p:spPr>
          <a:xfrm>
            <a:off x="9135979" y="1849087"/>
            <a:ext cx="7732073" cy="691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55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6070">
              <a:lnSpc>
                <a:spcPct val="100000"/>
              </a:lnSpc>
              <a:spcBef>
                <a:spcPts val="100"/>
              </a:spcBef>
            </a:pPr>
            <a:r>
              <a:rPr lang="fr-FR" spc="-325" dirty="0"/>
              <a:t>Motivations</a:t>
            </a:r>
            <a:endParaRPr spc="-175" dirty="0"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ADFBA342-99B5-9C75-1D5B-0AE8D5DE99CD}"/>
              </a:ext>
            </a:extLst>
          </p:cNvPr>
          <p:cNvSpPr txBox="1"/>
          <p:nvPr/>
        </p:nvSpPr>
        <p:spPr>
          <a:xfrm>
            <a:off x="1039970" y="1633309"/>
            <a:ext cx="15495430" cy="7714933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0" indent="0">
              <a:buNone/>
            </a:pPr>
            <a:r>
              <a:rPr lang="fr-FR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logistique est indispensable pour approvisionner les territoires</a:t>
            </a:r>
          </a:p>
          <a:p>
            <a:pPr marL="0" indent="0">
              <a:buNone/>
            </a:pPr>
            <a:endParaRPr lang="fr-FR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fr-FR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Mais son développement s’accompagne d’externalités négatives : trafic de véhicules, emprise foncière et artificialisation</a:t>
            </a:r>
          </a:p>
          <a:p>
            <a:pPr marL="0" indent="0">
              <a:buNone/>
            </a:pPr>
            <a:endParaRPr lang="fr-FR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fr-FR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Principal enjeu : </a:t>
            </a:r>
            <a:r>
              <a:rPr lang="fr-FR" sz="44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quelle planification des implantations futures d’entrepôts ?</a:t>
            </a:r>
            <a:endParaRPr lang="fr-FR" sz="2800" b="1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combien de m² un territoire a besoin 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Où faut-il placer ces m²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Comment les répartir ?</a:t>
            </a:r>
            <a:endParaRPr lang="fr-FR" sz="4400" b="1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9CAD02-AD00-A218-01FE-53CCB262B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7386BAA-6C0F-4E96-6CDC-78B880E20ED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6070">
              <a:lnSpc>
                <a:spcPct val="100000"/>
              </a:lnSpc>
              <a:spcBef>
                <a:spcPts val="100"/>
              </a:spcBef>
            </a:pPr>
            <a:r>
              <a:rPr lang="fr-FR" spc="-325" dirty="0"/>
              <a:t>Motivations</a:t>
            </a:r>
            <a:endParaRPr spc="-175" dirty="0"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CC4638E4-DFA2-C8A2-C649-9B27AFA4F5DB}"/>
              </a:ext>
            </a:extLst>
          </p:cNvPr>
          <p:cNvSpPr txBox="1"/>
          <p:nvPr/>
        </p:nvSpPr>
        <p:spPr>
          <a:xfrm>
            <a:off x="1039970" y="1633309"/>
            <a:ext cx="7614748" cy="913070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0" indent="0" algn="just">
              <a:buNone/>
            </a:pPr>
            <a:r>
              <a:rPr lang="fr-FR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 études existantes reposent sur des quantifications « à dire d’expert » (IPR 2023)</a:t>
            </a:r>
          </a:p>
          <a:p>
            <a:pPr marL="0" indent="0" algn="just">
              <a:buNone/>
            </a:pPr>
            <a:r>
              <a:rPr lang="fr-FR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fr-FR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FR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Cette thèse vise à </a:t>
            </a:r>
            <a:r>
              <a:rPr lang="fr-FR" sz="36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objectiver</a:t>
            </a:r>
            <a:r>
              <a:rPr lang="fr-FR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 démarche 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Passer de l’analyse d’expert à des indicateurs quantifiés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Aboutir à un </a:t>
            </a:r>
            <a:r>
              <a:rPr lang="fr-FR" sz="36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outil prédictif permettant d’évaluer différents scénarios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3600" b="1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algn="just"/>
            <a:r>
              <a:rPr lang="fr-FR" sz="3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Thèse CIFRE, avec un enjeu de mise en application opérationnelle des résultats</a:t>
            </a:r>
            <a:endParaRPr lang="fr-FR" sz="3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fr-FR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A8F84C8-FEA2-ACC1-A2F3-47EBC501C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2798" y="1654364"/>
            <a:ext cx="8274472" cy="506443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EBF49DE-47C2-900C-A7F9-92F7683F5235}"/>
              </a:ext>
            </a:extLst>
          </p:cNvPr>
          <p:cNvSpPr txBox="1"/>
          <p:nvPr/>
        </p:nvSpPr>
        <p:spPr>
          <a:xfrm>
            <a:off x="8984580" y="6831262"/>
            <a:ext cx="76147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400" b="1" i="1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Projection des besoins en surface d’entreposage en Île de France</a:t>
            </a:r>
          </a:p>
          <a:p>
            <a:pPr algn="l"/>
            <a:r>
              <a:rPr lang="fr-FR" sz="2400" b="1" i="1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Source : </a:t>
            </a:r>
            <a:r>
              <a:rPr lang="fr-FR" sz="2400" i="1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L’immobilier Logistique Francilien. Quelles trajectoires à l’horizon 2040 ? </a:t>
            </a:r>
            <a:r>
              <a:rPr lang="fr-FR" sz="2400" b="0" i="1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IPR, 2023</a:t>
            </a:r>
            <a:endParaRPr lang="fr-FR" sz="24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765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6070">
              <a:lnSpc>
                <a:spcPct val="100000"/>
              </a:lnSpc>
              <a:spcBef>
                <a:spcPts val="100"/>
              </a:spcBef>
            </a:pPr>
            <a:r>
              <a:rPr dirty="0"/>
              <a:t>STRUCTURE</a:t>
            </a:r>
            <a:r>
              <a:rPr lang="fr-FR" dirty="0"/>
              <a:t> DE LA THESE</a:t>
            </a:r>
            <a:endParaRPr spc="-1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9FF44A-1418-CEC0-D4DF-2CDE475A9366}"/>
              </a:ext>
            </a:extLst>
          </p:cNvPr>
          <p:cNvSpPr/>
          <p:nvPr/>
        </p:nvSpPr>
        <p:spPr>
          <a:xfrm>
            <a:off x="5334000" y="3439943"/>
            <a:ext cx="5202075" cy="1740006"/>
          </a:xfrm>
          <a:prstGeom prst="rect">
            <a:avLst/>
          </a:prstGeom>
          <a:solidFill>
            <a:srgbClr val="ED7D3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Outil 2 – Analyse quantitative des critères de choix de localisation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9430C0-D9B7-1E99-7DC0-7FF1128999ED}"/>
              </a:ext>
            </a:extLst>
          </p:cNvPr>
          <p:cNvSpPr/>
          <p:nvPr/>
        </p:nvSpPr>
        <p:spPr>
          <a:xfrm>
            <a:off x="154781" y="3415327"/>
            <a:ext cx="5186549" cy="1764621"/>
          </a:xfrm>
          <a:prstGeom prst="rect">
            <a:avLst/>
          </a:prstGeom>
          <a:solidFill>
            <a:srgbClr val="33AA9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Outil 1 – Prévision des besoins en foncier logistique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98B206-CF6F-6457-45B5-4ABBE98ED291}"/>
              </a:ext>
            </a:extLst>
          </p:cNvPr>
          <p:cNvSpPr/>
          <p:nvPr/>
        </p:nvSpPr>
        <p:spPr>
          <a:xfrm>
            <a:off x="10515600" y="3438174"/>
            <a:ext cx="5705723" cy="1730763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Outil 3 – Evaluation de divers        scénarios</a:t>
            </a:r>
          </a:p>
        </p:txBody>
      </p:sp>
      <p:sp>
        <p:nvSpPr>
          <p:cNvPr id="17" name="Triangle isocèle 16">
            <a:extLst>
              <a:ext uri="{FF2B5EF4-FFF2-40B4-BE49-F238E27FC236}">
                <a16:creationId xmlns:a16="http://schemas.microsoft.com/office/drawing/2014/main" id="{FAD17453-F385-0671-1C73-C70CF4BC414F}"/>
              </a:ext>
            </a:extLst>
          </p:cNvPr>
          <p:cNvSpPr/>
          <p:nvPr/>
        </p:nvSpPr>
        <p:spPr>
          <a:xfrm rot="5400000">
            <a:off x="4586276" y="4192613"/>
            <a:ext cx="1724048" cy="228600"/>
          </a:xfrm>
          <a:prstGeom prst="triangle">
            <a:avLst/>
          </a:prstGeom>
          <a:solidFill>
            <a:srgbClr val="33AA94"/>
          </a:solidFill>
          <a:ln w="25400" cap="flat" cmpd="sng" algn="ctr">
            <a:solidFill>
              <a:srgbClr val="33AA94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284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428B570-7464-2250-8748-17F8F33DB6AC}"/>
              </a:ext>
            </a:extLst>
          </p:cNvPr>
          <p:cNvSpPr/>
          <p:nvPr/>
        </p:nvSpPr>
        <p:spPr>
          <a:xfrm>
            <a:off x="154782" y="2517450"/>
            <a:ext cx="16066541" cy="925670"/>
          </a:xfrm>
          <a:prstGeom prst="rect">
            <a:avLst/>
          </a:prstGeom>
          <a:solidFill>
            <a:srgbClr val="006EA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284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Composition de l’outil prédictif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C80C1C9-2BC0-6ED6-289B-4509AA0E072D}"/>
              </a:ext>
            </a:extLst>
          </p:cNvPr>
          <p:cNvSpPr txBox="1"/>
          <p:nvPr/>
        </p:nvSpPr>
        <p:spPr>
          <a:xfrm>
            <a:off x="499613" y="5895388"/>
            <a:ext cx="4496884" cy="156966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171450" lvl="2" indent="-171450" algn="l" defTabSz="1028463" rtl="0">
              <a:buFontTx/>
              <a:buChar char="-"/>
              <a:defRPr/>
            </a:pPr>
            <a:r>
              <a:rPr lang="fr-FR" sz="3200" kern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Estimation des besoins en surface d’entreposage</a:t>
            </a:r>
            <a:endParaRPr lang="fr-FR" sz="3200" dirty="0">
              <a:solidFill>
                <a:srgbClr val="43525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3FE98FA-B1C0-B730-32C0-D41CEBC37BCD}"/>
              </a:ext>
            </a:extLst>
          </p:cNvPr>
          <p:cNvSpPr txBox="1"/>
          <p:nvPr/>
        </p:nvSpPr>
        <p:spPr>
          <a:xfrm>
            <a:off x="5676900" y="6141609"/>
            <a:ext cx="4953000" cy="107721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171450" lvl="2" indent="-171450" algn="l" defTabSz="1028463" rtl="0">
              <a:buFontTx/>
              <a:buChar char="-"/>
              <a:defRPr/>
            </a:pPr>
            <a:r>
              <a:rPr lang="fr-FR" sz="3200" kern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Modélisation des choix d’implantation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D82CAE5-0816-DD13-1F9B-C357E37EA166}"/>
              </a:ext>
            </a:extLst>
          </p:cNvPr>
          <p:cNvSpPr txBox="1"/>
          <p:nvPr/>
        </p:nvSpPr>
        <p:spPr>
          <a:xfrm>
            <a:off x="11506200" y="6141609"/>
            <a:ext cx="4410323" cy="107721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171450" lvl="2" indent="-171450" algn="l" defTabSz="1028463" rtl="0">
              <a:buFontTx/>
              <a:buChar char="-"/>
              <a:defRPr/>
            </a:pPr>
            <a:r>
              <a:rPr lang="fr-FR" sz="3200" kern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 et évaluation de divers scénarios</a:t>
            </a:r>
          </a:p>
        </p:txBody>
      </p:sp>
      <p:sp>
        <p:nvSpPr>
          <p:cNvPr id="24" name="Triangle isocèle 23">
            <a:extLst>
              <a:ext uri="{FF2B5EF4-FFF2-40B4-BE49-F238E27FC236}">
                <a16:creationId xmlns:a16="http://schemas.microsoft.com/office/drawing/2014/main" id="{62958E4D-4D9B-FD38-C236-C2FF07EB370B}"/>
              </a:ext>
            </a:extLst>
          </p:cNvPr>
          <p:cNvSpPr/>
          <p:nvPr/>
        </p:nvSpPr>
        <p:spPr>
          <a:xfrm rot="5400000">
            <a:off x="9767876" y="4192613"/>
            <a:ext cx="1724048" cy="228600"/>
          </a:xfrm>
          <a:prstGeom prst="triangle">
            <a:avLst/>
          </a:prstGeom>
          <a:solidFill>
            <a:srgbClr val="ED7D31"/>
          </a:solidFill>
          <a:ln w="25400" cap="flat" cmpd="sng" algn="ctr">
            <a:solidFill>
              <a:srgbClr val="ED7D3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284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0729" y="144905"/>
            <a:ext cx="16567671" cy="13208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6070">
              <a:lnSpc>
                <a:spcPct val="100000"/>
              </a:lnSpc>
              <a:spcBef>
                <a:spcPts val="100"/>
              </a:spcBef>
            </a:pPr>
            <a:r>
              <a:rPr lang="fr-FR" spc="-265" dirty="0"/>
              <a:t>AVANCEMENTS : </a:t>
            </a:r>
            <a:r>
              <a:rPr lang="fr-FR" sz="8000" spc="-265" dirty="0"/>
              <a:t>méthodologie</a:t>
            </a:r>
            <a:endParaRPr sz="8000"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1155475" y="2258131"/>
            <a:ext cx="6921725" cy="6576159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640"/>
              </a:spcBef>
            </a:pPr>
            <a:r>
              <a:rPr lang="fr-FR" sz="2800" spc="-105" dirty="0">
                <a:latin typeface="Tahoma"/>
                <a:cs typeface="Tahoma"/>
              </a:rPr>
              <a:t>La première année de thèse a été dédiée à l’outil 2, visant à modéliser les choix d’implantation des entrepôts.</a:t>
            </a:r>
          </a:p>
          <a:p>
            <a:pPr marL="12700" algn="just">
              <a:lnSpc>
                <a:spcPct val="100000"/>
              </a:lnSpc>
              <a:spcBef>
                <a:spcPts val="640"/>
              </a:spcBef>
            </a:pPr>
            <a:endParaRPr lang="fr-FR" sz="2800" spc="-105" dirty="0">
              <a:latin typeface="Tahoma"/>
              <a:cs typeface="Tahoma"/>
            </a:endParaRPr>
          </a:p>
          <a:p>
            <a:pPr marL="12700" algn="just">
              <a:lnSpc>
                <a:spcPct val="100000"/>
              </a:lnSpc>
              <a:spcBef>
                <a:spcPts val="640"/>
              </a:spcBef>
            </a:pPr>
            <a:r>
              <a:rPr lang="fr-FR" sz="2800" spc="-105" dirty="0">
                <a:latin typeface="Tahoma"/>
                <a:cs typeface="Tahoma"/>
              </a:rPr>
              <a:t>La méthodologie est similaire à de nombreux articles sur le sujet : une modélisation MLN des implantations</a:t>
            </a:r>
          </a:p>
          <a:p>
            <a:pPr marL="12700" algn="just">
              <a:lnSpc>
                <a:spcPct val="100000"/>
              </a:lnSpc>
              <a:spcBef>
                <a:spcPts val="640"/>
              </a:spcBef>
            </a:pPr>
            <a:endParaRPr lang="fr-FR" sz="2800" spc="-105" dirty="0">
              <a:latin typeface="Tahoma"/>
              <a:cs typeface="Tahoma"/>
            </a:endParaRPr>
          </a:p>
          <a:p>
            <a:pPr marL="12700" algn="just">
              <a:lnSpc>
                <a:spcPct val="100000"/>
              </a:lnSpc>
              <a:spcBef>
                <a:spcPts val="640"/>
              </a:spcBef>
            </a:pPr>
            <a:r>
              <a:rPr lang="fr-FR" sz="2800" spc="-105" dirty="0">
                <a:latin typeface="Tahoma"/>
                <a:cs typeface="Tahoma"/>
              </a:rPr>
              <a:t>On segmente un territoire donné avec une grille dont les carreaux mesurent 1km²</a:t>
            </a:r>
          </a:p>
          <a:p>
            <a:pPr marL="12700" algn="just">
              <a:lnSpc>
                <a:spcPct val="100000"/>
              </a:lnSpc>
              <a:spcBef>
                <a:spcPts val="640"/>
              </a:spcBef>
            </a:pPr>
            <a:endParaRPr lang="fr-FR" sz="2800" spc="-105" dirty="0">
              <a:latin typeface="Tahoma"/>
              <a:cs typeface="Tahoma"/>
            </a:endParaRPr>
          </a:p>
          <a:p>
            <a:pPr marL="12700" algn="just">
              <a:lnSpc>
                <a:spcPct val="100000"/>
              </a:lnSpc>
              <a:spcBef>
                <a:spcPts val="640"/>
              </a:spcBef>
            </a:pPr>
            <a:r>
              <a:rPr lang="fr-FR" sz="2800" spc="-105" dirty="0">
                <a:latin typeface="Tahoma"/>
                <a:cs typeface="Tahoma"/>
              </a:rPr>
              <a:t>Chaque carreau représente une alternative, le MLN estime l’impact des caractéristiques sur la probabilité d’être choisie</a:t>
            </a:r>
            <a:endParaRPr sz="2800" dirty="0">
              <a:latin typeface="Tahoma"/>
              <a:cs typeface="Tahoma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87F189E-AF72-49F0-8BC9-FEF19405D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082" y="1465705"/>
            <a:ext cx="7445356" cy="603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89855D0-D55F-76D2-359B-ECA64B248446}"/>
              </a:ext>
            </a:extLst>
          </p:cNvPr>
          <p:cNvSpPr txBox="1"/>
          <p:nvPr/>
        </p:nvSpPr>
        <p:spPr>
          <a:xfrm>
            <a:off x="9143999" y="7667133"/>
            <a:ext cx="76147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400" b="1" i="1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Ensemble de choix d’un modèle MLN de modélisation</a:t>
            </a:r>
          </a:p>
          <a:p>
            <a:pPr algn="l"/>
            <a:r>
              <a:rPr lang="fr-FR" sz="2400" b="1" i="1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: </a:t>
            </a:r>
            <a:r>
              <a:rPr lang="en-US" sz="2400" b="0" i="1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Location factors for logistics facilities: Location choice modeling considering activity categories (T. Sakai, A. Beziat)</a:t>
            </a:r>
          </a:p>
          <a:p>
            <a:pPr algn="l"/>
            <a:endParaRPr lang="fr-FR" sz="2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250460-5304-A874-10AA-A8B4B53BB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575E3D6-ABA3-6691-138B-F8A8397971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10729" y="144905"/>
            <a:ext cx="16567671" cy="13208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6070">
              <a:lnSpc>
                <a:spcPct val="100000"/>
              </a:lnSpc>
              <a:spcBef>
                <a:spcPts val="100"/>
              </a:spcBef>
            </a:pPr>
            <a:r>
              <a:rPr lang="fr-FR" spc="-265" dirty="0"/>
              <a:t>AVANCEMENTS : </a:t>
            </a:r>
            <a:r>
              <a:rPr lang="fr-FR" sz="8000" spc="-265" dirty="0"/>
              <a:t>données</a:t>
            </a:r>
            <a:endParaRPr sz="8000" spc="-10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5B6D8361-2041-D0F2-A75E-DB669F2BBC5E}"/>
              </a:ext>
            </a:extLst>
          </p:cNvPr>
          <p:cNvSpPr txBox="1"/>
          <p:nvPr/>
        </p:nvSpPr>
        <p:spPr>
          <a:xfrm>
            <a:off x="1155475" y="2258131"/>
            <a:ext cx="6921725" cy="6068328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640"/>
              </a:spcBef>
            </a:pPr>
            <a:r>
              <a:rPr lang="fr-FR" sz="2800" spc="-105" dirty="0">
                <a:latin typeface="Tahoma"/>
                <a:cs typeface="Tahoma"/>
              </a:rPr>
              <a:t>Un choix d’implantation correspond au dépôt d’un permis de construire à destination d’entreposage commencé ou terminé</a:t>
            </a:r>
          </a:p>
          <a:p>
            <a:pPr marL="12700" algn="just">
              <a:lnSpc>
                <a:spcPct val="100000"/>
              </a:lnSpc>
              <a:spcBef>
                <a:spcPts val="640"/>
              </a:spcBef>
            </a:pPr>
            <a:br>
              <a:rPr lang="fr-FR" sz="2800" spc="-105" dirty="0">
                <a:latin typeface="Tahoma"/>
                <a:cs typeface="Tahoma"/>
              </a:rPr>
            </a:br>
            <a:r>
              <a:rPr lang="fr-FR" sz="2800" spc="-105" dirty="0">
                <a:latin typeface="Tahoma"/>
                <a:cs typeface="Tahoma"/>
              </a:rPr>
              <a:t>Les données proviennent de la base de permis de construire </a:t>
            </a:r>
            <a:r>
              <a:rPr lang="fr-FR" sz="2800" spc="-105" dirty="0" err="1">
                <a:latin typeface="Tahoma"/>
                <a:cs typeface="Tahoma"/>
              </a:rPr>
              <a:t>Sitadel</a:t>
            </a:r>
            <a:endParaRPr lang="fr-FR" sz="2800" spc="-105" dirty="0">
              <a:latin typeface="Tahoma"/>
              <a:cs typeface="Tahoma"/>
            </a:endParaRPr>
          </a:p>
          <a:p>
            <a:pPr marL="12700" algn="just">
              <a:lnSpc>
                <a:spcPct val="100000"/>
              </a:lnSpc>
              <a:spcBef>
                <a:spcPts val="640"/>
              </a:spcBef>
            </a:pPr>
            <a:endParaRPr lang="fr-FR" sz="2800" spc="-105" dirty="0">
              <a:latin typeface="Tahoma"/>
              <a:cs typeface="Tahoma"/>
            </a:endParaRPr>
          </a:p>
          <a:p>
            <a:pPr marL="12700" algn="just">
              <a:lnSpc>
                <a:spcPct val="100000"/>
              </a:lnSpc>
              <a:spcBef>
                <a:spcPts val="640"/>
              </a:spcBef>
            </a:pPr>
            <a:r>
              <a:rPr lang="fr-FR" sz="2800" spc="-105" dirty="0">
                <a:latin typeface="Tahoma"/>
                <a:cs typeface="Tahoma"/>
              </a:rPr>
              <a:t>Les entrepôts/permis de construire sont géolocalisés à l’échelle cadastrale, l’échelle la plus fine disponible dans ces données</a:t>
            </a:r>
          </a:p>
          <a:p>
            <a:pPr marL="12700" algn="just">
              <a:lnSpc>
                <a:spcPct val="100000"/>
              </a:lnSpc>
              <a:spcBef>
                <a:spcPts val="640"/>
              </a:spcBef>
            </a:pPr>
            <a:endParaRPr lang="fr-FR" sz="2800" spc="-105" dirty="0">
              <a:latin typeface="Tahoma"/>
              <a:cs typeface="Tahoma"/>
            </a:endParaRPr>
          </a:p>
          <a:p>
            <a:pPr marL="12700" algn="just">
              <a:lnSpc>
                <a:spcPct val="100000"/>
              </a:lnSpc>
              <a:spcBef>
                <a:spcPts val="640"/>
              </a:spcBef>
            </a:pPr>
            <a:r>
              <a:rPr lang="fr-FR" sz="2800" spc="-105" dirty="0">
                <a:latin typeface="Tahoma"/>
                <a:cs typeface="Tahoma"/>
              </a:rPr>
              <a:t>Les surfaces à destination d’entreposage de moins de 500 m² sont exclues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C93B12E-6049-BA03-06D5-94160240326C}"/>
              </a:ext>
            </a:extLst>
          </p:cNvPr>
          <p:cNvSpPr txBox="1"/>
          <p:nvPr/>
        </p:nvSpPr>
        <p:spPr>
          <a:xfrm>
            <a:off x="9143999" y="7667133"/>
            <a:ext cx="76147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400" b="1" i="1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d’entrepôts en Île de France</a:t>
            </a:r>
          </a:p>
          <a:p>
            <a:pPr algn="l"/>
            <a:r>
              <a:rPr lang="fr-FR" sz="2400" b="1" i="1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: </a:t>
            </a:r>
            <a:r>
              <a:rPr lang="en-US" sz="2400" b="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Sitadel</a:t>
            </a:r>
            <a:r>
              <a:rPr lang="en-US" sz="2400" b="0" i="1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2013-2025</a:t>
            </a:r>
          </a:p>
          <a:p>
            <a:pPr algn="l"/>
            <a:endParaRPr lang="fr-FR" sz="2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Espace réservé du contenu 7" descr="Une image contenant carte, texte, atlas, diagramme&#10;&#10;Description générée automatiquement">
            <a:extLst>
              <a:ext uri="{FF2B5EF4-FFF2-40B4-BE49-F238E27FC236}">
                <a16:creationId xmlns:a16="http://schemas.microsoft.com/office/drawing/2014/main" id="{1958BE35-6715-71B9-4A51-98E7B99043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8"/>
          <a:stretch/>
        </p:blipFill>
        <p:spPr>
          <a:xfrm>
            <a:off x="8382000" y="2261818"/>
            <a:ext cx="8499794" cy="675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68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093313-D1F2-0354-9C98-5A8C7E2744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259981B-A2C2-B8FB-BD43-402B1BED13A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10729" y="144905"/>
            <a:ext cx="16567671" cy="13208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6070">
              <a:lnSpc>
                <a:spcPct val="100000"/>
              </a:lnSpc>
              <a:spcBef>
                <a:spcPts val="100"/>
              </a:spcBef>
            </a:pPr>
            <a:r>
              <a:rPr lang="fr-FR" spc="-265" dirty="0"/>
              <a:t>AVANCEMENTS : </a:t>
            </a:r>
            <a:r>
              <a:rPr lang="fr-FR" sz="8000" spc="-265" dirty="0"/>
              <a:t>données</a:t>
            </a:r>
            <a:endParaRPr sz="8000" spc="-10" dirty="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B53C3D6D-ADD7-5AE6-4210-A3C7A3924C39}"/>
              </a:ext>
            </a:extLst>
          </p:cNvPr>
          <p:cNvSpPr txBox="1"/>
          <p:nvPr/>
        </p:nvSpPr>
        <p:spPr>
          <a:xfrm>
            <a:off x="1155475" y="2258131"/>
            <a:ext cx="6921725" cy="5329664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lang="fr-FR" sz="2800" spc="-105" dirty="0">
                <a:latin typeface="Tahoma"/>
                <a:cs typeface="Tahoma"/>
              </a:rPr>
              <a:t>5 variables sont intégrées au modèle:</a:t>
            </a:r>
          </a:p>
          <a:p>
            <a:pPr marL="342884" indent="-285750"/>
            <a:r>
              <a:rPr lang="fr-FR" sz="2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Le zonage réglementaires</a:t>
            </a:r>
          </a:p>
          <a:p>
            <a:pPr marL="342884" indent="-285750"/>
            <a:r>
              <a:rPr lang="fr-FR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fr-FR" sz="2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présence de zones d’activités économiques</a:t>
            </a:r>
          </a:p>
          <a:p>
            <a:pPr marL="342884" indent="-285750"/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La présence de zones naturelles (forêts, parcs, etc…)</a:t>
            </a:r>
          </a:p>
          <a:p>
            <a:pPr marL="342884" indent="-285750"/>
            <a:endParaRPr lang="fr-F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884" indent="-285750" algn="just"/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Récupéré sur le Géoportail de l’urbanisme</a:t>
            </a:r>
          </a:p>
          <a:p>
            <a:pPr marL="342884" indent="-285750" algn="just"/>
            <a:endParaRPr lang="fr-F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algn="just">
              <a:lnSpc>
                <a:spcPct val="100000"/>
              </a:lnSpc>
              <a:spcBef>
                <a:spcPts val="640"/>
              </a:spcBef>
            </a:pPr>
            <a:r>
              <a:rPr lang="fr-FR" sz="2800" spc="-105" dirty="0">
                <a:latin typeface="Tahoma"/>
                <a:cs typeface="Tahoma"/>
              </a:rPr>
              <a:t>On identifie les différents zonages via une recherche textuelle de mots clés (zone économique, zone logistique, etc…)</a:t>
            </a:r>
            <a:endParaRPr sz="2800" dirty="0">
              <a:latin typeface="Tahoma"/>
              <a:cs typeface="Tahoma"/>
            </a:endParaRPr>
          </a:p>
        </p:txBody>
      </p:sp>
      <p:pic>
        <p:nvPicPr>
          <p:cNvPr id="6" name="Image 5" descr="Une image contenant carte&#10;&#10;Description générée automatiquement">
            <a:extLst>
              <a:ext uri="{FF2B5EF4-FFF2-40B4-BE49-F238E27FC236}">
                <a16:creationId xmlns:a16="http://schemas.microsoft.com/office/drawing/2014/main" id="{A3D1C96B-5497-C4CC-978D-D92312F687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0" r="7485"/>
          <a:stretch/>
        </p:blipFill>
        <p:spPr>
          <a:xfrm>
            <a:off x="8686800" y="1629138"/>
            <a:ext cx="7315200" cy="624531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0CAC5F1-5E4D-B485-BEEB-E900AC292DAD}"/>
              </a:ext>
            </a:extLst>
          </p:cNvPr>
          <p:cNvSpPr txBox="1"/>
          <p:nvPr/>
        </p:nvSpPr>
        <p:spPr>
          <a:xfrm>
            <a:off x="8915400" y="8037809"/>
            <a:ext cx="7315200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400" b="1" i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Zonage des Plans Locaux d’Urbanisme en vigueur sur la métropole de Lyon en 2025</a:t>
            </a:r>
          </a:p>
          <a:p>
            <a:r>
              <a:rPr lang="fr-FR" sz="2400" b="1" i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: </a:t>
            </a:r>
            <a:r>
              <a:rPr lang="fr-FR" sz="2400" i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Géoportail de l’urbanisme</a:t>
            </a:r>
          </a:p>
          <a:p>
            <a:endParaRPr lang="fr-FR" sz="2400" i="1" dirty="0">
              <a:solidFill>
                <a:schemeClr val="bg1">
                  <a:lumMod val="49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1E4AAA2-CF26-1784-50FD-78B77AD59F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88"/>
          <a:stretch/>
        </p:blipFill>
        <p:spPr>
          <a:xfrm>
            <a:off x="8686800" y="6667500"/>
            <a:ext cx="2301152" cy="120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594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D7BDBE-C11F-8F8F-F67E-B53C0FB1D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1E6FE06-976E-E474-2317-B5AF5A62C1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10729" y="144905"/>
            <a:ext cx="16567671" cy="13208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6070">
              <a:lnSpc>
                <a:spcPct val="100000"/>
              </a:lnSpc>
              <a:spcBef>
                <a:spcPts val="100"/>
              </a:spcBef>
            </a:pPr>
            <a:r>
              <a:rPr lang="fr-FR" spc="-265" dirty="0"/>
              <a:t>AVANCEMENTS : </a:t>
            </a:r>
            <a:r>
              <a:rPr lang="fr-FR" sz="8000" spc="-265" dirty="0"/>
              <a:t>données</a:t>
            </a:r>
            <a:endParaRPr sz="8000" spc="-10" dirty="0"/>
          </a:p>
        </p:txBody>
      </p:sp>
      <p:pic>
        <p:nvPicPr>
          <p:cNvPr id="4" name="Image 3" descr="Une image contenant carte, texte, atlas, diagramme&#10;&#10;Description générée automatiquement">
            <a:extLst>
              <a:ext uri="{FF2B5EF4-FFF2-40B4-BE49-F238E27FC236}">
                <a16:creationId xmlns:a16="http://schemas.microsoft.com/office/drawing/2014/main" id="{D3B6DAA7-8313-EE4C-3E9A-F414494B50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8" y="2184465"/>
            <a:ext cx="8352692" cy="5905824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3A55694F-1F84-F454-F849-144753352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273597"/>
            <a:ext cx="8352692" cy="572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1D2C26A-7C5E-F24A-80DF-9EDEA0820A46}"/>
              </a:ext>
            </a:extLst>
          </p:cNvPr>
          <p:cNvSpPr txBox="1"/>
          <p:nvPr/>
        </p:nvSpPr>
        <p:spPr>
          <a:xfrm>
            <a:off x="9119944" y="7972529"/>
            <a:ext cx="76147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400" b="1" i="1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Infrastructures de transport et zones d’activités économique de la région parisienne, données IAUIDF</a:t>
            </a:r>
          </a:p>
          <a:p>
            <a:pPr algn="l"/>
            <a:r>
              <a:rPr lang="fr-FR" sz="2400" b="1" i="1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: </a:t>
            </a:r>
            <a:r>
              <a:rPr lang="en-US" sz="2400" b="0" i="1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Location factors for logistics facilities: Location choice modeling considering activity categories (T. Sakai, A. Beziat)</a:t>
            </a:r>
          </a:p>
          <a:p>
            <a:pPr algn="l"/>
            <a:endParaRPr lang="fr-FR" sz="2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7E28636-4E59-6D21-BB07-2935C033192A}"/>
              </a:ext>
            </a:extLst>
          </p:cNvPr>
          <p:cNvSpPr txBox="1"/>
          <p:nvPr/>
        </p:nvSpPr>
        <p:spPr>
          <a:xfrm>
            <a:off x="767252" y="8090289"/>
            <a:ext cx="76147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400" b="1" i="1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Zones d’activité économiques extraites du PLU</a:t>
            </a:r>
          </a:p>
          <a:p>
            <a:pPr algn="l"/>
            <a:r>
              <a:rPr lang="fr-FR" sz="2400" b="1" i="1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: </a:t>
            </a:r>
            <a:r>
              <a:rPr lang="en-US" sz="2400" i="1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Influence of Land Prices on Warehouse Location by Facility Size: Insights from Paris Region (L. </a:t>
            </a:r>
            <a:r>
              <a:rPr lang="en-US" sz="2400" i="1" u="none" strike="noStrike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Nepa</a:t>
            </a:r>
            <a:r>
              <a:rPr lang="en-US" sz="2400" i="1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A. Beziat, F. Combes)</a:t>
            </a:r>
            <a:endParaRPr lang="fr-FR" sz="2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614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</TotalTime>
  <Words>1150</Words>
  <Application>Microsoft Office PowerPoint</Application>
  <PresentationFormat>Personnalisé</PresentationFormat>
  <Paragraphs>216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9" baseType="lpstr">
      <vt:lpstr>Anthropic Sans</vt:lpstr>
      <vt:lpstr>Arial</vt:lpstr>
      <vt:lpstr>Arial MT</vt:lpstr>
      <vt:lpstr>Cambria Math</vt:lpstr>
      <vt:lpstr>Tahoma</vt:lpstr>
      <vt:lpstr>Tt_normsregular</vt:lpstr>
      <vt:lpstr>Office Theme</vt:lpstr>
      <vt:lpstr>Présentation PowerPoint</vt:lpstr>
      <vt:lpstr>PLAN</vt:lpstr>
      <vt:lpstr>Motivations</vt:lpstr>
      <vt:lpstr>Motivations</vt:lpstr>
      <vt:lpstr>STRUCTURE DE LA THESE</vt:lpstr>
      <vt:lpstr>AVANCEMENTS : méthodologie</vt:lpstr>
      <vt:lpstr>AVANCEMENTS : données</vt:lpstr>
      <vt:lpstr>AVANCEMENTS : données</vt:lpstr>
      <vt:lpstr>AVANCEMENTS : données</vt:lpstr>
      <vt:lpstr>AVANCEMENTS : données</vt:lpstr>
      <vt:lpstr>AVANCEMENTS : données</vt:lpstr>
      <vt:lpstr>AVANCEMENTS : données</vt:lpstr>
      <vt:lpstr>AVANCEMENTS : données</vt:lpstr>
      <vt:lpstr>AVANCEMENTS : données</vt:lpstr>
      <vt:lpstr>AVANCEMENTS : résultats</vt:lpstr>
      <vt:lpstr>AVANCEMENTS : résultats</vt:lpstr>
      <vt:lpstr>AVANCEMENTS : résultats</vt:lpstr>
      <vt:lpstr>AVANCEMENTS : résultats</vt:lpstr>
      <vt:lpstr>AVANCEMENTS : résultats</vt:lpstr>
      <vt:lpstr>AVANCEMENTS : résultats</vt:lpstr>
      <vt:lpstr>AVANCEMENTS : prochaine étape</vt:lpstr>
      <vt:lpstr>ANNEXES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Léopold NEPA</dc:creator>
  <cp:lastModifiedBy>KONING Martin</cp:lastModifiedBy>
  <cp:revision>2</cp:revision>
  <dcterms:created xsi:type="dcterms:W3CDTF">2026-03-16T08:48:56Z</dcterms:created>
  <dcterms:modified xsi:type="dcterms:W3CDTF">2026-03-23T08:17:03Z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2026-03-16T00:00:00Z</vt:filetime>
  </property>
  <property fmtid="{D5CDD505-2E9C-101B-9397-08002B2CF9AE}" pid="3" name="LastSaved">
    <vt:filetime>2026-03-16T00:00:00Z</vt:filetime>
  </property>
  <property fmtid="{D5CDD505-2E9C-101B-9397-08002B2CF9AE}" pid="4" name="Producer">
    <vt:lpwstr>3-Heights™ PDF Merge Split Shell 6.12.1.11 (http://www.pdf-tools.com)</vt:lpwstr>
  </property>
</Properties>
</file>