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6" r:id="rId3"/>
    <p:sldId id="321" r:id="rId4"/>
    <p:sldId id="258" r:id="rId5"/>
    <p:sldId id="265" r:id="rId6"/>
    <p:sldId id="318" r:id="rId7"/>
    <p:sldId id="323" r:id="rId8"/>
    <p:sldId id="324" r:id="rId9"/>
    <p:sldId id="325" r:id="rId10"/>
    <p:sldId id="326" r:id="rId11"/>
    <p:sldId id="327" r:id="rId12"/>
    <p:sldId id="328" r:id="rId13"/>
    <p:sldId id="267" r:id="rId14"/>
    <p:sldId id="320" r:id="rId15"/>
    <p:sldId id="331" r:id="rId16"/>
    <p:sldId id="332" r:id="rId17"/>
    <p:sldId id="268" r:id="rId18"/>
    <p:sldId id="333" r:id="rId19"/>
    <p:sldId id="334" r:id="rId20"/>
    <p:sldId id="336" r:id="rId21"/>
    <p:sldId id="337" r:id="rId22"/>
    <p:sldId id="31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6224" autoAdjust="0"/>
  </p:normalViewPr>
  <p:slideViewPr>
    <p:cSldViewPr snapToGrid="0">
      <p:cViewPr varScale="1">
        <p:scale>
          <a:sx n="67" d="100"/>
          <a:sy n="67" d="100"/>
        </p:scale>
        <p:origin x="8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A98ED-C4EB-453F-8001-6544028A73B5}" type="datetimeFigureOut">
              <a:rPr lang="fr-FR" smtClean="0"/>
              <a:t>10/03/2025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C7AA3-C096-4269-8F42-FED7AA6AA658}" type="slidenum">
              <a:rPr lang="fr-FR" smtClean="0"/>
              <a:t>‹N°›</a:t>
            </a:fld>
            <a:endParaRPr lang="fr-FR"/>
          </a:p>
        </p:txBody>
      </p:sp>
    </p:spTree>
    <p:extLst>
      <p:ext uri="{BB962C8B-B14F-4D97-AF65-F5344CB8AC3E}">
        <p14:creationId xmlns:p14="http://schemas.microsoft.com/office/powerpoint/2010/main" val="175128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EE968A-48A0-4085-86AB-2C8E40DB26BC}" type="slidenum">
              <a:rPr lang="fr-FR" smtClean="0"/>
              <a:t>1</a:t>
            </a:fld>
            <a:endParaRPr lang="fr-FR"/>
          </a:p>
        </p:txBody>
      </p:sp>
    </p:spTree>
    <p:extLst>
      <p:ext uri="{BB962C8B-B14F-4D97-AF65-F5344CB8AC3E}">
        <p14:creationId xmlns:p14="http://schemas.microsoft.com/office/powerpoint/2010/main" val="395485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C6432F-B1B8-4776-A543-2D4FC959B300}" type="slidenum">
              <a:rPr lang="fr-FR" smtClean="0"/>
              <a:t>2</a:t>
            </a:fld>
            <a:endParaRPr lang="fr-FR"/>
          </a:p>
        </p:txBody>
      </p:sp>
    </p:spTree>
    <p:extLst>
      <p:ext uri="{BB962C8B-B14F-4D97-AF65-F5344CB8AC3E}">
        <p14:creationId xmlns:p14="http://schemas.microsoft.com/office/powerpoint/2010/main" val="90760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D’un point de vue log, le poids des couts et temps passés a livraison conduisent des exploitations a repenser les orga log </a:t>
            </a:r>
          </a:p>
          <a:p>
            <a:r>
              <a:rPr lang="fr-FR" dirty="0"/>
              <a:t>+ réflexion nouvelles sur internationalisation et externalisation des livraisons –lez fameux </a:t>
            </a:r>
            <a:r>
              <a:rPr lang="fr-FR" dirty="0" err="1"/>
              <a:t>make</a:t>
            </a:r>
            <a:r>
              <a:rPr lang="fr-FR" dirty="0"/>
              <a:t> or </a:t>
            </a:r>
            <a:r>
              <a:rPr lang="fr-FR" dirty="0" err="1"/>
              <a:t>buy</a:t>
            </a:r>
            <a:r>
              <a:rPr lang="fr-FR" dirty="0"/>
              <a:t> qui, fondamental pour entreprises dont la log est le maillon essentiel de leur chaine de valeur, mais nouvelle pour cc </a:t>
            </a:r>
            <a:r>
              <a:rPr lang="fr-FR" dirty="0" err="1"/>
              <a:t>cp</a:t>
            </a:r>
            <a:r>
              <a:rPr lang="fr-FR" dirty="0"/>
              <a:t> </a:t>
            </a:r>
          </a:p>
          <a:p>
            <a:endParaRPr lang="fr-FR" dirty="0"/>
          </a:p>
          <a:p>
            <a:r>
              <a:rPr lang="fr-FR" dirty="0" err="1"/>
              <a:t>Phenomene</a:t>
            </a:r>
            <a:r>
              <a:rPr lang="fr-FR" dirty="0"/>
              <a:t> </a:t>
            </a:r>
            <a:r>
              <a:rPr lang="fr-FR" dirty="0" err="1"/>
              <a:t>recent</a:t>
            </a:r>
            <a:r>
              <a:rPr lang="fr-FR" dirty="0"/>
              <a:t> peu documenté </a:t>
            </a:r>
          </a:p>
        </p:txBody>
      </p:sp>
      <p:sp>
        <p:nvSpPr>
          <p:cNvPr id="4" name="Espace réservé du numéro de diapositive 3"/>
          <p:cNvSpPr>
            <a:spLocks noGrp="1"/>
          </p:cNvSpPr>
          <p:nvPr>
            <p:ph type="sldNum" sz="quarter" idx="5"/>
          </p:nvPr>
        </p:nvSpPr>
        <p:spPr/>
        <p:txBody>
          <a:bodyPr/>
          <a:lstStyle/>
          <a:p>
            <a:fld id="{F15C7AA3-C096-4269-8F42-FED7AA6AA658}" type="slidenum">
              <a:rPr lang="fr-FR" smtClean="0"/>
              <a:t>4</a:t>
            </a:fld>
            <a:endParaRPr lang="fr-FR"/>
          </a:p>
        </p:txBody>
      </p:sp>
    </p:spTree>
    <p:extLst>
      <p:ext uri="{BB962C8B-B14F-4D97-AF65-F5344CB8AC3E}">
        <p14:creationId xmlns:p14="http://schemas.microsoft.com/office/powerpoint/2010/main" val="285238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5C7AA3-C096-4269-8F42-FED7AA6AA658}" type="slidenum">
              <a:rPr lang="fr-FR" smtClean="0"/>
              <a:t>5</a:t>
            </a:fld>
            <a:endParaRPr lang="fr-FR"/>
          </a:p>
        </p:txBody>
      </p:sp>
    </p:spTree>
    <p:extLst>
      <p:ext uri="{BB962C8B-B14F-4D97-AF65-F5344CB8AC3E}">
        <p14:creationId xmlns:p14="http://schemas.microsoft.com/office/powerpoint/2010/main" val="81955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C6432F-B1B8-4776-A543-2D4FC959B300}" type="slidenum">
              <a:rPr lang="fr-FR" smtClean="0"/>
              <a:t>17</a:t>
            </a:fld>
            <a:endParaRPr lang="fr-FR"/>
          </a:p>
        </p:txBody>
      </p:sp>
    </p:spTree>
    <p:extLst>
      <p:ext uri="{BB962C8B-B14F-4D97-AF65-F5344CB8AC3E}">
        <p14:creationId xmlns:p14="http://schemas.microsoft.com/office/powerpoint/2010/main" val="421732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Bef>
                <a:spcPts val="600"/>
              </a:spcBef>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discours (offre de type a)) montrent que ces acteurs modifient, même à la marge, les règles classiques d’organisation des flux sur les points suivants : </a:t>
            </a:r>
          </a:p>
        </p:txBody>
      </p:sp>
      <p:sp>
        <p:nvSpPr>
          <p:cNvPr id="4" name="Espace réservé du numéro de diapositive 3"/>
          <p:cNvSpPr>
            <a:spLocks noGrp="1"/>
          </p:cNvSpPr>
          <p:nvPr>
            <p:ph type="sldNum" sz="quarter" idx="5"/>
          </p:nvPr>
        </p:nvSpPr>
        <p:spPr/>
        <p:txBody>
          <a:bodyPr/>
          <a:lstStyle/>
          <a:p>
            <a:fld id="{F15C7AA3-C096-4269-8F42-FED7AA6AA658}" type="slidenum">
              <a:rPr lang="fr-FR" smtClean="0"/>
              <a:t>18</a:t>
            </a:fld>
            <a:endParaRPr lang="fr-FR"/>
          </a:p>
        </p:txBody>
      </p:sp>
    </p:spTree>
    <p:extLst>
      <p:ext uri="{BB962C8B-B14F-4D97-AF65-F5344CB8AC3E}">
        <p14:creationId xmlns:p14="http://schemas.microsoft.com/office/powerpoint/2010/main" val="357894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discours (offre de type a)) montrent que ces acteurs modifient, même à la marge, les règles classiques d’organisation des flux sur les points suivants : </a:t>
            </a:r>
          </a:p>
          <a:p>
            <a:endParaRPr lang="fr-FR" dirty="0"/>
          </a:p>
        </p:txBody>
      </p:sp>
      <p:sp>
        <p:nvSpPr>
          <p:cNvPr id="4" name="Espace réservé du numéro de diapositive 3"/>
          <p:cNvSpPr>
            <a:spLocks noGrp="1"/>
          </p:cNvSpPr>
          <p:nvPr>
            <p:ph type="sldNum" sz="quarter" idx="5"/>
          </p:nvPr>
        </p:nvSpPr>
        <p:spPr/>
        <p:txBody>
          <a:bodyPr/>
          <a:lstStyle/>
          <a:p>
            <a:fld id="{F15C7AA3-C096-4269-8F42-FED7AA6AA658}" type="slidenum">
              <a:rPr lang="fr-FR" smtClean="0"/>
              <a:t>19</a:t>
            </a:fld>
            <a:endParaRPr lang="fr-FR"/>
          </a:p>
        </p:txBody>
      </p:sp>
    </p:spTree>
    <p:extLst>
      <p:ext uri="{BB962C8B-B14F-4D97-AF65-F5344CB8AC3E}">
        <p14:creationId xmlns:p14="http://schemas.microsoft.com/office/powerpoint/2010/main" val="127998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Times New Roman" panose="02020603050405020304" pitchFamily="18" charset="0"/>
              </a:rPr>
              <a:t>(de grands groupes de transport, de grossistes, de structures d’insertion positionnées sur les mêmes marchés et ayant accès aux groupements de producteurs)</a:t>
            </a:r>
          </a:p>
          <a:p>
            <a:endParaRPr lang="fr-FR" dirty="0"/>
          </a:p>
        </p:txBody>
      </p:sp>
      <p:sp>
        <p:nvSpPr>
          <p:cNvPr id="4" name="Espace réservé du numéro de diapositive 3"/>
          <p:cNvSpPr>
            <a:spLocks noGrp="1"/>
          </p:cNvSpPr>
          <p:nvPr>
            <p:ph type="sldNum" sz="quarter" idx="5"/>
          </p:nvPr>
        </p:nvSpPr>
        <p:spPr/>
        <p:txBody>
          <a:bodyPr/>
          <a:lstStyle/>
          <a:p>
            <a:fld id="{F15C7AA3-C096-4269-8F42-FED7AA6AA658}" type="slidenum">
              <a:rPr lang="fr-FR" smtClean="0"/>
              <a:t>20</a:t>
            </a:fld>
            <a:endParaRPr lang="fr-FR"/>
          </a:p>
        </p:txBody>
      </p:sp>
    </p:spTree>
    <p:extLst>
      <p:ext uri="{BB962C8B-B14F-4D97-AF65-F5344CB8AC3E}">
        <p14:creationId xmlns:p14="http://schemas.microsoft.com/office/powerpoint/2010/main" val="263392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DBF5C13-C7C6-4B80-9A5A-E3280469DAA9}"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382040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DBF5C13-C7C6-4B80-9A5A-E3280469DAA9}"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1238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DBF5C13-C7C6-4B80-9A5A-E3280469DAA9}"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136164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contenu">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a:t>CLIQUEZ POUR AJOUTER LE TITRE DE LA PAGE</a:t>
            </a:r>
          </a:p>
        </p:txBody>
      </p:sp>
      <p:sp>
        <p:nvSpPr>
          <p:cNvPr id="20" name="Corps de texte"/>
          <p:cNvSpPr>
            <a:spLocks noGrp="1"/>
          </p:cNvSpPr>
          <p:nvPr>
            <p:ph type="body" sz="quarter" idx="11" hasCustomPrompt="1"/>
          </p:nvPr>
        </p:nvSpPr>
        <p:spPr>
          <a:xfrm>
            <a:off x="780696" y="2910806"/>
            <a:ext cx="8525019" cy="3300238"/>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sp>
        <p:nvSpPr>
          <p:cNvPr id="19" name="Corps de texte"/>
          <p:cNvSpPr>
            <a:spLocks noGrp="1"/>
          </p:cNvSpPr>
          <p:nvPr>
            <p:ph type="body" sz="quarter" idx="10" hasCustomPrompt="1"/>
          </p:nvPr>
        </p:nvSpPr>
        <p:spPr>
          <a:xfrm>
            <a:off x="780696" y="1390798"/>
            <a:ext cx="8525019" cy="1295400"/>
          </a:xfrm>
          <a:prstGeom prst="rect">
            <a:avLst/>
          </a:prstGeom>
        </p:spPr>
        <p:txBody>
          <a:bodyPr/>
          <a:lstStyle>
            <a:lvl1pPr>
              <a:defRPr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extLst>
      <p:ext uri="{BB962C8B-B14F-4D97-AF65-F5344CB8AC3E}">
        <p14:creationId xmlns:p14="http://schemas.microsoft.com/office/powerpoint/2010/main" val="180488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DBF5C13-C7C6-4B80-9A5A-E3280469DAA9}"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153325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DBF5C13-C7C6-4B80-9A5A-E3280469DAA9}"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341192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DBF5C13-C7C6-4B80-9A5A-E3280469DAA9}" type="datetimeFigureOut">
              <a:rPr lang="fr-FR" smtClean="0"/>
              <a:t>10/03/2025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91469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DBF5C13-C7C6-4B80-9A5A-E3280469DAA9}" type="datetimeFigureOut">
              <a:rPr lang="fr-FR" smtClean="0"/>
              <a:t>10/03/2025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38551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DBF5C13-C7C6-4B80-9A5A-E3280469DAA9}" type="datetimeFigureOut">
              <a:rPr lang="fr-FR" smtClean="0"/>
              <a:t>10/03/2025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126843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DBF5C13-C7C6-4B80-9A5A-E3280469DAA9}" type="datetimeFigureOut">
              <a:rPr lang="fr-FR" smtClean="0"/>
              <a:t>10/03/2025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114577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DBF5C13-C7C6-4B80-9A5A-E3280469DAA9}" type="datetimeFigureOut">
              <a:rPr lang="fr-FR" smtClean="0"/>
              <a:t>10/03/2025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296955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DBF5C13-C7C6-4B80-9A5A-E3280469DAA9}" type="datetimeFigureOut">
              <a:rPr lang="fr-FR" smtClean="0"/>
              <a:t>10/03/2025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42BF4F-EC2B-4DD6-B89A-A4A2FC7E6971}" type="slidenum">
              <a:rPr lang="fr-FR" smtClean="0"/>
              <a:t>‹N°›</a:t>
            </a:fld>
            <a:endParaRPr lang="fr-FR"/>
          </a:p>
        </p:txBody>
      </p:sp>
    </p:spTree>
    <p:extLst>
      <p:ext uri="{BB962C8B-B14F-4D97-AF65-F5344CB8AC3E}">
        <p14:creationId xmlns:p14="http://schemas.microsoft.com/office/powerpoint/2010/main" val="30363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F5C13-C7C6-4B80-9A5A-E3280469DAA9}" type="datetimeFigureOut">
              <a:rPr lang="fr-FR" smtClean="0"/>
              <a:t>10/03/2025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2BF4F-EC2B-4DD6-B89A-A4A2FC7E6971}" type="slidenum">
              <a:rPr lang="fr-FR" smtClean="0"/>
              <a:t>‹N°›</a:t>
            </a:fld>
            <a:endParaRPr lang="fr-FR"/>
          </a:p>
        </p:txBody>
      </p:sp>
    </p:spTree>
    <p:extLst>
      <p:ext uri="{BB962C8B-B14F-4D97-AF65-F5344CB8AC3E}">
        <p14:creationId xmlns:p14="http://schemas.microsoft.com/office/powerpoint/2010/main" val="63688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Gwenaelle.raton@univ-eiffel.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424878"/>
            <a:ext cx="3790449" cy="3136571"/>
          </a:xfrm>
          <a:prstGeom prst="rect">
            <a:avLst/>
          </a:prstGeom>
        </p:spPr>
      </p:pic>
      <p:sp>
        <p:nvSpPr>
          <p:cNvPr id="4" name="Titre 3"/>
          <p:cNvSpPr>
            <a:spLocks noGrp="1"/>
          </p:cNvSpPr>
          <p:nvPr>
            <p:ph type="ctrTitle"/>
          </p:nvPr>
        </p:nvSpPr>
        <p:spPr>
          <a:xfrm>
            <a:off x="3790449" y="749298"/>
            <a:ext cx="8279478" cy="2791950"/>
          </a:xfrm>
        </p:spPr>
        <p:txBody>
          <a:bodyPr>
            <a:normAutofit fontScale="90000"/>
          </a:bodyPr>
          <a:lstStyle/>
          <a:p>
            <a:pPr algn="l"/>
            <a:br>
              <a:rPr lang="fr-FR" sz="4400" b="1" dirty="0">
                <a:solidFill>
                  <a:schemeClr val="accent6">
                    <a:lumMod val="75000"/>
                  </a:schemeClr>
                </a:solidFill>
              </a:rPr>
            </a:br>
            <a:br>
              <a:rPr lang="fr-FR" sz="3600" b="1" dirty="0">
                <a:solidFill>
                  <a:schemeClr val="accent6">
                    <a:lumMod val="50000"/>
                  </a:schemeClr>
                </a:solidFill>
                <a:latin typeface="Candara Light" panose="020E0502030303020204" pitchFamily="34" charset="0"/>
              </a:rPr>
            </a:br>
            <a:br>
              <a:rPr lang="fr-FR" sz="4900" b="1" dirty="0">
                <a:solidFill>
                  <a:schemeClr val="accent6">
                    <a:lumMod val="50000"/>
                  </a:schemeClr>
                </a:solidFill>
                <a:latin typeface="Candara Light" panose="020E0502030303020204" pitchFamily="34" charset="0"/>
              </a:rPr>
            </a:br>
            <a:r>
              <a:rPr lang="fr-FR" sz="4900" b="1" dirty="0">
                <a:solidFill>
                  <a:schemeClr val="accent6">
                    <a:lumMod val="50000"/>
                  </a:schemeClr>
                </a:solidFill>
                <a:latin typeface="Candara Light" panose="020E0502030303020204" pitchFamily="34" charset="0"/>
              </a:rPr>
              <a:t>Circuits alternatifs, logistique alternative ? </a:t>
            </a:r>
            <a:br>
              <a:rPr lang="fr-FR" sz="4900" b="1" dirty="0">
                <a:solidFill>
                  <a:schemeClr val="accent6">
                    <a:lumMod val="50000"/>
                  </a:schemeClr>
                </a:solidFill>
                <a:latin typeface="Candara Light" panose="020E0502030303020204" pitchFamily="34" charset="0"/>
              </a:rPr>
            </a:br>
            <a:r>
              <a:rPr lang="fr-FR" sz="4000" dirty="0">
                <a:solidFill>
                  <a:schemeClr val="accent6">
                    <a:lumMod val="50000"/>
                  </a:schemeClr>
                </a:solidFill>
                <a:latin typeface="Candara Light" panose="020E0502030303020204" pitchFamily="34" charset="0"/>
              </a:rPr>
              <a:t>Analyse des offres de transport dédiées aux circuits alimentaires courts et de proximité </a:t>
            </a:r>
            <a:endParaRPr lang="fr-FR" sz="4000" b="1" dirty="0">
              <a:solidFill>
                <a:schemeClr val="accent6">
                  <a:lumMod val="50000"/>
                </a:schemeClr>
              </a:solidFill>
              <a:latin typeface="Candara Light" panose="020E0502030303020204" pitchFamily="34" charset="0"/>
            </a:endParaRPr>
          </a:p>
        </p:txBody>
      </p:sp>
      <p:sp>
        <p:nvSpPr>
          <p:cNvPr id="5" name="Sous-titre 4"/>
          <p:cNvSpPr>
            <a:spLocks noGrp="1"/>
          </p:cNvSpPr>
          <p:nvPr>
            <p:ph type="subTitle" idx="1"/>
          </p:nvPr>
        </p:nvSpPr>
        <p:spPr>
          <a:xfrm>
            <a:off x="2809659" y="3885869"/>
            <a:ext cx="9144000" cy="1659777"/>
          </a:xfrm>
        </p:spPr>
        <p:txBody>
          <a:bodyPr>
            <a:normAutofit/>
          </a:bodyPr>
          <a:lstStyle/>
          <a:p>
            <a:r>
              <a:rPr lang="fr-FR" sz="2800" dirty="0">
                <a:solidFill>
                  <a:schemeClr val="bg1">
                    <a:lumMod val="50000"/>
                  </a:schemeClr>
                </a:solidFill>
                <a:latin typeface="Candara Light" panose="020E0502030303020204" pitchFamily="34" charset="0"/>
              </a:rPr>
              <a:t>10 Mars 2025</a:t>
            </a:r>
            <a:endParaRPr lang="fr-FR" dirty="0">
              <a:latin typeface="Candara Light" panose="020E0502030303020204" pitchFamily="34" charset="0"/>
            </a:endParaRPr>
          </a:p>
          <a:p>
            <a:r>
              <a:rPr lang="fr-FR" sz="2800" b="1" dirty="0">
                <a:solidFill>
                  <a:schemeClr val="bg1">
                    <a:lumMod val="50000"/>
                  </a:schemeClr>
                </a:solidFill>
                <a:latin typeface="Candara Light" panose="020E0502030303020204" pitchFamily="34" charset="0"/>
              </a:rPr>
              <a:t>RATON Gwenaëlle</a:t>
            </a:r>
          </a:p>
          <a:p>
            <a:r>
              <a:rPr lang="fr-FR" sz="2800" b="1" dirty="0">
                <a:solidFill>
                  <a:schemeClr val="bg1">
                    <a:lumMod val="50000"/>
                  </a:schemeClr>
                </a:solidFill>
                <a:latin typeface="Candara Light" panose="020E0502030303020204" pitchFamily="34" charset="0"/>
              </a:rPr>
              <a:t>Séminaire SPLOTT</a:t>
            </a:r>
            <a:endParaRPr lang="fr-FR" sz="2000" b="1" dirty="0">
              <a:solidFill>
                <a:schemeClr val="bg1">
                  <a:lumMod val="50000"/>
                </a:schemeClr>
              </a:solidFill>
              <a:latin typeface="Candara Light" panose="020E0502030303020204" pitchFamily="34" charset="0"/>
            </a:endParaRPr>
          </a:p>
        </p:txBody>
      </p:sp>
      <p:pic>
        <p:nvPicPr>
          <p:cNvPr id="8" name="Image 9" descr="logo_univ_gustave_eiffel_cmj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9276" y="5890267"/>
            <a:ext cx="3044383" cy="62716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4862" y="4936160"/>
            <a:ext cx="1908213" cy="1908213"/>
          </a:xfrm>
          <a:prstGeom prst="rect">
            <a:avLst/>
          </a:prstGeom>
        </p:spPr>
      </p:pic>
      <p:cxnSp>
        <p:nvCxnSpPr>
          <p:cNvPr id="7" name="Connecteur droit 6"/>
          <p:cNvCxnSpPr/>
          <p:nvPr/>
        </p:nvCxnSpPr>
        <p:spPr>
          <a:xfrm>
            <a:off x="137364" y="6499751"/>
            <a:ext cx="5373099"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6043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EFBAFD-8731-42A7-B0FA-B2E707D636D8}"/>
              </a:ext>
            </a:extLst>
          </p:cNvPr>
          <p:cNvSpPr>
            <a:spLocks noGrp="1"/>
          </p:cNvSpPr>
          <p:nvPr>
            <p:ph idx="1"/>
          </p:nvPr>
        </p:nvSpPr>
        <p:spPr>
          <a:xfrm>
            <a:off x="369456" y="895928"/>
            <a:ext cx="10874948" cy="5735781"/>
          </a:xfrm>
        </p:spPr>
        <p:txBody>
          <a:bodyPr/>
          <a:lstStyle/>
          <a:p>
            <a:r>
              <a:rPr lang="fr-FR" sz="2400" dirty="0"/>
              <a:t>Un discours centré sur la possibilité d’identifier les flux de proximité mais … </a:t>
            </a:r>
          </a:p>
          <a:p>
            <a:pPr lvl="1"/>
            <a:r>
              <a:rPr lang="fr-FR" sz="1800" dirty="0"/>
              <a:t>Les pratiques de groupage / dégroupage rendent la distinction ardue </a:t>
            </a:r>
          </a:p>
          <a:p>
            <a:pPr lvl="1"/>
            <a:r>
              <a:rPr lang="fr-FR" sz="1800" dirty="0"/>
              <a:t>La diversité des acteurs ne permet pas toujours d’identifier la localisation initiale et le périmètre géographique </a:t>
            </a:r>
          </a:p>
          <a:p>
            <a:pPr lvl="1"/>
            <a:r>
              <a:rPr lang="fr-FR" sz="1800" dirty="0"/>
              <a:t>Pas sujet d’attention actuel, mais : </a:t>
            </a:r>
          </a:p>
          <a:p>
            <a:pPr lvl="1"/>
            <a:endParaRPr lang="fr-FR" sz="2000" dirty="0"/>
          </a:p>
          <a:p>
            <a:pPr marL="457200" lvl="1" indent="0" algn="ctr">
              <a:buNone/>
            </a:pPr>
            <a:r>
              <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Et ça répond à nos habitudes de consommation qui peuvent être amenées à changer et ça peut se mettre en place assez rapidement » ; </a:t>
            </a:r>
          </a:p>
          <a:p>
            <a:pPr marL="457200" lvl="1" indent="0" algn="ctr">
              <a:buNone/>
            </a:pPr>
            <a:r>
              <a:rPr lang="fr-FR" sz="18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c'est pas notre premier marché (…) A la seule exception je vous dirai c'est (…) en commençant à travailler avec les départements sur le projet alimentaire territorial (…) Et là effectivement, on peut travailler aussi bien localement »</a:t>
            </a:r>
          </a:p>
          <a:p>
            <a:pPr marL="457200" lvl="1" indent="0" algn="ctr">
              <a:buNone/>
            </a:pPr>
            <a:endParaRPr lang="fr-FR" dirty="0"/>
          </a:p>
          <a:p>
            <a:r>
              <a:rPr lang="fr-FR" sz="2400" b="1" dirty="0">
                <a:solidFill>
                  <a:schemeClr val="accent1">
                    <a:lumMod val="50000"/>
                  </a:schemeClr>
                </a:solidFill>
              </a:rPr>
              <a:t>De nouvelles entreprises de transport ciblant les CP &amp; CC </a:t>
            </a:r>
          </a:p>
          <a:p>
            <a:pPr lvl="1"/>
            <a:r>
              <a:rPr lang="fr-FR" sz="1800" dirty="0"/>
              <a:t>Une offre créée pour les besoins des acteurs CP &amp; CC </a:t>
            </a:r>
          </a:p>
          <a:p>
            <a:pPr lvl="1"/>
            <a:r>
              <a:rPr lang="fr-FR" sz="1800" dirty="0"/>
              <a:t>Des définitions connues, une connaissance fine des clients qui permet de différencier CC/CP </a:t>
            </a:r>
          </a:p>
          <a:p>
            <a:pPr lvl="1"/>
            <a:r>
              <a:rPr lang="fr-FR" sz="1800" dirty="0"/>
              <a:t>Des profils de chargeurs ciblés variés et spécifiques :</a:t>
            </a:r>
          </a:p>
          <a:p>
            <a:endParaRPr lang="fr-FR" sz="2400" dirty="0"/>
          </a:p>
          <a:p>
            <a:pPr lvl="1"/>
            <a:endParaRPr lang="fr-FR" dirty="0"/>
          </a:p>
        </p:txBody>
      </p:sp>
      <p:sp>
        <p:nvSpPr>
          <p:cNvPr id="4" name="Titre 1">
            <a:extLst>
              <a:ext uri="{FF2B5EF4-FFF2-40B4-BE49-F238E27FC236}">
                <a16:creationId xmlns:a16="http://schemas.microsoft.com/office/drawing/2014/main" id="{DA1C1FAB-4488-477A-92F4-BF61DF01E83A}"/>
              </a:ext>
            </a:extLst>
          </p:cNvPr>
          <p:cNvSpPr>
            <a:spLocks noGrp="1"/>
          </p:cNvSpPr>
          <p:nvPr>
            <p:ph type="title"/>
          </p:nvPr>
        </p:nvSpPr>
        <p:spPr>
          <a:xfrm>
            <a:off x="838200" y="365126"/>
            <a:ext cx="10515600" cy="530802"/>
          </a:xfrm>
        </p:spPr>
        <p:txBody>
          <a:bodyPr>
            <a:noAutofit/>
          </a:bodyPr>
          <a:lstStyle/>
          <a:p>
            <a:r>
              <a:rPr lang="fr-FR" sz="3200" b="1" dirty="0">
                <a:solidFill>
                  <a:schemeClr val="accent2">
                    <a:lumMod val="75000"/>
                  </a:schemeClr>
                </a:solidFill>
                <a:latin typeface="+mn-lt"/>
              </a:rPr>
              <a:t>Résultats</a:t>
            </a:r>
          </a:p>
        </p:txBody>
      </p:sp>
      <p:sp>
        <p:nvSpPr>
          <p:cNvPr id="5" name="ZoneTexte 4">
            <a:extLst>
              <a:ext uri="{FF2B5EF4-FFF2-40B4-BE49-F238E27FC236}">
                <a16:creationId xmlns:a16="http://schemas.microsoft.com/office/drawing/2014/main" id="{38BA8BE7-9517-491F-BC05-4B74F75A495D}"/>
              </a:ext>
            </a:extLst>
          </p:cNvPr>
          <p:cNvSpPr txBox="1"/>
          <p:nvPr/>
        </p:nvSpPr>
        <p:spPr>
          <a:xfrm>
            <a:off x="9766425" y="5341355"/>
            <a:ext cx="2453490" cy="1368184"/>
          </a:xfrm>
          <a:prstGeom prst="rect">
            <a:avLst/>
          </a:prstGeom>
          <a:noFill/>
        </p:spPr>
        <p:txBody>
          <a:bodyPr wrap="square" rtlCol="0">
            <a:spAutoFit/>
          </a:bodyPr>
          <a:lstStyle/>
          <a:p>
            <a:r>
              <a:rPr lang="fr-FR" sz="1600" dirty="0">
                <a:solidFill>
                  <a:schemeClr val="accent2">
                    <a:lumMod val="75000"/>
                  </a:schemeClr>
                </a:solidFill>
                <a:latin typeface="Calibri" panose="020F0502020204030204" pitchFamily="34" charset="0"/>
                <a:cs typeface="Calibri" panose="020F0502020204030204" pitchFamily="34" charset="0"/>
              </a:rPr>
              <a:t>→ des difficultés persistantes pour les étapes de transformation : service à façon /achat revente</a:t>
            </a:r>
            <a:endParaRPr lang="fr-FR" sz="1600" dirty="0">
              <a:solidFill>
                <a:schemeClr val="accent2">
                  <a:lumMod val="75000"/>
                </a:schemeClr>
              </a:solidFill>
            </a:endParaRPr>
          </a:p>
        </p:txBody>
      </p:sp>
    </p:spTree>
    <p:extLst>
      <p:ext uri="{BB962C8B-B14F-4D97-AF65-F5344CB8AC3E}">
        <p14:creationId xmlns:p14="http://schemas.microsoft.com/office/powerpoint/2010/main" val="412069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6C97296-2E7C-40E7-AACF-EA45CCB1DB19}"/>
              </a:ext>
            </a:extLst>
          </p:cNvPr>
          <p:cNvSpPr>
            <a:spLocks noGrp="1"/>
          </p:cNvSpPr>
          <p:nvPr>
            <p:ph type="title"/>
          </p:nvPr>
        </p:nvSpPr>
        <p:spPr>
          <a:xfrm>
            <a:off x="838200" y="517237"/>
            <a:ext cx="10515600" cy="809586"/>
          </a:xfrm>
        </p:spPr>
        <p:txBody>
          <a:bodyPr>
            <a:noAutofit/>
          </a:bodyPr>
          <a:lstStyle/>
          <a:p>
            <a:r>
              <a:rPr lang="fr-FR" sz="3200" b="1" dirty="0">
                <a:solidFill>
                  <a:schemeClr val="accent2">
                    <a:lumMod val="75000"/>
                  </a:schemeClr>
                </a:solidFill>
                <a:latin typeface="+mn-lt"/>
              </a:rPr>
              <a:t>Résultats</a:t>
            </a:r>
            <a:br>
              <a:rPr lang="fr-FR" sz="3200" b="1" dirty="0">
                <a:solidFill>
                  <a:schemeClr val="accent2">
                    <a:lumMod val="75000"/>
                  </a:schemeClr>
                </a:solidFill>
                <a:latin typeface="+mn-lt"/>
              </a:rPr>
            </a:br>
            <a:r>
              <a:rPr lang="fr-FR"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Les différents profils de chargeurs ciblés par les entreprises de transport des CC &amp; CP</a:t>
            </a:r>
            <a:endParaRPr lang="fr-FR" sz="3200" b="1" dirty="0">
              <a:solidFill>
                <a:schemeClr val="accent2">
                  <a:lumMod val="75000"/>
                </a:schemeClr>
              </a:solidFill>
              <a:latin typeface="+mn-lt"/>
            </a:endParaRPr>
          </a:p>
        </p:txBody>
      </p:sp>
      <p:sp>
        <p:nvSpPr>
          <p:cNvPr id="6" name="ZoneTexte 5">
            <a:extLst>
              <a:ext uri="{FF2B5EF4-FFF2-40B4-BE49-F238E27FC236}">
                <a16:creationId xmlns:a16="http://schemas.microsoft.com/office/drawing/2014/main" id="{05AFA668-2373-4779-AFCB-1DCC821AD706}"/>
              </a:ext>
            </a:extLst>
          </p:cNvPr>
          <p:cNvSpPr txBox="1"/>
          <p:nvPr/>
        </p:nvSpPr>
        <p:spPr>
          <a:xfrm>
            <a:off x="692728" y="1519716"/>
            <a:ext cx="10189537" cy="4328108"/>
          </a:xfrm>
          <a:prstGeom prst="rect">
            <a:avLst/>
          </a:prstGeom>
          <a:noFill/>
        </p:spPr>
        <p:txBody>
          <a:bodyPr wrap="square">
            <a:spAutoFit/>
          </a:bodyPr>
          <a:lstStyle/>
          <a:p>
            <a:pPr marL="514350" indent="-285750" algn="just">
              <a:lnSpc>
                <a:spcPct val="107000"/>
              </a:lnSpc>
              <a:spcBef>
                <a:spcPts val="600"/>
              </a:spcBef>
              <a:spcAft>
                <a:spcPts val="800"/>
              </a:spcAft>
              <a:buFont typeface="Arial" panose="020B0604020202020204" pitchFamily="34" charset="0"/>
              <a:buChar char="•"/>
            </a:pPr>
            <a:r>
              <a:rPr lang="fr-FR" b="1" dirty="0">
                <a:effectLst/>
                <a:latin typeface="Calibri" panose="020F0502020204030204" pitchFamily="34" charset="0"/>
                <a:ea typeface="Calibri" panose="020F0502020204030204" pitchFamily="34" charset="0"/>
                <a:cs typeface="Times New Roman" panose="02020603050405020304" pitchFamily="18" charset="0"/>
              </a:rPr>
              <a:t>Les producteurs sous label bio</a:t>
            </a:r>
            <a:r>
              <a:rPr lang="fr-FR" dirty="0">
                <a:effectLst/>
                <a:latin typeface="Calibri" panose="020F0502020204030204" pitchFamily="34" charset="0"/>
                <a:ea typeface="Calibri" panose="020F0502020204030204" pitchFamily="34" charset="0"/>
                <a:cs typeface="Times New Roman" panose="02020603050405020304" pitchFamily="18" charset="0"/>
              </a:rPr>
              <a:t> qui veulent accroitre leur production, mais n'ont pas les moyens logistiques de distribuer davantage leurs produits en local (30 km), qui souhaitent déléguer mais sont attentifs à la décarbonation des transports (G)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Bef>
                <a:spcPts val="600"/>
              </a:spcBef>
              <a:spcAft>
                <a:spcPts val="800"/>
              </a:spcAft>
              <a:buFont typeface="Arial" panose="020B0604020202020204" pitchFamily="34" charset="0"/>
              <a:buChar char="•"/>
            </a:pPr>
            <a:r>
              <a:rPr lang="fr-FR" b="1" dirty="0">
                <a:effectLst/>
                <a:latin typeface="Calibri" panose="020F0502020204030204" pitchFamily="34" charset="0"/>
                <a:ea typeface="Calibri" panose="020F0502020204030204" pitchFamily="34" charset="0"/>
                <a:cs typeface="Calibri" panose="020F0502020204030204" pitchFamily="34" charset="0"/>
              </a:rPr>
              <a:t>Les producteurs, transformateurs, artisans en local</a:t>
            </a:r>
            <a:r>
              <a:rPr lang="fr-FR" dirty="0">
                <a:effectLst/>
                <a:latin typeface="Calibri" panose="020F0502020204030204" pitchFamily="34" charset="0"/>
                <a:ea typeface="Calibri" panose="020F0502020204030204" pitchFamily="34" charset="0"/>
                <a:cs typeface="Calibri" panose="020F0502020204030204" pitchFamily="34" charset="0"/>
              </a:rPr>
              <a:t> qui souhaitent déléguer les livraisons locales (50 km) pour se dégager du temps, sans rompre le lien avec leurs clients (E)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Bef>
                <a:spcPts val="600"/>
              </a:spcBef>
              <a:spcAft>
                <a:spcPts val="800"/>
              </a:spcAft>
              <a:buFont typeface="Arial" panose="020B0604020202020204" pitchFamily="34" charset="0"/>
              <a:buChar char="•"/>
            </a:pPr>
            <a:r>
              <a:rPr lang="fr-FR" b="1" dirty="0">
                <a:effectLst/>
                <a:latin typeface="Calibri" panose="020F0502020204030204" pitchFamily="34" charset="0"/>
                <a:ea typeface="Calibri" panose="020F0502020204030204" pitchFamily="34" charset="0"/>
                <a:cs typeface="Times New Roman" panose="02020603050405020304" pitchFamily="18" charset="0"/>
              </a:rPr>
              <a:t>Les producteurs, grossistes, GMS de plusieurs métropoles françaises qui souhaitent un service de transport et logistique frigorifique en </a:t>
            </a:r>
            <a:r>
              <a:rPr lang="fr-FR" b="1" dirty="0" err="1">
                <a:effectLst/>
                <a:latin typeface="Calibri" panose="020F0502020204030204" pitchFamily="34" charset="0"/>
                <a:ea typeface="Calibri" panose="020F0502020204030204" pitchFamily="34" charset="0"/>
                <a:cs typeface="Times New Roman" panose="02020603050405020304" pitchFamily="18" charset="0"/>
              </a:rPr>
              <a:t>BtoB</a:t>
            </a:r>
            <a:r>
              <a:rPr lang="fr-FR" b="1" dirty="0">
                <a:effectLst/>
                <a:latin typeface="Calibri" panose="020F0502020204030204" pitchFamily="34" charset="0"/>
                <a:ea typeface="Calibri" panose="020F0502020204030204" pitchFamily="34" charset="0"/>
                <a:cs typeface="Times New Roman" panose="02020603050405020304" pitchFamily="18" charset="0"/>
              </a:rPr>
              <a:t> ou BtoC,</a:t>
            </a:r>
            <a:r>
              <a:rPr lang="fr-FR" dirty="0">
                <a:effectLst/>
                <a:latin typeface="Calibri" panose="020F0502020204030204" pitchFamily="34" charset="0"/>
                <a:ea typeface="Calibri" panose="020F0502020204030204" pitchFamily="34" charset="0"/>
                <a:cs typeface="Times New Roman" panose="02020603050405020304" pitchFamily="18" charset="0"/>
              </a:rPr>
              <a:t> à partir de plateformes en entrée de ville ou dans les MIN (F H)</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Bef>
                <a:spcPts val="600"/>
              </a:spcBef>
              <a:spcAft>
                <a:spcPts val="800"/>
              </a:spcAft>
              <a:buFont typeface="Arial" panose="020B0604020202020204" pitchFamily="34" charset="0"/>
              <a:buChar char="•"/>
            </a:pPr>
            <a:r>
              <a:rPr lang="fr-FR" b="1" dirty="0">
                <a:effectLst/>
                <a:latin typeface="Calibri" panose="020F0502020204030204" pitchFamily="34" charset="0"/>
                <a:ea typeface="Calibri" panose="020F0502020204030204" pitchFamily="34" charset="0"/>
                <a:cs typeface="Times New Roman" panose="02020603050405020304" pitchFamily="18" charset="0"/>
              </a:rPr>
              <a:t>Les entreprises locales (50 km) qui veulent un transporteur « partenaire</a:t>
            </a:r>
            <a:r>
              <a:rPr lang="fr-FR" dirty="0">
                <a:effectLst/>
                <a:latin typeface="Calibri" panose="020F0502020204030204" pitchFamily="34" charset="0"/>
                <a:ea typeface="Calibri" panose="020F0502020204030204" pitchFamily="34" charset="0"/>
                <a:cs typeface="Times New Roman" panose="02020603050405020304" pitchFamily="18" charset="0"/>
              </a:rPr>
              <a:t> </a:t>
            </a:r>
            <a:r>
              <a:rPr lang="fr-FR" b="1" dirty="0">
                <a:effectLst/>
                <a:latin typeface="Calibri" panose="020F0502020204030204" pitchFamily="34" charset="0"/>
                <a:ea typeface="Calibri" panose="020F0502020204030204" pitchFamily="34" charset="0"/>
                <a:cs typeface="Times New Roman" panose="02020603050405020304" pitchFamily="18" charset="0"/>
              </a:rPr>
              <a:t>» qui les accompagne sur le transport mais aussi sur la stratégie logistique de l’entreprise</a:t>
            </a:r>
            <a:r>
              <a:rPr lang="fr-FR" dirty="0">
                <a:effectLst/>
                <a:latin typeface="Calibri" panose="020F0502020204030204" pitchFamily="34" charset="0"/>
                <a:ea typeface="Calibri" panose="020F0502020204030204" pitchFamily="34" charset="0"/>
                <a:cs typeface="Times New Roman" panose="02020603050405020304" pitchFamily="18" charset="0"/>
              </a:rPr>
              <a:t> : pour créer ou dimensionner leur logistique en interne ; pour changer d’échelle ; pour les entreprises en difficulté qui souhaitent déléguer leur logistique (D)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64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37C11-DA47-4D01-906B-0366D48F3D4A}"/>
              </a:ext>
            </a:extLst>
          </p:cNvPr>
          <p:cNvSpPr>
            <a:spLocks noGrp="1"/>
          </p:cNvSpPr>
          <p:nvPr>
            <p:ph type="title"/>
          </p:nvPr>
        </p:nvSpPr>
        <p:spPr>
          <a:xfrm>
            <a:off x="838200" y="365125"/>
            <a:ext cx="10515600" cy="752475"/>
          </a:xfrm>
        </p:spPr>
        <p:txBody>
          <a:bodyPr>
            <a:normAutofit/>
          </a:bodyPr>
          <a:lstStyle/>
          <a:p>
            <a:r>
              <a:rPr lang="fr-FR" sz="3600" b="1" dirty="0">
                <a:solidFill>
                  <a:schemeClr val="accent2">
                    <a:lumMod val="75000"/>
                  </a:schemeClr>
                </a:solidFill>
                <a:latin typeface="+mn-lt"/>
              </a:rPr>
              <a:t>Résultats </a:t>
            </a:r>
            <a:r>
              <a:rPr lang="fr-FR" sz="2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deux types d’offres dédiées </a:t>
            </a:r>
            <a:endParaRPr lang="fr-FR" dirty="0"/>
          </a:p>
        </p:txBody>
      </p:sp>
      <p:sp>
        <p:nvSpPr>
          <p:cNvPr id="3" name="Espace réservé du contenu 2">
            <a:extLst>
              <a:ext uri="{FF2B5EF4-FFF2-40B4-BE49-F238E27FC236}">
                <a16:creationId xmlns:a16="http://schemas.microsoft.com/office/drawing/2014/main" id="{D9F8B885-D4EB-42EB-B06E-EDEC5D66B4AD}"/>
              </a:ext>
            </a:extLst>
          </p:cNvPr>
          <p:cNvSpPr>
            <a:spLocks noGrp="1"/>
          </p:cNvSpPr>
          <p:nvPr>
            <p:ph idx="1"/>
          </p:nvPr>
        </p:nvSpPr>
        <p:spPr>
          <a:xfrm>
            <a:off x="838200" y="1357745"/>
            <a:ext cx="11242964" cy="4819218"/>
          </a:xfrm>
        </p:spPr>
        <p:txBody>
          <a:bodyPr>
            <a:normAutofit fontScale="92500" lnSpcReduction="20000"/>
          </a:bodyPr>
          <a:lstStyle/>
          <a:p>
            <a:pPr marL="0" indent="0" algn="just">
              <a:lnSpc>
                <a:spcPct val="107000"/>
              </a:lnSpc>
              <a:spcBef>
                <a:spcPts val="600"/>
              </a:spcBef>
              <a:spcAft>
                <a:spcPts val="800"/>
              </a:spcAft>
              <a:buNone/>
            </a:pPr>
            <a:r>
              <a:rPr lang="fr-FR" sz="2200" b="1" dirty="0">
                <a:solidFill>
                  <a:srgbClr val="1F3763"/>
                </a:solidFill>
                <a:latin typeface="Calibri" panose="020F0502020204030204" pitchFamily="34" charset="0"/>
                <a:cs typeface="Times New Roman" panose="02020603050405020304" pitchFamily="18" charset="0"/>
              </a:rPr>
              <a:t>Deux types d’offres qui font écho aux problématiques des CC &amp; CP identifiées dans la littérature</a:t>
            </a:r>
          </a:p>
          <a:p>
            <a:pPr lvl="1">
              <a:lnSpc>
                <a:spcPct val="107000"/>
              </a:lnSpc>
              <a:spcBef>
                <a:spcPts val="600"/>
              </a:spcBef>
            </a:pPr>
            <a:r>
              <a:rPr lang="fr-FR" sz="1800" dirty="0">
                <a:latin typeface="Calibri" panose="020F0502020204030204" pitchFamily="34" charset="0"/>
                <a:cs typeface="Times New Roman" panose="02020603050405020304" pitchFamily="18" charset="0"/>
              </a:rPr>
              <a:t>La logistique comme point faible des acteurs des CC &amp; CP (type a) </a:t>
            </a:r>
          </a:p>
          <a:p>
            <a:pPr lvl="1">
              <a:lnSpc>
                <a:spcPct val="107000"/>
              </a:lnSpc>
              <a:spcBef>
                <a:spcPts val="600"/>
              </a:spcBef>
            </a:pPr>
            <a:r>
              <a:rPr lang="fr-FR" sz="1800" dirty="0">
                <a:latin typeface="Calibri" panose="020F0502020204030204" pitchFamily="34" charset="0"/>
                <a:cs typeface="Times New Roman" panose="02020603050405020304" pitchFamily="18" charset="0"/>
              </a:rPr>
              <a:t>La logistique comme point faible des systèmes alimentaires locaux (type b)</a:t>
            </a:r>
          </a:p>
          <a:p>
            <a:pPr lvl="1">
              <a:lnSpc>
                <a:spcPct val="107000"/>
              </a:lnSpc>
              <a:spcBef>
                <a:spcPts val="600"/>
              </a:spcBef>
            </a:pPr>
            <a:endParaRPr lang="fr-FR" sz="2200" b="1" dirty="0">
              <a:solidFill>
                <a:srgbClr val="1F3763"/>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600"/>
              </a:spcBef>
              <a:spcAft>
                <a:spcPts val="0"/>
              </a:spcAft>
              <a:buNone/>
            </a:pPr>
            <a:r>
              <a:rPr lang="fr-FR" sz="2200" b="1" dirty="0">
                <a:solidFill>
                  <a:srgbClr val="1F3763"/>
                </a:solidFill>
                <a:latin typeface="Calibri" panose="020F0502020204030204" pitchFamily="34" charset="0"/>
                <a:cs typeface="Times New Roman" panose="02020603050405020304" pitchFamily="18" charset="0"/>
              </a:rPr>
              <a:t>La logistique comme point faible des acteurs des CC &amp; CP (type a) </a:t>
            </a:r>
          </a:p>
          <a:p>
            <a:pPr>
              <a:lnSpc>
                <a:spcPct val="107000"/>
              </a:lnSpc>
              <a:spcBef>
                <a:spcPts val="600"/>
              </a:spcBef>
            </a:pPr>
            <a:r>
              <a:rPr lang="fr-FR" sz="1800" dirty="0">
                <a:latin typeface="Calibri" panose="020F0502020204030204" pitchFamily="34" charset="0"/>
                <a:cs typeface="Times New Roman" panose="02020603050405020304" pitchFamily="18" charset="0"/>
              </a:rPr>
              <a:t>Cible exclusive : producteurs, artisans, transformateurs</a:t>
            </a:r>
          </a:p>
          <a:p>
            <a:pPr>
              <a:lnSpc>
                <a:spcPct val="107000"/>
              </a:lnSpc>
              <a:spcBef>
                <a:spcPts val="600"/>
              </a:spcBef>
            </a:pPr>
            <a:r>
              <a:rPr lang="fr-FR" sz="1800" dirty="0">
                <a:latin typeface="Calibri" panose="020F0502020204030204" pitchFamily="34" charset="0"/>
                <a:cs typeface="Times New Roman" panose="02020603050405020304" pitchFamily="18" charset="0"/>
              </a:rPr>
              <a:t>Contraints par leur organisation logistique actuelle </a:t>
            </a:r>
          </a:p>
          <a:p>
            <a:pPr>
              <a:lnSpc>
                <a:spcPct val="107000"/>
              </a:lnSpc>
              <a:spcBef>
                <a:spcPts val="600"/>
              </a:spcBef>
            </a:pPr>
            <a:r>
              <a:rPr lang="fr-FR" sz="1800" dirty="0">
                <a:latin typeface="Calibri" panose="020F0502020204030204" pitchFamily="34" charset="0"/>
                <a:cs typeface="Times New Roman" panose="02020603050405020304" pitchFamily="18" charset="0"/>
              </a:rPr>
              <a:t>Offre permet le maintien des souhaits de proximité géographique et relationnelle </a:t>
            </a:r>
            <a:r>
              <a:rPr lang="fr-FR" sz="1300" dirty="0">
                <a:solidFill>
                  <a:schemeClr val="bg2">
                    <a:lumMod val="50000"/>
                  </a:schemeClr>
                </a:solidFill>
                <a:latin typeface="Calibri" panose="020F0502020204030204" pitchFamily="34" charset="0"/>
                <a:cs typeface="Times New Roman" panose="02020603050405020304" pitchFamily="18" charset="0"/>
              </a:rPr>
              <a:t>(périmètre 50 km ; retour client, retour contenants…) </a:t>
            </a:r>
          </a:p>
          <a:p>
            <a:pPr marL="0" lvl="0" indent="0">
              <a:lnSpc>
                <a:spcPct val="107000"/>
              </a:lnSpc>
              <a:spcBef>
                <a:spcPts val="600"/>
              </a:spcBef>
              <a:spcAft>
                <a:spcPts val="0"/>
              </a:spcAft>
              <a:buNone/>
            </a:pPr>
            <a:r>
              <a:rPr lang="fr-FR" sz="1800" dirty="0">
                <a:latin typeface="Calibri" panose="020F0502020204030204" pitchFamily="34" charset="0"/>
                <a:cs typeface="Times New Roman" panose="02020603050405020304" pitchFamily="18" charset="0"/>
              </a:rPr>
              <a:t>→ « la plus difficile à mettre en place » : démarchage, pédagogie sur le cout réel du transport, conseil, 1</a:t>
            </a:r>
            <a:r>
              <a:rPr lang="fr-FR" sz="1800" baseline="30000" dirty="0">
                <a:latin typeface="Calibri" panose="020F0502020204030204" pitchFamily="34" charset="0"/>
                <a:cs typeface="Times New Roman" panose="02020603050405020304" pitchFamily="18" charset="0"/>
              </a:rPr>
              <a:t>er</a:t>
            </a:r>
            <a:r>
              <a:rPr lang="fr-FR" sz="1800" dirty="0">
                <a:latin typeface="Calibri" panose="020F0502020204030204" pitchFamily="34" charset="0"/>
                <a:cs typeface="Times New Roman" panose="02020603050405020304" pitchFamily="18" charset="0"/>
              </a:rPr>
              <a:t> km et dernier km </a:t>
            </a:r>
          </a:p>
          <a:p>
            <a:pPr marL="0" lvl="0" indent="0">
              <a:lnSpc>
                <a:spcPct val="107000"/>
              </a:lnSpc>
              <a:spcBef>
                <a:spcPts val="600"/>
              </a:spcBef>
              <a:spcAft>
                <a:spcPts val="0"/>
              </a:spcAft>
              <a:buNone/>
            </a:pPr>
            <a:r>
              <a:rPr lang="fr-FR" sz="1800" dirty="0">
                <a:latin typeface="Calibri" panose="020F0502020204030204" pitchFamily="34" charset="0"/>
                <a:cs typeface="Times New Roman" panose="02020603050405020304" pitchFamily="18" charset="0"/>
              </a:rPr>
              <a:t>→ Point de départ de toutes les offres dédiées au CP &amp; CC </a:t>
            </a:r>
          </a:p>
          <a:p>
            <a:pPr marL="0" lvl="0" indent="0">
              <a:lnSpc>
                <a:spcPct val="107000"/>
              </a:lnSpc>
              <a:spcBef>
                <a:spcPts val="600"/>
              </a:spcBef>
              <a:spcAft>
                <a:spcPts val="0"/>
              </a:spcAft>
              <a:buNone/>
            </a:pPr>
            <a:endParaRPr lang="fr-FR" sz="1800" dirty="0">
              <a:latin typeface="Calibri" panose="020F0502020204030204" pitchFamily="34" charset="0"/>
              <a:cs typeface="Times New Roman" panose="02020603050405020304" pitchFamily="18" charset="0"/>
            </a:endParaRPr>
          </a:p>
          <a:p>
            <a:pPr marL="0" indent="0">
              <a:lnSpc>
                <a:spcPct val="107000"/>
              </a:lnSpc>
              <a:spcBef>
                <a:spcPts val="600"/>
              </a:spcBef>
              <a:buNone/>
            </a:pPr>
            <a:r>
              <a:rPr lang="fr-FR" sz="2200" b="1" dirty="0">
                <a:solidFill>
                  <a:srgbClr val="1F3763"/>
                </a:solidFill>
                <a:latin typeface="Calibri" panose="020F0502020204030204" pitchFamily="34" charset="0"/>
                <a:cs typeface="Times New Roman" panose="02020603050405020304" pitchFamily="18" charset="0"/>
              </a:rPr>
              <a:t>La logistique comme point faible des systèmes alimentaires locaux (type b)</a:t>
            </a:r>
          </a:p>
          <a:p>
            <a:pPr marL="342900" indent="-342900">
              <a:lnSpc>
                <a:spcPct val="107000"/>
              </a:lnSpc>
              <a:spcBef>
                <a:spcPts val="600"/>
              </a:spcBef>
              <a:buFont typeface="Calibri" panose="020F0502020204030204" pitchFamily="34" charset="0"/>
              <a:buChar char="-"/>
            </a:pPr>
            <a:r>
              <a:rPr lang="fr-FR" sz="1800" dirty="0">
                <a:latin typeface="Calibri" panose="020F0502020204030204" pitchFamily="34" charset="0"/>
                <a:cs typeface="Times New Roman" panose="02020603050405020304" pitchFamily="18" charset="0"/>
              </a:rPr>
              <a:t>Offre de massification des flux en entrée de ville (trajet amont réalisés par les producteurs) </a:t>
            </a:r>
          </a:p>
          <a:p>
            <a:pPr marL="342900" indent="-342900">
              <a:lnSpc>
                <a:spcPct val="107000"/>
              </a:lnSpc>
              <a:spcBef>
                <a:spcPts val="600"/>
              </a:spcBef>
              <a:buFont typeface="Calibri" panose="020F0502020204030204" pitchFamily="34" charset="0"/>
              <a:buChar char="-"/>
            </a:pPr>
            <a:r>
              <a:rPr lang="fr-FR" sz="1800" dirty="0">
                <a:latin typeface="Calibri" panose="020F0502020204030204" pitchFamily="34" charset="0"/>
                <a:cs typeface="Times New Roman" panose="02020603050405020304" pitchFamily="18" charset="0"/>
              </a:rPr>
              <a:t>Localisation sur les MIN, navette carreau des producteurs / centre-ville </a:t>
            </a:r>
          </a:p>
          <a:p>
            <a:pPr marL="342900" lvl="0" indent="-342900">
              <a:lnSpc>
                <a:spcPct val="107000"/>
              </a:lnSpc>
              <a:spcBef>
                <a:spcPts val="600"/>
              </a:spcBef>
              <a:spcAft>
                <a:spcPts val="0"/>
              </a:spcAft>
              <a:buFont typeface="Calibri" panose="020F0502020204030204" pitchFamily="34" charset="0"/>
              <a:buChar char="-"/>
            </a:pPr>
            <a:endParaRPr lang="fr-FR" sz="2800" b="1" dirty="0">
              <a:solidFill>
                <a:srgbClr val="1F3763"/>
              </a:solidFill>
              <a:effectLst/>
              <a:latin typeface="Calibri Light" panose="020F03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13395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279F3DD-5F6C-4E99-95D1-7A5E1C293B1D}"/>
              </a:ext>
            </a:extLst>
          </p:cNvPr>
          <p:cNvSpPr>
            <a:spLocks noGrp="1"/>
          </p:cNvSpPr>
          <p:nvPr>
            <p:ph type="ctrTitle"/>
          </p:nvPr>
        </p:nvSpPr>
        <p:spPr>
          <a:xfrm>
            <a:off x="1356678" y="563405"/>
            <a:ext cx="10193206" cy="1588398"/>
          </a:xfrm>
        </p:spPr>
        <p:txBody>
          <a:bodyPr>
            <a:noAutofit/>
          </a:bodyPr>
          <a:lstStyle/>
          <a:p>
            <a:pPr marL="0" indent="0">
              <a:buNone/>
            </a:pPr>
            <a:r>
              <a:rPr lang="fr-FR" sz="3600" b="1" dirty="0">
                <a:solidFill>
                  <a:schemeClr val="accent2">
                    <a:lumMod val="75000"/>
                  </a:schemeClr>
                </a:solidFill>
                <a:latin typeface="+mn-lt"/>
              </a:rPr>
              <a:t>Circuits alternatifs, logistique alternative ? </a:t>
            </a:r>
          </a:p>
        </p:txBody>
      </p:sp>
      <p:pic>
        <p:nvPicPr>
          <p:cNvPr id="7" name="Picture 4" descr="C:\Users\raton\Pictures\283216j-l750-h534-c.jpg">
            <a:extLst>
              <a:ext uri="{FF2B5EF4-FFF2-40B4-BE49-F238E27FC236}">
                <a16:creationId xmlns:a16="http://schemas.microsoft.com/office/drawing/2014/main" id="{2748C5D4-8276-4CFC-A567-75D5EA85AEB9}"/>
              </a:ext>
            </a:extLst>
          </p:cNvPr>
          <p:cNvPicPr>
            <a:picLocks noChangeAspect="1" noChangeArrowheads="1"/>
          </p:cNvPicPr>
          <p:nvPr/>
        </p:nvPicPr>
        <p:blipFill>
          <a:blip r:embed="rId2" cstate="print"/>
          <a:srcRect/>
          <a:stretch>
            <a:fillRect/>
          </a:stretch>
        </p:blipFill>
        <p:spPr bwMode="auto">
          <a:xfrm>
            <a:off x="1594382" y="2951587"/>
            <a:ext cx="3210077" cy="2285575"/>
          </a:xfrm>
          <a:prstGeom prst="rect">
            <a:avLst/>
          </a:prstGeom>
          <a:noFill/>
        </p:spPr>
      </p:pic>
      <p:pic>
        <p:nvPicPr>
          <p:cNvPr id="8" name="Picture 7" descr="C:\Users\raton\Pictures\Vente_amap.jpg">
            <a:extLst>
              <a:ext uri="{FF2B5EF4-FFF2-40B4-BE49-F238E27FC236}">
                <a16:creationId xmlns:a16="http://schemas.microsoft.com/office/drawing/2014/main" id="{74F2A91B-8789-47AF-8BF4-C206974FF86F}"/>
              </a:ext>
            </a:extLst>
          </p:cNvPr>
          <p:cNvPicPr>
            <a:picLocks noChangeAspect="1" noChangeArrowheads="1"/>
          </p:cNvPicPr>
          <p:nvPr/>
        </p:nvPicPr>
        <p:blipFill>
          <a:blip r:embed="rId3" cstate="print"/>
          <a:srcRect/>
          <a:stretch>
            <a:fillRect/>
          </a:stretch>
        </p:blipFill>
        <p:spPr bwMode="auto">
          <a:xfrm>
            <a:off x="4703198" y="2941683"/>
            <a:ext cx="2960050" cy="2294040"/>
          </a:xfrm>
          <a:prstGeom prst="rect">
            <a:avLst/>
          </a:prstGeom>
          <a:noFill/>
        </p:spPr>
      </p:pic>
      <p:pic>
        <p:nvPicPr>
          <p:cNvPr id="9" name="Picture 2" descr="C:\Users\raton\Pictures\eb091119-004-l750-h534-c.jpg">
            <a:extLst>
              <a:ext uri="{FF2B5EF4-FFF2-40B4-BE49-F238E27FC236}">
                <a16:creationId xmlns:a16="http://schemas.microsoft.com/office/drawing/2014/main" id="{238A2D1C-393F-4233-AD24-09BB959724A9}"/>
              </a:ext>
            </a:extLst>
          </p:cNvPr>
          <p:cNvPicPr>
            <a:picLocks noChangeAspect="1" noChangeArrowheads="1"/>
          </p:cNvPicPr>
          <p:nvPr/>
        </p:nvPicPr>
        <p:blipFill>
          <a:blip r:embed="rId4" cstate="print"/>
          <a:srcRect/>
          <a:stretch>
            <a:fillRect/>
          </a:stretch>
        </p:blipFill>
        <p:spPr bwMode="auto">
          <a:xfrm>
            <a:off x="7663248" y="2941683"/>
            <a:ext cx="3221966" cy="2294040"/>
          </a:xfrm>
          <a:prstGeom prst="rect">
            <a:avLst/>
          </a:prstGeom>
          <a:noFill/>
        </p:spPr>
      </p:pic>
    </p:spTree>
    <p:extLst>
      <p:ext uri="{BB962C8B-B14F-4D97-AF65-F5344CB8AC3E}">
        <p14:creationId xmlns:p14="http://schemas.microsoft.com/office/powerpoint/2010/main" val="131393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A8B4F-2469-4A50-84B0-9E89FDA5C458}"/>
              </a:ext>
            </a:extLst>
          </p:cNvPr>
          <p:cNvSpPr>
            <a:spLocks noGrp="1"/>
          </p:cNvSpPr>
          <p:nvPr>
            <p:ph type="title"/>
          </p:nvPr>
        </p:nvSpPr>
        <p:spPr>
          <a:xfrm>
            <a:off x="506995" y="95060"/>
            <a:ext cx="10515600" cy="549274"/>
          </a:xfrm>
        </p:spPr>
        <p:txBody>
          <a:bodyPr>
            <a:noAutofit/>
          </a:bodyPr>
          <a:lstStyle/>
          <a:p>
            <a:r>
              <a:rPr lang="fr-FR" sz="3200" b="1" dirty="0">
                <a:solidFill>
                  <a:schemeClr val="accent2">
                    <a:lumMod val="75000"/>
                  </a:schemeClr>
                </a:solidFill>
                <a:latin typeface="+mn-lt"/>
              </a:rPr>
              <a:t>Etat de l’art / problématique  </a:t>
            </a:r>
          </a:p>
        </p:txBody>
      </p:sp>
      <p:sp>
        <p:nvSpPr>
          <p:cNvPr id="3" name="Espace réservé du contenu 2">
            <a:extLst>
              <a:ext uri="{FF2B5EF4-FFF2-40B4-BE49-F238E27FC236}">
                <a16:creationId xmlns:a16="http://schemas.microsoft.com/office/drawing/2014/main" id="{5DBE495F-7FE9-4C31-9F55-A89D4A9A163E}"/>
              </a:ext>
            </a:extLst>
          </p:cNvPr>
          <p:cNvSpPr>
            <a:spLocks noGrp="1"/>
          </p:cNvSpPr>
          <p:nvPr>
            <p:ph idx="1"/>
          </p:nvPr>
        </p:nvSpPr>
        <p:spPr>
          <a:xfrm>
            <a:off x="506995" y="742384"/>
            <a:ext cx="11226296" cy="6115616"/>
          </a:xfrm>
        </p:spPr>
        <p:txBody>
          <a:bodyPr>
            <a:normAutofit/>
          </a:bodyPr>
          <a:lstStyle/>
          <a:p>
            <a:pPr marL="0" indent="0" algn="ctr">
              <a:buNone/>
            </a:pPr>
            <a:r>
              <a:rPr lang="fr-FR" sz="1800" dirty="0">
                <a:latin typeface="Calibri" panose="020F0502020204030204" pitchFamily="34" charset="0"/>
                <a:cs typeface="Times New Roman" panose="02020603050405020304" pitchFamily="18" charset="0"/>
              </a:rPr>
              <a:t>Les systèmes productifs qui commercialisent en CC ou en CP s’inscrivent dans les « alternative </a:t>
            </a:r>
            <a:r>
              <a:rPr lang="fr-FR" sz="1800" dirty="0" err="1">
                <a:latin typeface="Calibri" panose="020F0502020204030204" pitchFamily="34" charset="0"/>
                <a:cs typeface="Times New Roman" panose="02020603050405020304" pitchFamily="18" charset="0"/>
              </a:rPr>
              <a:t>food</a:t>
            </a:r>
            <a:r>
              <a:rPr lang="fr-FR" sz="1800" dirty="0">
                <a:latin typeface="Calibri" panose="020F0502020204030204" pitchFamily="34" charset="0"/>
                <a:cs typeface="Times New Roman" panose="02020603050405020304" pitchFamily="18" charset="0"/>
              </a:rPr>
              <a:t> networks»</a:t>
            </a:r>
          </a:p>
          <a:p>
            <a:pPr marL="0" indent="0" algn="ctr">
              <a:buNone/>
            </a:pPr>
            <a:endParaRPr lang="fr-FR" sz="1800" dirty="0">
              <a:latin typeface="Calibri" panose="020F0502020204030204" pitchFamily="34" charset="0"/>
              <a:cs typeface="Times New Roman" panose="02020603050405020304" pitchFamily="18" charset="0"/>
            </a:endParaRPr>
          </a:p>
          <a:p>
            <a:pPr marL="0" indent="0" algn="ctr">
              <a:buNone/>
            </a:pPr>
            <a:r>
              <a:rPr lang="fr-FR" sz="1800" dirty="0">
                <a:latin typeface="Calibri" panose="020F0502020204030204" pitchFamily="34" charset="0"/>
                <a:cs typeface="Times New Roman" panose="02020603050405020304" pitchFamily="18" charset="0"/>
              </a:rPr>
              <a:t>Leur caractère alternatif se définit / à un modèle conventionnel de production alimentaire considéré comme dominant, dont ils tentent de se détacher </a:t>
            </a:r>
            <a:r>
              <a:rPr lang="fr-FR" sz="1400" dirty="0">
                <a:latin typeface="Calibri" panose="020F0502020204030204" pitchFamily="34" charset="0"/>
                <a:cs typeface="Times New Roman" panose="02020603050405020304" pitchFamily="18" charset="0"/>
              </a:rPr>
              <a:t>(</a:t>
            </a:r>
            <a:r>
              <a:rPr lang="fr-FR" sz="1400" dirty="0" err="1">
                <a:latin typeface="Calibri" panose="020F0502020204030204" pitchFamily="34" charset="0"/>
                <a:cs typeface="Times New Roman" panose="02020603050405020304" pitchFamily="18" charset="0"/>
              </a:rPr>
              <a:t>Renting</a:t>
            </a:r>
            <a:r>
              <a:rPr lang="fr-FR" sz="1400" dirty="0">
                <a:latin typeface="Calibri" panose="020F0502020204030204" pitchFamily="34" charset="0"/>
                <a:cs typeface="Times New Roman" panose="02020603050405020304" pitchFamily="18" charset="0"/>
              </a:rPr>
              <a:t>, Marsden, Banks, 2003) </a:t>
            </a:r>
          </a:p>
          <a:p>
            <a:pPr marL="0" indent="0" algn="ctr">
              <a:buNone/>
            </a:pPr>
            <a:endParaRPr lang="fr-FR" sz="1400" dirty="0">
              <a:latin typeface="Calibri" panose="020F0502020204030204" pitchFamily="34" charset="0"/>
              <a:cs typeface="Times New Roman" panose="02020603050405020304" pitchFamily="18" charset="0"/>
            </a:endParaRPr>
          </a:p>
          <a:p>
            <a:pPr marL="0" indent="0" algn="ctr">
              <a:buNone/>
            </a:pPr>
            <a:r>
              <a:rPr lang="fr-FR" sz="1800" b="1" dirty="0">
                <a:solidFill>
                  <a:schemeClr val="accent1">
                    <a:lumMod val="50000"/>
                  </a:schemeClr>
                </a:solidFill>
                <a:latin typeface="Calibri" panose="020F0502020204030204" pitchFamily="34" charset="0"/>
                <a:cs typeface="Times New Roman" panose="02020603050405020304" pitchFamily="18" charset="0"/>
              </a:rPr>
              <a:t>Que disent ces travaux des organisations logistiques? </a:t>
            </a:r>
          </a:p>
          <a:p>
            <a:pPr marL="0" indent="0" algn="ctr">
              <a:buNone/>
            </a:pPr>
            <a:r>
              <a:rPr lang="fr-FR" sz="1800" dirty="0">
                <a:latin typeface="Calibri" panose="020F0502020204030204" pitchFamily="34" charset="0"/>
                <a:cs typeface="Times New Roman" panose="02020603050405020304" pitchFamily="18" charset="0"/>
              </a:rPr>
              <a:t>Peu de travaux s’attachent à décrire les chaines logistiques de ces circuits</a:t>
            </a:r>
          </a:p>
          <a:p>
            <a:pPr marL="0" indent="0" algn="ctr">
              <a:buNone/>
            </a:pPr>
            <a:endParaRPr lang="fr-FR" sz="1800" dirty="0">
              <a:latin typeface="Calibri" panose="020F0502020204030204" pitchFamily="34" charset="0"/>
              <a:cs typeface="Times New Roman" panose="02020603050405020304" pitchFamily="18" charset="0"/>
            </a:endParaRPr>
          </a:p>
          <a:p>
            <a:pPr marL="0" indent="0" algn="ctr">
              <a:buNone/>
            </a:pPr>
            <a:r>
              <a:rPr lang="fr-FR" sz="1800" dirty="0">
                <a:latin typeface="Calibri" panose="020F0502020204030204" pitchFamily="34" charset="0"/>
                <a:cs typeface="Times New Roman" panose="02020603050405020304" pitchFamily="18" charset="0"/>
              </a:rPr>
              <a:t>Pas de déclinaison explicite de la dimension alternative aux opérations logistiques et de transport </a:t>
            </a:r>
          </a:p>
          <a:p>
            <a:pPr marL="0" indent="0" algn="ctr">
              <a:buNone/>
            </a:pPr>
            <a:r>
              <a:rPr lang="fr-FR" sz="1800" b="1" dirty="0">
                <a:solidFill>
                  <a:schemeClr val="accent2">
                    <a:lumMod val="75000"/>
                  </a:schemeClr>
                </a:solidFill>
              </a:rPr>
              <a:t>Est-ce que le caractère alternatif est duplicable aux opérations logistiques et de transport ? </a:t>
            </a:r>
          </a:p>
          <a:p>
            <a:pPr marL="0" indent="0" algn="ctr">
              <a:buNone/>
            </a:pPr>
            <a:r>
              <a:rPr lang="fr-FR" sz="1800" b="1" dirty="0">
                <a:solidFill>
                  <a:schemeClr val="accent1">
                    <a:lumMod val="50000"/>
                  </a:schemeClr>
                </a:solidFill>
                <a:latin typeface="Calibri" panose="020F0502020204030204" pitchFamily="34" charset="0"/>
                <a:cs typeface="Times New Roman" panose="02020603050405020304" pitchFamily="18" charset="0"/>
              </a:rPr>
              <a:t>Pourtant des modifications potentielles … </a:t>
            </a:r>
          </a:p>
          <a:p>
            <a:pPr marL="0" indent="0" algn="ctr">
              <a:buNone/>
            </a:pPr>
            <a:r>
              <a:rPr lang="fr-FR" sz="1800" dirty="0"/>
              <a:t>Ces systèmes sont basés sur des canaux de commercialisation avec : </a:t>
            </a:r>
            <a:r>
              <a:rPr lang="fr-FR" sz="1400" dirty="0"/>
              <a:t>Réduction intermédiaire et / ou  Réduction distance </a:t>
            </a:r>
          </a:p>
          <a:p>
            <a:pPr marL="0" indent="0" algn="ctr">
              <a:buNone/>
            </a:pPr>
            <a:r>
              <a:rPr lang="fr-FR" sz="1800" dirty="0"/>
              <a:t>  </a:t>
            </a:r>
            <a:r>
              <a:rPr lang="fr-FR" sz="1800" b="1" dirty="0">
                <a:solidFill>
                  <a:schemeClr val="accent2">
                    <a:lumMod val="75000"/>
                  </a:schemeClr>
                </a:solidFill>
                <a:latin typeface="Calibri" panose="020F0502020204030204" pitchFamily="34" charset="0"/>
                <a:cs typeface="Calibri" panose="020F0502020204030204" pitchFamily="34" charset="0"/>
              </a:rPr>
              <a:t>→ En mesure de modifier les chaines et les transfert de flux ?    </a:t>
            </a:r>
            <a:endParaRPr lang="fr-FR" sz="1800" dirty="0"/>
          </a:p>
          <a:p>
            <a:pPr marL="0" indent="0" algn="ctr">
              <a:buNone/>
            </a:pPr>
            <a:r>
              <a:rPr lang="fr-FR" sz="1800" b="1" dirty="0">
                <a:solidFill>
                  <a:schemeClr val="accent1">
                    <a:lumMod val="50000"/>
                  </a:schemeClr>
                </a:solidFill>
                <a:latin typeface="Calibri" panose="020F0502020204030204" pitchFamily="34" charset="0"/>
                <a:cs typeface="Times New Roman" panose="02020603050405020304" pitchFamily="18" charset="0"/>
              </a:rPr>
              <a:t>Par ailleurs, une critique de la dimension alternative … </a:t>
            </a:r>
          </a:p>
          <a:p>
            <a:pPr marL="457200" lvl="1" indent="0" algn="ctr">
              <a:buNone/>
            </a:pPr>
            <a:r>
              <a:rPr lang="fr-FR" sz="1800" dirty="0"/>
              <a:t>Quelle délimitation du système dominant / alternatif? </a:t>
            </a:r>
          </a:p>
          <a:p>
            <a:pPr marL="457200" lvl="1" indent="0" algn="ctr">
              <a:buNone/>
            </a:pPr>
            <a:r>
              <a:rPr lang="fr-FR" sz="1800" dirty="0"/>
              <a:t>Quelle prise en compte des hybridations ? Des porosités ? </a:t>
            </a:r>
          </a:p>
          <a:p>
            <a:pPr marL="457200" lvl="1" indent="0" algn="ctr">
              <a:buNone/>
            </a:pPr>
            <a:r>
              <a:rPr lang="fr-FR" sz="1800" dirty="0"/>
              <a:t>Quelle évaluation des actions / bénéfices ? </a:t>
            </a:r>
          </a:p>
        </p:txBody>
      </p:sp>
      <p:sp>
        <p:nvSpPr>
          <p:cNvPr id="5" name="Flèche : droite 4">
            <a:extLst>
              <a:ext uri="{FF2B5EF4-FFF2-40B4-BE49-F238E27FC236}">
                <a16:creationId xmlns:a16="http://schemas.microsoft.com/office/drawing/2014/main" id="{8D96C81B-9228-4C72-9A99-62A8185C8B2E}"/>
              </a:ext>
            </a:extLst>
          </p:cNvPr>
          <p:cNvSpPr/>
          <p:nvPr/>
        </p:nvSpPr>
        <p:spPr>
          <a:xfrm rot="5400000">
            <a:off x="5812323" y="1133192"/>
            <a:ext cx="289711" cy="1901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42886A4B-BC6E-491A-81B3-5D00C10ECBC4}"/>
              </a:ext>
            </a:extLst>
          </p:cNvPr>
          <p:cNvSpPr/>
          <p:nvPr/>
        </p:nvSpPr>
        <p:spPr>
          <a:xfrm rot="5400000">
            <a:off x="5812322" y="2143814"/>
            <a:ext cx="289711" cy="1901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B6CE5690-299F-4B62-8BA6-BA68FC560678}"/>
              </a:ext>
            </a:extLst>
          </p:cNvPr>
          <p:cNvSpPr/>
          <p:nvPr/>
        </p:nvSpPr>
        <p:spPr>
          <a:xfrm rot="5400000">
            <a:off x="5812321" y="3244187"/>
            <a:ext cx="289711" cy="1901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366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8899991-5667-4EF1-8FA7-BB4E28B10711}"/>
              </a:ext>
            </a:extLst>
          </p:cNvPr>
          <p:cNvSpPr>
            <a:spLocks noGrp="1"/>
          </p:cNvSpPr>
          <p:nvPr>
            <p:ph idx="1"/>
          </p:nvPr>
        </p:nvSpPr>
        <p:spPr>
          <a:xfrm>
            <a:off x="838199" y="1195056"/>
            <a:ext cx="10324724" cy="5423027"/>
          </a:xfrm>
        </p:spPr>
        <p:txBody>
          <a:bodyPr>
            <a:normAutofit/>
          </a:bodyPr>
          <a:lstStyle/>
          <a:p>
            <a:pPr marL="0" indent="0">
              <a:buNone/>
            </a:pPr>
            <a:r>
              <a:rPr lang="fr-FR" sz="1800" dirty="0">
                <a:latin typeface="Calibri" panose="020F0502020204030204" pitchFamily="34" charset="0"/>
                <a:cs typeface="Times New Roman" panose="02020603050405020304" pitchFamily="18" charset="0"/>
              </a:rPr>
              <a:t>Pour R. Le </a:t>
            </a:r>
            <a:r>
              <a:rPr lang="fr-FR" sz="1800" dirty="0" err="1">
                <a:latin typeface="Calibri" panose="020F0502020204030204" pitchFamily="34" charset="0"/>
                <a:cs typeface="Times New Roman" panose="02020603050405020304" pitchFamily="18" charset="0"/>
              </a:rPr>
              <a:t>Velly</a:t>
            </a:r>
            <a:r>
              <a:rPr lang="fr-FR" sz="1800" dirty="0">
                <a:latin typeface="Calibri" panose="020F0502020204030204" pitchFamily="34" charset="0"/>
                <a:cs typeface="Times New Roman" panose="02020603050405020304" pitchFamily="18" charset="0"/>
              </a:rPr>
              <a:t> : </a:t>
            </a:r>
          </a:p>
          <a:p>
            <a:r>
              <a:rPr lang="fr-FR" sz="1800" dirty="0">
                <a:latin typeface="Calibri" panose="020F0502020204030204" pitchFamily="34" charset="0"/>
                <a:cs typeface="Times New Roman" panose="02020603050405020304" pitchFamily="18" charset="0"/>
              </a:rPr>
              <a:t>Dès lors qu’il y a analyse critique du modèle conventionnel : il y a alternative</a:t>
            </a:r>
          </a:p>
          <a:p>
            <a:pPr marL="0" indent="0" algn="ctr">
              <a:buNone/>
            </a:pPr>
            <a:r>
              <a:rPr lang="fr-FR" sz="1800" dirty="0">
                <a:solidFill>
                  <a:schemeClr val="accent2">
                    <a:lumMod val="75000"/>
                  </a:schemeClr>
                </a:solidFill>
                <a:latin typeface="Calibri" panose="020F0502020204030204" pitchFamily="34" charset="0"/>
                <a:cs typeface="Times New Roman" panose="02020603050405020304" pitchFamily="18" charset="0"/>
              </a:rPr>
              <a:t>« c’est l’analyse critique préalable du modèle conventionnel qui en fait des alternatives »</a:t>
            </a:r>
          </a:p>
          <a:p>
            <a:r>
              <a:rPr lang="fr-FR" sz="1800" dirty="0">
                <a:latin typeface="Calibri" panose="020F0502020204030204" pitchFamily="34" charset="0"/>
                <a:ea typeface="Calibri" panose="020F0502020204030204" pitchFamily="34" charset="0"/>
                <a:cs typeface="Times New Roman" panose="02020603050405020304" pitchFamily="18" charset="0"/>
              </a:rPr>
              <a:t>Il s’attache aux « </a:t>
            </a:r>
            <a:r>
              <a:rPr lang="fr-FR" sz="1800" i="1" dirty="0">
                <a:latin typeface="Calibri" panose="020F0502020204030204" pitchFamily="34" charset="0"/>
                <a:ea typeface="Calibri" panose="020F0502020204030204" pitchFamily="34" charset="0"/>
                <a:cs typeface="Times New Roman" panose="02020603050405020304" pitchFamily="18" charset="0"/>
              </a:rPr>
              <a:t>raisons et finalités qu’un collectif se donne pour justifier son existence et pour orienter son action</a:t>
            </a:r>
            <a:r>
              <a:rPr lang="fr-FR" sz="1800" dirty="0">
                <a:latin typeface="Calibri" panose="020F0502020204030204" pitchFamily="34" charset="0"/>
                <a:ea typeface="Calibri" panose="020F0502020204030204" pitchFamily="34" charset="0"/>
                <a:cs typeface="Times New Roman" panose="02020603050405020304" pitchFamily="18" charset="0"/>
              </a:rPr>
              <a:t> » </a:t>
            </a:r>
          </a:p>
          <a:p>
            <a:pPr marL="0" indent="0">
              <a:buNone/>
            </a:pPr>
            <a:r>
              <a:rPr lang="fr-FR" sz="1800" dirty="0">
                <a:latin typeface="Calibri" panose="020F0502020204030204" pitchFamily="34" charset="0"/>
                <a:ea typeface="Calibri" panose="020F0502020204030204" pitchFamily="34" charset="0"/>
                <a:cs typeface="Calibri" panose="020F0502020204030204" pitchFamily="34" charset="0"/>
              </a:rPr>
              <a:t>→ </a:t>
            </a:r>
            <a:r>
              <a:rPr lang="fr-FR" sz="1800" dirty="0">
                <a:latin typeface="Calibri" panose="020F0502020204030204" pitchFamily="34" charset="0"/>
                <a:ea typeface="Calibri" panose="020F0502020204030204" pitchFamily="34" charset="0"/>
                <a:cs typeface="Times New Roman" panose="02020603050405020304" pitchFamily="18" charset="0"/>
              </a:rPr>
              <a:t>leurs « </a:t>
            </a:r>
            <a:r>
              <a:rPr lang="fr-FR" sz="18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promesses de différences</a:t>
            </a:r>
            <a:r>
              <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800" dirty="0">
                <a:latin typeface="Calibri" panose="020F0502020204030204" pitchFamily="34" charset="0"/>
                <a:ea typeface="Calibri" panose="020F0502020204030204" pitchFamily="34" charset="0"/>
                <a:cs typeface="Times New Roman" panose="02020603050405020304" pitchFamily="18" charset="0"/>
              </a:rPr>
              <a:t>» </a:t>
            </a:r>
          </a:p>
          <a:p>
            <a:r>
              <a:rPr lang="fr-FR" sz="1800" dirty="0">
                <a:latin typeface="Calibri" panose="020F0502020204030204" pitchFamily="34" charset="0"/>
                <a:ea typeface="Calibri" panose="020F0502020204030204" pitchFamily="34" charset="0"/>
                <a:cs typeface="Times New Roman" panose="02020603050405020304" pitchFamily="18" charset="0"/>
              </a:rPr>
              <a:t>C’est sur la base de ces « promesses de différences » que se fait l’évaluation des alternatives : </a:t>
            </a:r>
          </a:p>
          <a:p>
            <a:pPr lvl="1"/>
            <a:r>
              <a:rPr lang="fr-FR" sz="1600" dirty="0">
                <a:latin typeface="Calibri" panose="020F0502020204030204" pitchFamily="34" charset="0"/>
                <a:ea typeface="Calibri" panose="020F0502020204030204" pitchFamily="34" charset="0"/>
                <a:cs typeface="Times New Roman" panose="02020603050405020304" pitchFamily="18" charset="0"/>
              </a:rPr>
              <a:t>Via l’analyse des différences attendues entre le cadre conventionnel et ce que propose l’alternative </a:t>
            </a:r>
            <a:endParaRPr lang="fr-FR" sz="1600" dirty="0">
              <a:latin typeface="Calibri" panose="020F0502020204030204" pitchFamily="34" charset="0"/>
              <a:cs typeface="Times New Roman" panose="02020603050405020304" pitchFamily="18" charset="0"/>
            </a:endParaRPr>
          </a:p>
          <a:p>
            <a:pPr marL="0" indent="0" algn="ctr">
              <a:buNone/>
            </a:pPr>
            <a:r>
              <a:rPr lang="fr-FR" sz="1600" dirty="0">
                <a:latin typeface="Calibri" panose="020F0502020204030204" pitchFamily="34" charset="0"/>
                <a:cs typeface="Times New Roman" panose="02020603050405020304" pitchFamily="18" charset="0"/>
              </a:rPr>
              <a:t> </a:t>
            </a:r>
            <a:r>
              <a:rPr lang="fr-FR"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C’est par exemple en fonction des différences attendues entre l’agriculture biologique et l’agriculture conventionnelle, que va être évaluée la tendance à la conventionnalisation de l’agriculture biologique </a:t>
            </a:r>
            <a:r>
              <a:rPr lang="fr-FR"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(Le </a:t>
            </a:r>
            <a:r>
              <a:rPr lang="fr-FR" sz="1600" i="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Velly</a:t>
            </a:r>
            <a:r>
              <a:rPr lang="fr-FR" sz="16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2016) </a:t>
            </a:r>
          </a:p>
          <a:p>
            <a:pPr lvl="1"/>
            <a:r>
              <a:rPr lang="fr-FR" sz="1600" dirty="0">
                <a:latin typeface="Calibri" panose="020F0502020204030204" pitchFamily="34" charset="0"/>
                <a:cs typeface="Calibri" panose="020F0502020204030204" pitchFamily="34" charset="0"/>
              </a:rPr>
              <a:t>En analysant comment les acteurs modifient, même à la marge, les règles d’organisation, en ciblant les cas d’abandon de règles dans la construction du projet cité</a:t>
            </a:r>
          </a:p>
          <a:p>
            <a:pPr lvl="1"/>
            <a:endParaRPr lang="fr-FR" sz="1600" dirty="0">
              <a:latin typeface="Calibri" panose="020F0502020204030204" pitchFamily="34" charset="0"/>
              <a:cs typeface="Calibri" panose="020F0502020204030204" pitchFamily="34" charset="0"/>
            </a:endParaRPr>
          </a:p>
          <a:p>
            <a:pPr marL="0" indent="0" algn="ctr">
              <a:lnSpc>
                <a:spcPct val="110000"/>
              </a:lnSpc>
              <a:spcBef>
                <a:spcPts val="0"/>
              </a:spcBef>
              <a:buNone/>
            </a:pPr>
            <a:r>
              <a:rPr lang="fr-FR" sz="1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a:t>
            </a:r>
            <a:r>
              <a:rPr lang="fr-FR" sz="16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ans de nombreux cas, la construction d’alternatives passe par le remplacement d’une règle par une autre :</a:t>
            </a:r>
          </a:p>
          <a:p>
            <a:pPr marL="0" indent="0" algn="ctr">
              <a:lnSpc>
                <a:spcPct val="110000"/>
              </a:lnSpc>
              <a:spcBef>
                <a:spcPts val="0"/>
              </a:spcBef>
              <a:buNone/>
            </a:pPr>
            <a:r>
              <a:rPr lang="fr-FR" sz="16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suppression d’un intrant et remplacement par un autre ou par une association de cultures ;</a:t>
            </a:r>
          </a:p>
          <a:p>
            <a:pPr marL="0" indent="0" algn="ctr">
              <a:lnSpc>
                <a:spcPct val="110000"/>
              </a:lnSpc>
              <a:spcBef>
                <a:spcPts val="0"/>
              </a:spcBef>
              <a:buNone/>
            </a:pPr>
            <a:r>
              <a:rPr lang="fr-FR" sz="16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abandon du libre choix par le consom­mateur qui souscrit à un panier de légumes dont le contenu n’est pas connu au préalable »</a:t>
            </a:r>
            <a:r>
              <a:rPr lang="fr-FR" sz="1600" i="1" dirty="0">
                <a:solidFill>
                  <a:schemeClr val="accent2">
                    <a:lumMod val="75000"/>
                  </a:schemeClr>
                </a:solidFill>
                <a:latin typeface="Calibri" panose="020F0502020204030204" pitchFamily="34" charset="0"/>
                <a:cs typeface="Times New Roman" panose="02020603050405020304" pitchFamily="18" charset="0"/>
              </a:rPr>
              <a:t> (Le </a:t>
            </a:r>
            <a:r>
              <a:rPr lang="fr-FR" sz="1600" i="1" dirty="0" err="1">
                <a:solidFill>
                  <a:schemeClr val="accent2">
                    <a:lumMod val="75000"/>
                  </a:schemeClr>
                </a:solidFill>
                <a:latin typeface="Calibri" panose="020F0502020204030204" pitchFamily="34" charset="0"/>
                <a:cs typeface="Times New Roman" panose="02020603050405020304" pitchFamily="18" charset="0"/>
              </a:rPr>
              <a:t>Velly</a:t>
            </a:r>
            <a:r>
              <a:rPr lang="fr-FR" sz="1600" i="1" dirty="0">
                <a:solidFill>
                  <a:schemeClr val="accent2">
                    <a:lumMod val="75000"/>
                  </a:schemeClr>
                </a:solidFill>
                <a:latin typeface="Calibri" panose="020F0502020204030204" pitchFamily="34" charset="0"/>
                <a:cs typeface="Times New Roman" panose="02020603050405020304" pitchFamily="18" charset="0"/>
              </a:rPr>
              <a:t>, 2018)</a:t>
            </a:r>
          </a:p>
          <a:p>
            <a:pPr marL="0" indent="0" algn="ctr">
              <a:buNone/>
            </a:pPr>
            <a:endParaRPr lang="fr-FR"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fr-FR" sz="1800" i="1" dirty="0">
              <a:solidFill>
                <a:schemeClr val="accent2">
                  <a:lumMod val="75000"/>
                </a:schemeClr>
              </a:solidFill>
              <a:latin typeface="Calibri" panose="020F0502020204030204" pitchFamily="34" charset="0"/>
              <a:cs typeface="Times New Roman" panose="02020603050405020304" pitchFamily="18" charset="0"/>
            </a:endParaRPr>
          </a:p>
          <a:p>
            <a:endParaRPr lang="fr-FR" dirty="0"/>
          </a:p>
        </p:txBody>
      </p:sp>
      <p:sp>
        <p:nvSpPr>
          <p:cNvPr id="4" name="Titre 1">
            <a:extLst>
              <a:ext uri="{FF2B5EF4-FFF2-40B4-BE49-F238E27FC236}">
                <a16:creationId xmlns:a16="http://schemas.microsoft.com/office/drawing/2014/main" id="{4781D735-A1D1-4DB0-869C-F2FE6222A4B5}"/>
              </a:ext>
            </a:extLst>
          </p:cNvPr>
          <p:cNvSpPr>
            <a:spLocks noGrp="1"/>
          </p:cNvSpPr>
          <p:nvPr>
            <p:ph type="title"/>
          </p:nvPr>
        </p:nvSpPr>
        <p:spPr>
          <a:xfrm>
            <a:off x="838200" y="365126"/>
            <a:ext cx="10515600" cy="531168"/>
          </a:xfrm>
        </p:spPr>
        <p:txBody>
          <a:bodyPr>
            <a:noAutofit/>
          </a:bodyPr>
          <a:lstStyle/>
          <a:p>
            <a:r>
              <a:rPr lang="fr-FR" sz="3200" b="1" dirty="0">
                <a:solidFill>
                  <a:schemeClr val="accent2">
                    <a:lumMod val="75000"/>
                  </a:schemeClr>
                </a:solidFill>
                <a:latin typeface="+mn-lt"/>
              </a:rPr>
              <a:t>Etat de l’art / problématique  </a:t>
            </a:r>
          </a:p>
        </p:txBody>
      </p:sp>
    </p:spTree>
    <p:extLst>
      <p:ext uri="{BB962C8B-B14F-4D97-AF65-F5344CB8AC3E}">
        <p14:creationId xmlns:p14="http://schemas.microsoft.com/office/powerpoint/2010/main" val="390463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21B55-77DE-460A-B4E8-CB4F57228804}"/>
              </a:ext>
            </a:extLst>
          </p:cNvPr>
          <p:cNvSpPr>
            <a:spLocks noGrp="1"/>
          </p:cNvSpPr>
          <p:nvPr>
            <p:ph type="title"/>
          </p:nvPr>
        </p:nvSpPr>
        <p:spPr>
          <a:xfrm>
            <a:off x="838200" y="365126"/>
            <a:ext cx="10515600" cy="531168"/>
          </a:xfrm>
        </p:spPr>
        <p:txBody>
          <a:bodyPr>
            <a:noAutofit/>
          </a:bodyPr>
          <a:lstStyle/>
          <a:p>
            <a:r>
              <a:rPr lang="fr-FR" sz="3200" b="1" dirty="0">
                <a:solidFill>
                  <a:schemeClr val="accent2">
                    <a:lumMod val="75000"/>
                  </a:schemeClr>
                </a:solidFill>
                <a:latin typeface="+mn-lt"/>
              </a:rPr>
              <a:t>Etat de l’art / problématique </a:t>
            </a:r>
            <a:endParaRPr lang="fr-FR" sz="3200" dirty="0"/>
          </a:p>
        </p:txBody>
      </p:sp>
      <p:sp>
        <p:nvSpPr>
          <p:cNvPr id="3" name="Espace réservé du contenu 2">
            <a:extLst>
              <a:ext uri="{FF2B5EF4-FFF2-40B4-BE49-F238E27FC236}">
                <a16:creationId xmlns:a16="http://schemas.microsoft.com/office/drawing/2014/main" id="{5CFC8031-A430-469F-BCB9-C6498DA4ADEB}"/>
              </a:ext>
            </a:extLst>
          </p:cNvPr>
          <p:cNvSpPr>
            <a:spLocks noGrp="1"/>
          </p:cNvSpPr>
          <p:nvPr>
            <p:ph idx="1"/>
          </p:nvPr>
        </p:nvSpPr>
        <p:spPr>
          <a:xfrm>
            <a:off x="838199" y="1104523"/>
            <a:ext cx="11175749" cy="5576934"/>
          </a:xfrm>
        </p:spPr>
        <p:txBody>
          <a:bodyPr>
            <a:normAutofit/>
          </a:bodyPr>
          <a:lstStyle/>
          <a:p>
            <a:pPr marL="0" indent="0">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Dans la lignée de ces travaux : </a:t>
            </a:r>
          </a:p>
          <a:p>
            <a:r>
              <a:rPr lang="fr-FR" sz="1800" dirty="0">
                <a:latin typeface="Calibri" panose="020F0502020204030204" pitchFamily="34" charset="0"/>
                <a:ea typeface="Calibri" panose="020F0502020204030204" pitchFamily="34" charset="0"/>
                <a:cs typeface="Times New Roman" panose="02020603050405020304" pitchFamily="18" charset="0"/>
              </a:rPr>
              <a:t>L</a:t>
            </a:r>
            <a:r>
              <a:rPr lang="fr-FR" sz="1800" dirty="0">
                <a:effectLst/>
                <a:latin typeface="Calibri" panose="020F0502020204030204" pitchFamily="34" charset="0"/>
                <a:ea typeface="Calibri" panose="020F0502020204030204" pitchFamily="34" charset="0"/>
                <a:cs typeface="Times New Roman" panose="02020603050405020304" pitchFamily="18" charset="0"/>
              </a:rPr>
              <a:t>a promesse de différence logistique serait         la promesse d’une autre modalité de transfert de flux et de bénéfices associés</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Appréhender des initiatives/offres par leur projet constitue un moyen d’identifier les raisons de l’</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alternativité</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Puis de cibler l’action à évaluer </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Cet exercice se présente néanmoins comme complexe : </a:t>
            </a:r>
          </a:p>
          <a:p>
            <a:pPr lvl="1"/>
            <a:r>
              <a:rPr lang="fr-FR" sz="1600" dirty="0">
                <a:latin typeface="Calibri" panose="020F0502020204030204" pitchFamily="34" charset="0"/>
                <a:ea typeface="Calibri" panose="020F0502020204030204" pitchFamily="34" charset="0"/>
                <a:cs typeface="Times New Roman" panose="02020603050405020304" pitchFamily="18" charset="0"/>
              </a:rPr>
              <a:t>Pas/peu de littérature sur l’existence de formes alternatives de logistique</a:t>
            </a:r>
          </a:p>
          <a:p>
            <a:pPr lvl="1"/>
            <a:r>
              <a:rPr lang="fr-FR" sz="1600" dirty="0">
                <a:latin typeface="Calibri" panose="020F0502020204030204" pitchFamily="34" charset="0"/>
                <a:ea typeface="Calibri" panose="020F0502020204030204" pitchFamily="34" charset="0"/>
                <a:cs typeface="Times New Roman" panose="02020603050405020304" pitchFamily="18" charset="0"/>
              </a:rPr>
              <a:t>Les fondements d’une logistique qu’on appellera ici conventionnelle, ne sont pas définis</a:t>
            </a:r>
          </a:p>
          <a:p>
            <a:pPr lvl="1"/>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dirty="0">
                <a:latin typeface="Calibri" panose="020F0502020204030204" pitchFamily="34" charset="0"/>
                <a:cs typeface="Times New Roman" panose="02020603050405020304" pitchFamily="18" charset="0"/>
              </a:rPr>
              <a:t>Pour contourner cette difficulté : </a:t>
            </a:r>
          </a:p>
          <a:p>
            <a:pPr marL="0" indent="0">
              <a:buNone/>
            </a:pPr>
            <a:r>
              <a:rPr lang="fr-FR" sz="1800" dirty="0">
                <a:latin typeface="Calibri" panose="020F0502020204030204" pitchFamily="34" charset="0"/>
                <a:cs typeface="Times New Roman" panose="02020603050405020304" pitchFamily="18" charset="0"/>
              </a:rPr>
              <a:t>Objectif : explorer les discours et les descriptions des organisations du transport, produits par une variété d’acteurs concernés par le transport de marchandises alimentaires des CC &amp; CP</a:t>
            </a:r>
          </a:p>
          <a:p>
            <a:pPr lvl="1"/>
            <a:r>
              <a:rPr lang="fr-FR" sz="1600" dirty="0">
                <a:latin typeface="Calibri" panose="020F0502020204030204" pitchFamily="34" charset="0"/>
                <a:cs typeface="Times New Roman" panose="02020603050405020304" pitchFamily="18" charset="0"/>
              </a:rPr>
              <a:t>Analyser comment les acteurs modifient, même à la marge, les règles d’organisation des flux, en ciblant les cas d’abandon de règles dans la construction du projet cité</a:t>
            </a:r>
          </a:p>
        </p:txBody>
      </p:sp>
      <p:sp>
        <p:nvSpPr>
          <p:cNvPr id="4" name="Flèche : droite 3">
            <a:extLst>
              <a:ext uri="{FF2B5EF4-FFF2-40B4-BE49-F238E27FC236}">
                <a16:creationId xmlns:a16="http://schemas.microsoft.com/office/drawing/2014/main" id="{CC419181-21E1-45E0-B7B3-87D217001BE7}"/>
              </a:ext>
            </a:extLst>
          </p:cNvPr>
          <p:cNvSpPr/>
          <p:nvPr/>
        </p:nvSpPr>
        <p:spPr>
          <a:xfrm>
            <a:off x="5205740" y="1522492"/>
            <a:ext cx="289711" cy="1901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DD83041E-8C74-4547-B3E9-D8BE4D323931}"/>
              </a:ext>
            </a:extLst>
          </p:cNvPr>
          <p:cNvSpPr/>
          <p:nvPr/>
        </p:nvSpPr>
        <p:spPr>
          <a:xfrm>
            <a:off x="385527" y="5006565"/>
            <a:ext cx="289711" cy="1901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519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C:\Users\raton\Pictures\Sans tit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0200" y="1"/>
            <a:ext cx="2871799" cy="270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C:\Users\raton\Pictures\Vente_a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7362" y="2705100"/>
            <a:ext cx="2814637" cy="21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C:\Users\raton\Pictures\131106-CourgesStockag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838" y="4886687"/>
            <a:ext cx="7208656" cy="197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7362" y="4886687"/>
            <a:ext cx="2823481" cy="197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4">
            <a:extLst>
              <a:ext uri="{FF2B5EF4-FFF2-40B4-BE49-F238E27FC236}">
                <a16:creationId xmlns:a16="http://schemas.microsoft.com/office/drawing/2014/main" id="{BDA7998D-939A-4BB5-AEB2-7DB909A07C13}"/>
              </a:ext>
            </a:extLst>
          </p:cNvPr>
          <p:cNvSpPr>
            <a:spLocks noGrp="1"/>
          </p:cNvSpPr>
          <p:nvPr>
            <p:ph idx="1"/>
          </p:nvPr>
        </p:nvSpPr>
        <p:spPr>
          <a:xfrm>
            <a:off x="425513" y="1013988"/>
            <a:ext cx="8655113" cy="3684761"/>
          </a:xfrm>
        </p:spPr>
        <p:txBody>
          <a:bodyPr/>
          <a:lstStyle/>
          <a:p>
            <a:r>
              <a:rPr lang="fr-FR" sz="1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a:t>
            </a:r>
            <a:r>
              <a:rPr lang="fr-FR"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oints communs : </a:t>
            </a:r>
          </a:p>
          <a:p>
            <a:pPr lvl="1"/>
            <a:r>
              <a:rPr lang="fr-FR" sz="1800" dirty="0">
                <a:latin typeface="Calibri" panose="020F0502020204030204" pitchFamily="34" charset="0"/>
                <a:cs typeface="Times New Roman" panose="02020603050405020304" pitchFamily="18" charset="0"/>
              </a:rPr>
              <a:t>Proposition d’une offre de transport dite « sur mesure »</a:t>
            </a:r>
          </a:p>
          <a:p>
            <a:pPr lvl="1"/>
            <a:r>
              <a:rPr lang="fr-FR" sz="1800" dirty="0">
                <a:latin typeface="Calibri" panose="020F0502020204030204" pitchFamily="34" charset="0"/>
                <a:cs typeface="Times New Roman" panose="02020603050405020304" pitchFamily="18" charset="0"/>
              </a:rPr>
              <a:t>Proposition d’une offre de transport qui s’oppose à l’industrialisation des process du transport</a:t>
            </a:r>
          </a:p>
          <a:p>
            <a:pPr lvl="1"/>
            <a:r>
              <a:rPr lang="fr-FR" sz="1800" dirty="0">
                <a:latin typeface="Calibri" panose="020F0502020204030204" pitchFamily="34" charset="0"/>
                <a:cs typeface="Times New Roman" panose="02020603050405020304" pitchFamily="18" charset="0"/>
              </a:rPr>
              <a:t>Transport en VUL </a:t>
            </a:r>
          </a:p>
          <a:p>
            <a:pPr lvl="1"/>
            <a:r>
              <a:rPr lang="fr-FR" sz="1800" dirty="0">
                <a:latin typeface="Calibri" panose="020F0502020204030204" pitchFamily="34" charset="0"/>
                <a:cs typeface="Times New Roman" panose="02020603050405020304" pitchFamily="18" charset="0"/>
              </a:rPr>
              <a:t>Des petits colis plutôt que du transport palette</a:t>
            </a:r>
          </a:p>
          <a:p>
            <a:pPr lvl="1"/>
            <a:r>
              <a:rPr lang="fr-FR" sz="1800" dirty="0">
                <a:latin typeface="Calibri" panose="020F0502020204030204" pitchFamily="34" charset="0"/>
                <a:cs typeface="Times New Roman" panose="02020603050405020304" pitchFamily="18" charset="0"/>
              </a:rPr>
              <a:t>Un périmètre d’action plutôt local</a:t>
            </a:r>
          </a:p>
          <a:p>
            <a:r>
              <a:rPr lang="fr-FR" sz="1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a:t>
            </a:r>
            <a:r>
              <a:rPr lang="fr-FR"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ivergences : </a:t>
            </a:r>
            <a:r>
              <a:rPr lang="fr-FR" sz="1800" dirty="0">
                <a:effectLst/>
                <a:latin typeface="Calibri" panose="020F0502020204030204" pitchFamily="34" charset="0"/>
                <a:ea typeface="Calibri" panose="020F0502020204030204" pitchFamily="34" charset="0"/>
                <a:cs typeface="Times New Roman" panose="02020603050405020304" pitchFamily="18" charset="0"/>
              </a:rPr>
              <a:t>la façon dont les entreprises répondent aux problématiques des CC &amp; CP</a:t>
            </a:r>
          </a:p>
          <a:p>
            <a:pPr lvl="1"/>
            <a:r>
              <a:rPr lang="fr-FR" sz="1800" dirty="0">
                <a:latin typeface="Calibri" panose="020F0502020204030204" pitchFamily="34" charset="0"/>
                <a:cs typeface="Times New Roman" panose="02020603050405020304" pitchFamily="18" charset="0"/>
              </a:rPr>
              <a:t>la part des chiffres d’affaires réalisé via ces flux </a:t>
            </a:r>
          </a:p>
          <a:p>
            <a:pPr lvl="1"/>
            <a:r>
              <a:rPr lang="fr-FR" sz="1800" dirty="0">
                <a:latin typeface="Calibri" panose="020F0502020204030204" pitchFamily="34" charset="0"/>
                <a:cs typeface="Times New Roman" panose="02020603050405020304" pitchFamily="18" charset="0"/>
              </a:rPr>
              <a:t>le discours sur la spécificité de ces flux </a:t>
            </a:r>
          </a:p>
          <a:p>
            <a:pPr lvl="1"/>
            <a:r>
              <a:rPr lang="fr-FR" sz="1800" dirty="0">
                <a:effectLst/>
                <a:latin typeface="Calibri" panose="020F0502020204030204" pitchFamily="34" charset="0"/>
                <a:ea typeface="Calibri" panose="020F0502020204030204" pitchFamily="34" charset="0"/>
                <a:cs typeface="Times New Roman" panose="02020603050405020304" pitchFamily="18" charset="0"/>
              </a:rPr>
              <a:t>les exemples de modification des règles d’organisation diffèrent </a:t>
            </a:r>
          </a:p>
          <a:p>
            <a:pPr lvl="1"/>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lvl="1"/>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7" name="Titre 6">
            <a:extLst>
              <a:ext uri="{FF2B5EF4-FFF2-40B4-BE49-F238E27FC236}">
                <a16:creationId xmlns:a16="http://schemas.microsoft.com/office/drawing/2014/main" id="{93360EB5-84FA-4C3E-8487-B5C92B2B3A4F}"/>
              </a:ext>
            </a:extLst>
          </p:cNvPr>
          <p:cNvSpPr>
            <a:spLocks noGrp="1"/>
          </p:cNvSpPr>
          <p:nvPr>
            <p:ph type="title"/>
          </p:nvPr>
        </p:nvSpPr>
        <p:spPr>
          <a:xfrm>
            <a:off x="425513" y="337964"/>
            <a:ext cx="6983994" cy="315912"/>
          </a:xfrm>
        </p:spPr>
        <p:txBody>
          <a:bodyPr>
            <a:noAutofit/>
          </a:bodyPr>
          <a:lstStyle/>
          <a:p>
            <a:r>
              <a:rPr lang="fr-FR" sz="2400" b="1" dirty="0">
                <a:solidFill>
                  <a:schemeClr val="accent2">
                    <a:lumMod val="75000"/>
                  </a:schemeClr>
                </a:solidFill>
                <a:latin typeface="+mn-lt"/>
              </a:rPr>
              <a:t>Résultats : les PME créés pour les CC &amp; CP </a:t>
            </a:r>
          </a:p>
        </p:txBody>
      </p:sp>
      <p:sp>
        <p:nvSpPr>
          <p:cNvPr id="4" name="ZoneTexte 3">
            <a:extLst>
              <a:ext uri="{FF2B5EF4-FFF2-40B4-BE49-F238E27FC236}">
                <a16:creationId xmlns:a16="http://schemas.microsoft.com/office/drawing/2014/main" id="{6189F920-9A7B-4284-986C-354691C73B1E}"/>
              </a:ext>
            </a:extLst>
          </p:cNvPr>
          <p:cNvSpPr txBox="1"/>
          <p:nvPr/>
        </p:nvSpPr>
        <p:spPr>
          <a:xfrm>
            <a:off x="235390" y="4970352"/>
            <a:ext cx="4291343" cy="1384995"/>
          </a:xfrm>
          <a:prstGeom prst="rect">
            <a:avLst/>
          </a:prstGeom>
          <a:noFill/>
        </p:spPr>
        <p:txBody>
          <a:bodyPr wrap="square" rtlCol="0">
            <a:spAutoFit/>
          </a:bodyPr>
          <a:lstStyle/>
          <a:p>
            <a:r>
              <a:rPr lang="fr-FR" dirty="0">
                <a:latin typeface="Calibri" panose="020F0502020204030204" pitchFamily="34" charset="0"/>
                <a:ea typeface="Calibri" panose="020F0502020204030204" pitchFamily="34" charset="0"/>
                <a:cs typeface="Calibri" panose="020F0502020204030204" pitchFamily="34" charset="0"/>
              </a:rPr>
              <a:t>→ </a:t>
            </a:r>
            <a:r>
              <a:rPr lang="fr-FR" sz="1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a:t>
            </a:r>
            <a:r>
              <a:rPr lang="fr-FR"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es positionnements en rupture du système conventionnel sont exprimés uniquement  lorsqu’il s’agit de décrire les tournées et les clients</a:t>
            </a:r>
            <a:endParaRPr lang="fr-FR" b="1" dirty="0">
              <a:solidFill>
                <a:schemeClr val="accent1">
                  <a:lumMod val="50000"/>
                </a:schemeClr>
              </a:solidFill>
            </a:endParaRPr>
          </a:p>
          <a:p>
            <a:endParaRPr lang="fr-FR" dirty="0"/>
          </a:p>
        </p:txBody>
      </p:sp>
    </p:spTree>
    <p:extLst>
      <p:ext uri="{BB962C8B-B14F-4D97-AF65-F5344CB8AC3E}">
        <p14:creationId xmlns:p14="http://schemas.microsoft.com/office/powerpoint/2010/main" val="348683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D348D1-F0DF-4D7A-9E09-B03E4126B7B4}"/>
              </a:ext>
            </a:extLst>
          </p:cNvPr>
          <p:cNvSpPr>
            <a:spLocks noGrp="1"/>
          </p:cNvSpPr>
          <p:nvPr>
            <p:ph idx="1"/>
          </p:nvPr>
        </p:nvSpPr>
        <p:spPr>
          <a:xfrm>
            <a:off x="552261" y="1358020"/>
            <a:ext cx="10801539" cy="4818943"/>
          </a:xfrm>
        </p:spPr>
        <p:txBody>
          <a:bodyPr>
            <a:normAutofit/>
          </a:bodyPr>
          <a:lstStyle/>
          <a:p>
            <a:pPr lvl="1"/>
            <a:endParaRPr lang="fr-FR" dirty="0"/>
          </a:p>
          <a:p>
            <a:pPr lvl="1"/>
            <a:endParaRPr lang="fr-FR" dirty="0"/>
          </a:p>
          <a:p>
            <a:endParaRPr lang="fr-FR" dirty="0"/>
          </a:p>
        </p:txBody>
      </p:sp>
      <p:sp>
        <p:nvSpPr>
          <p:cNvPr id="4" name="Titre 6">
            <a:extLst>
              <a:ext uri="{FF2B5EF4-FFF2-40B4-BE49-F238E27FC236}">
                <a16:creationId xmlns:a16="http://schemas.microsoft.com/office/drawing/2014/main" id="{321C4667-F3F2-40BD-8F17-308C86ACBE6A}"/>
              </a:ext>
            </a:extLst>
          </p:cNvPr>
          <p:cNvSpPr txBox="1">
            <a:spLocks/>
          </p:cNvSpPr>
          <p:nvPr/>
        </p:nvSpPr>
        <p:spPr>
          <a:xfrm>
            <a:off x="425513" y="337964"/>
            <a:ext cx="6983994"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a:solidFill>
                  <a:schemeClr val="accent2">
                    <a:lumMod val="75000"/>
                  </a:schemeClr>
                </a:solidFill>
                <a:latin typeface="+mn-lt"/>
              </a:rPr>
              <a:t>Résultats : les PME créés pour les CC &amp; CP </a:t>
            </a:r>
            <a:endParaRPr lang="fr-FR" sz="2400" b="1" dirty="0">
              <a:solidFill>
                <a:schemeClr val="accent2">
                  <a:lumMod val="75000"/>
                </a:schemeClr>
              </a:solidFill>
              <a:latin typeface="+mn-lt"/>
            </a:endParaRPr>
          </a:p>
        </p:txBody>
      </p:sp>
      <p:sp>
        <p:nvSpPr>
          <p:cNvPr id="8" name="Rectangle 1">
            <a:extLst>
              <a:ext uri="{FF2B5EF4-FFF2-40B4-BE49-F238E27FC236}">
                <a16:creationId xmlns:a16="http://schemas.microsoft.com/office/drawing/2014/main" id="{B82FE69F-A95C-4EE4-BAB3-19CDEC53BE00}"/>
              </a:ext>
            </a:extLst>
          </p:cNvPr>
          <p:cNvSpPr>
            <a:spLocks noChangeArrowheads="1"/>
          </p:cNvSpPr>
          <p:nvPr/>
        </p:nvSpPr>
        <p:spPr bwMode="auto">
          <a:xfrm>
            <a:off x="661177" y="836672"/>
            <a:ext cx="83218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Modification des règles d’organisation classique des flux pour les offreurs de transport de l’offre a)</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au 1">
            <a:extLst>
              <a:ext uri="{FF2B5EF4-FFF2-40B4-BE49-F238E27FC236}">
                <a16:creationId xmlns:a16="http://schemas.microsoft.com/office/drawing/2014/main" id="{05B60B7D-B3AA-44FB-8200-690008A6EB33}"/>
              </a:ext>
            </a:extLst>
          </p:cNvPr>
          <p:cNvGraphicFramePr>
            <a:graphicFrameLocks noGrp="1"/>
          </p:cNvGraphicFramePr>
          <p:nvPr>
            <p:extLst>
              <p:ext uri="{D42A27DB-BD31-4B8C-83A1-F6EECF244321}">
                <p14:modId xmlns:p14="http://schemas.microsoft.com/office/powerpoint/2010/main" val="1567355335"/>
              </p:ext>
            </p:extLst>
          </p:nvPr>
        </p:nvGraphicFramePr>
        <p:xfrm>
          <a:off x="661177" y="1799589"/>
          <a:ext cx="9921098" cy="3992378"/>
        </p:xfrm>
        <a:graphic>
          <a:graphicData uri="http://schemas.openxmlformats.org/drawingml/2006/table">
            <a:tbl>
              <a:tblPr firstRow="1" firstCol="1" bandRow="1">
                <a:tableStyleId>{5C22544A-7EE6-4342-B048-85BDC9FD1C3A}</a:tableStyleId>
              </a:tblPr>
              <a:tblGrid>
                <a:gridCol w="1562372">
                  <a:extLst>
                    <a:ext uri="{9D8B030D-6E8A-4147-A177-3AD203B41FA5}">
                      <a16:colId xmlns:a16="http://schemas.microsoft.com/office/drawing/2014/main" val="2828191816"/>
                    </a:ext>
                  </a:extLst>
                </a:gridCol>
                <a:gridCol w="8358726">
                  <a:extLst>
                    <a:ext uri="{9D8B030D-6E8A-4147-A177-3AD203B41FA5}">
                      <a16:colId xmlns:a16="http://schemas.microsoft.com/office/drawing/2014/main" val="2917706038"/>
                    </a:ext>
                  </a:extLst>
                </a:gridCol>
              </a:tblGrid>
              <a:tr h="368561">
                <a:tc rowSpan="10">
                  <a:txBody>
                    <a:bodyPr/>
                    <a:lstStyle/>
                    <a:p>
                      <a:pPr algn="ctr" rtl="0" fontAlgn="ctr"/>
                      <a:r>
                        <a:rPr lang="fr-FR" sz="1800" u="none" strike="noStrike">
                          <a:effectLst/>
                        </a:rPr>
                        <a:t>Modifications de règles propres aux offres de type a)</a:t>
                      </a:r>
                      <a:endParaRPr lang="fr-FR" sz="18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fr-FR" sz="1800" u="none" strike="noStrike">
                          <a:effectLst/>
                        </a:rPr>
                        <a:t>Abandon des process industriels pour favoriser la souplesse et la confiance</a:t>
                      </a:r>
                      <a:endParaRPr lang="fr-FR" sz="1800" b="1" i="0" u="none" strike="noStrike">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788551"/>
                  </a:ext>
                </a:extLst>
              </a:tr>
              <a:tr h="263439">
                <a:tc vMerge="1">
                  <a:txBody>
                    <a:bodyPr/>
                    <a:lstStyle/>
                    <a:p>
                      <a:endParaRPr lang="fr-FR"/>
                    </a:p>
                  </a:txBody>
                  <a:tcPr/>
                </a:tc>
                <a:tc>
                  <a:txBody>
                    <a:bodyPr/>
                    <a:lstStyle/>
                    <a:p>
                      <a:pPr algn="l" rtl="0" fontAlgn="ctr"/>
                      <a:r>
                        <a:rPr lang="fr-FR" sz="1800" u="none" strike="noStrike">
                          <a:effectLst/>
                        </a:rPr>
                        <a:t>Abandon du transport en poids lourds</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00897006"/>
                  </a:ext>
                </a:extLst>
              </a:tr>
              <a:tr h="263439">
                <a:tc vMerge="1">
                  <a:txBody>
                    <a:bodyPr/>
                    <a:lstStyle/>
                    <a:p>
                      <a:endParaRPr lang="fr-FR"/>
                    </a:p>
                  </a:txBody>
                  <a:tcPr/>
                </a:tc>
                <a:tc>
                  <a:txBody>
                    <a:bodyPr/>
                    <a:lstStyle/>
                    <a:p>
                      <a:pPr algn="l" rtl="0" fontAlgn="ctr"/>
                      <a:r>
                        <a:rPr lang="fr-FR" sz="1800" u="none" strike="noStrike">
                          <a:effectLst/>
                        </a:rPr>
                        <a:t>Abandon de la sous-traitance en cascade </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51342586"/>
                  </a:ext>
                </a:extLst>
              </a:tr>
              <a:tr h="368561">
                <a:tc vMerge="1">
                  <a:txBody>
                    <a:bodyPr/>
                    <a:lstStyle/>
                    <a:p>
                      <a:endParaRPr lang="fr-FR"/>
                    </a:p>
                  </a:txBody>
                  <a:tcPr/>
                </a:tc>
                <a:tc>
                  <a:txBody>
                    <a:bodyPr/>
                    <a:lstStyle/>
                    <a:p>
                      <a:pPr algn="l" rtl="0" fontAlgn="ctr"/>
                      <a:r>
                        <a:rPr lang="fr-FR" sz="1800" u="none" strike="noStrike">
                          <a:effectLst/>
                        </a:rPr>
                        <a:t>Abandon du recours aux infrastructures conventionnelles (MIN, hub de groupage)</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82770978"/>
                  </a:ext>
                </a:extLst>
              </a:tr>
              <a:tr h="336078">
                <a:tc vMerge="1">
                  <a:txBody>
                    <a:bodyPr/>
                    <a:lstStyle/>
                    <a:p>
                      <a:endParaRPr lang="fr-FR"/>
                    </a:p>
                  </a:txBody>
                  <a:tcPr/>
                </a:tc>
                <a:tc>
                  <a:txBody>
                    <a:bodyPr/>
                    <a:lstStyle/>
                    <a:p>
                      <a:pPr algn="l" rtl="0" fontAlgn="ctr"/>
                      <a:r>
                        <a:rPr lang="fr-FR" sz="1800" u="none" strike="noStrike">
                          <a:effectLst/>
                        </a:rPr>
                        <a:t>Renforcement du local (périmètre d'action de 50 km maximum)</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13674808"/>
                  </a:ext>
                </a:extLst>
              </a:tr>
              <a:tr h="665909">
                <a:tc vMerge="1">
                  <a:txBody>
                    <a:bodyPr/>
                    <a:lstStyle/>
                    <a:p>
                      <a:endParaRPr lang="fr-FR"/>
                    </a:p>
                  </a:txBody>
                  <a:tcPr/>
                </a:tc>
                <a:tc>
                  <a:txBody>
                    <a:bodyPr/>
                    <a:lstStyle/>
                    <a:p>
                      <a:pPr algn="l" rtl="0" fontAlgn="ctr"/>
                      <a:r>
                        <a:rPr lang="fr-FR" sz="1800" u="none" strike="noStrike">
                          <a:effectLst/>
                        </a:rPr>
                        <a:t>Transport depuis les lieux de production jusqu’aux lieux de distribution sans rupture de charge et le plus souvent pour le compte d’un seul client-chargeur</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38498638"/>
                  </a:ext>
                </a:extLst>
              </a:tr>
              <a:tr h="520191">
                <a:tc vMerge="1">
                  <a:txBody>
                    <a:bodyPr/>
                    <a:lstStyle/>
                    <a:p>
                      <a:endParaRPr lang="fr-FR"/>
                    </a:p>
                  </a:txBody>
                  <a:tcPr/>
                </a:tc>
                <a:tc>
                  <a:txBody>
                    <a:bodyPr/>
                    <a:lstStyle/>
                    <a:p>
                      <a:pPr algn="l" rtl="0" fontAlgn="ctr"/>
                      <a:r>
                        <a:rPr lang="fr-FR" sz="1800" u="none" strike="noStrike">
                          <a:effectLst/>
                        </a:rPr>
                        <a:t>Conseils et pédagogie sur la maîtrise de la chaine du froid, le colisage et l'organisation logistique </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99134242"/>
                  </a:ext>
                </a:extLst>
              </a:tr>
              <a:tr h="336078">
                <a:tc vMerge="1">
                  <a:txBody>
                    <a:bodyPr/>
                    <a:lstStyle/>
                    <a:p>
                      <a:endParaRPr lang="fr-FR"/>
                    </a:p>
                  </a:txBody>
                  <a:tcPr/>
                </a:tc>
                <a:tc>
                  <a:txBody>
                    <a:bodyPr/>
                    <a:lstStyle/>
                    <a:p>
                      <a:pPr algn="l" rtl="0" fontAlgn="ctr"/>
                      <a:r>
                        <a:rPr lang="fr-FR" sz="1800" u="none" strike="noStrike">
                          <a:effectLst/>
                        </a:rPr>
                        <a:t>Retour des contenants, encaissements, retours client </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61875654"/>
                  </a:ext>
                </a:extLst>
              </a:tr>
              <a:tr h="520191">
                <a:tc vMerge="1">
                  <a:txBody>
                    <a:bodyPr/>
                    <a:lstStyle/>
                    <a:p>
                      <a:endParaRPr lang="fr-FR"/>
                    </a:p>
                  </a:txBody>
                  <a:tcPr/>
                </a:tc>
                <a:tc>
                  <a:txBody>
                    <a:bodyPr/>
                    <a:lstStyle/>
                    <a:p>
                      <a:pPr algn="l" rtl="0" fontAlgn="ctr"/>
                      <a:r>
                        <a:rPr lang="fr-FR" sz="1800" u="none" strike="noStrike">
                          <a:effectLst/>
                        </a:rPr>
                        <a:t>Connaissance des pratiques et produits des clients : on sait ce qu’il y a dans les colis </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14305194"/>
                  </a:ext>
                </a:extLst>
              </a:tr>
              <a:tr h="263439">
                <a:tc vMerge="1">
                  <a:txBody>
                    <a:bodyPr/>
                    <a:lstStyle/>
                    <a:p>
                      <a:endParaRPr lang="fr-FR"/>
                    </a:p>
                  </a:txBody>
                  <a:tcPr/>
                </a:tc>
                <a:tc>
                  <a:txBody>
                    <a:bodyPr/>
                    <a:lstStyle/>
                    <a:p>
                      <a:pPr algn="l" rtl="0" fontAlgn="ctr"/>
                      <a:r>
                        <a:rPr lang="fr-FR" sz="1800" u="none" strike="noStrike" dirty="0">
                          <a:effectLst/>
                        </a:rPr>
                        <a:t>« Nous aussi on est petit »</a:t>
                      </a:r>
                      <a:endParaRPr lang="fr-FR"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699041"/>
                  </a:ext>
                </a:extLst>
              </a:tr>
            </a:tbl>
          </a:graphicData>
        </a:graphic>
      </p:graphicFrame>
    </p:spTree>
    <p:extLst>
      <p:ext uri="{BB962C8B-B14F-4D97-AF65-F5344CB8AC3E}">
        <p14:creationId xmlns:p14="http://schemas.microsoft.com/office/powerpoint/2010/main" val="127773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D348D1-F0DF-4D7A-9E09-B03E4126B7B4}"/>
              </a:ext>
            </a:extLst>
          </p:cNvPr>
          <p:cNvSpPr>
            <a:spLocks noGrp="1"/>
          </p:cNvSpPr>
          <p:nvPr>
            <p:ph idx="1"/>
          </p:nvPr>
        </p:nvSpPr>
        <p:spPr>
          <a:xfrm>
            <a:off x="552261" y="1358020"/>
            <a:ext cx="10801539" cy="4818943"/>
          </a:xfrm>
        </p:spPr>
        <p:txBody>
          <a:bodyPr>
            <a:normAutofit/>
          </a:bodyPr>
          <a:lstStyle/>
          <a:p>
            <a:pPr lvl="1"/>
            <a:endParaRPr lang="fr-FR" dirty="0"/>
          </a:p>
          <a:p>
            <a:pPr lvl="1"/>
            <a:endParaRPr lang="fr-FR" dirty="0"/>
          </a:p>
          <a:p>
            <a:endParaRPr lang="fr-FR" dirty="0"/>
          </a:p>
        </p:txBody>
      </p:sp>
      <p:sp>
        <p:nvSpPr>
          <p:cNvPr id="4" name="Titre 6">
            <a:extLst>
              <a:ext uri="{FF2B5EF4-FFF2-40B4-BE49-F238E27FC236}">
                <a16:creationId xmlns:a16="http://schemas.microsoft.com/office/drawing/2014/main" id="{321C4667-F3F2-40BD-8F17-308C86ACBE6A}"/>
              </a:ext>
            </a:extLst>
          </p:cNvPr>
          <p:cNvSpPr txBox="1">
            <a:spLocks/>
          </p:cNvSpPr>
          <p:nvPr/>
        </p:nvSpPr>
        <p:spPr>
          <a:xfrm>
            <a:off x="425513" y="337964"/>
            <a:ext cx="6983994"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a:solidFill>
                  <a:schemeClr val="accent2">
                    <a:lumMod val="75000"/>
                  </a:schemeClr>
                </a:solidFill>
                <a:latin typeface="+mn-lt"/>
              </a:rPr>
              <a:t>Résultats : les PME créés pour les CC &amp; CP </a:t>
            </a:r>
            <a:endParaRPr lang="fr-FR" sz="2400" b="1" dirty="0">
              <a:solidFill>
                <a:schemeClr val="accent2">
                  <a:lumMod val="75000"/>
                </a:schemeClr>
              </a:solidFill>
              <a:latin typeface="+mn-lt"/>
            </a:endParaRPr>
          </a:p>
        </p:txBody>
      </p:sp>
      <p:sp>
        <p:nvSpPr>
          <p:cNvPr id="8" name="Rectangle 1">
            <a:extLst>
              <a:ext uri="{FF2B5EF4-FFF2-40B4-BE49-F238E27FC236}">
                <a16:creationId xmlns:a16="http://schemas.microsoft.com/office/drawing/2014/main" id="{B82FE69F-A95C-4EE4-BAB3-19CDEC53BE00}"/>
              </a:ext>
            </a:extLst>
          </p:cNvPr>
          <p:cNvSpPr>
            <a:spLocks noChangeArrowheads="1"/>
          </p:cNvSpPr>
          <p:nvPr/>
        </p:nvSpPr>
        <p:spPr bwMode="auto">
          <a:xfrm>
            <a:off x="661177" y="821283"/>
            <a:ext cx="9441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Modification des règles d’organisation classique des flux pour les offreurs de transport de l’offre b) </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71376DED-A5F4-4D43-9F1D-84B8491B5D9B}"/>
              </a:ext>
            </a:extLst>
          </p:cNvPr>
          <p:cNvSpPr txBox="1"/>
          <p:nvPr/>
        </p:nvSpPr>
        <p:spPr>
          <a:xfrm>
            <a:off x="199176" y="6061988"/>
            <a:ext cx="11624650" cy="861774"/>
          </a:xfrm>
          <a:prstGeom prst="rect">
            <a:avLst/>
          </a:prstGeom>
          <a:noFill/>
        </p:spPr>
        <p:txBody>
          <a:bodyPr wrap="square" rtlCol="0">
            <a:spAutoFit/>
          </a:bodyPr>
          <a:lstStyle/>
          <a:p>
            <a:r>
              <a:rPr lang="fr-FR" sz="1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Proposer une offre de massification des flux en entrée de ville suppose, le recours a des règles classiques, que les offres a) ne mobilisent pas : les outils, lieux et acteurs de la massification, la sous-traitance en cascade, les poids-lourds</a:t>
            </a:r>
            <a:br>
              <a:rPr lang="fr-FR" sz="1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fr-FR" sz="1600" dirty="0">
              <a:solidFill>
                <a:schemeClr val="accent2">
                  <a:lumMod val="75000"/>
                </a:schemeClr>
              </a:solidFill>
            </a:endParaRPr>
          </a:p>
        </p:txBody>
      </p:sp>
      <p:graphicFrame>
        <p:nvGraphicFramePr>
          <p:cNvPr id="6" name="Tableau 5">
            <a:extLst>
              <a:ext uri="{FF2B5EF4-FFF2-40B4-BE49-F238E27FC236}">
                <a16:creationId xmlns:a16="http://schemas.microsoft.com/office/drawing/2014/main" id="{C163F2C8-0C07-4E13-B4C9-3851AD06110D}"/>
              </a:ext>
            </a:extLst>
          </p:cNvPr>
          <p:cNvGraphicFramePr>
            <a:graphicFrameLocks noGrp="1"/>
          </p:cNvGraphicFramePr>
          <p:nvPr>
            <p:extLst>
              <p:ext uri="{D42A27DB-BD31-4B8C-83A1-F6EECF244321}">
                <p14:modId xmlns:p14="http://schemas.microsoft.com/office/powerpoint/2010/main" val="262068297"/>
              </p:ext>
            </p:extLst>
          </p:nvPr>
        </p:nvGraphicFramePr>
        <p:xfrm>
          <a:off x="838199" y="1800226"/>
          <a:ext cx="10448926" cy="3618884"/>
        </p:xfrm>
        <a:graphic>
          <a:graphicData uri="http://schemas.openxmlformats.org/drawingml/2006/table">
            <a:tbl>
              <a:tblPr firstRow="1" firstCol="1" bandRow="1">
                <a:tableStyleId>{5C22544A-7EE6-4342-B048-85BDC9FD1C3A}</a:tableStyleId>
              </a:tblPr>
              <a:tblGrid>
                <a:gridCol w="1695451">
                  <a:extLst>
                    <a:ext uri="{9D8B030D-6E8A-4147-A177-3AD203B41FA5}">
                      <a16:colId xmlns:a16="http://schemas.microsoft.com/office/drawing/2014/main" val="1433038365"/>
                    </a:ext>
                  </a:extLst>
                </a:gridCol>
                <a:gridCol w="8753475">
                  <a:extLst>
                    <a:ext uri="{9D8B030D-6E8A-4147-A177-3AD203B41FA5}">
                      <a16:colId xmlns:a16="http://schemas.microsoft.com/office/drawing/2014/main" val="27861391"/>
                    </a:ext>
                  </a:extLst>
                </a:gridCol>
              </a:tblGrid>
              <a:tr h="628051">
                <a:tc rowSpan="7">
                  <a:txBody>
                    <a:bodyPr/>
                    <a:lstStyle/>
                    <a:p>
                      <a:pPr algn="ctr" rtl="0" fontAlgn="ctr"/>
                      <a:r>
                        <a:rPr lang="fr-FR" sz="1800" u="none" strike="noStrike">
                          <a:effectLst/>
                        </a:rPr>
                        <a:t>Modifications de règles propres aux offres de type b)</a:t>
                      </a:r>
                      <a:endParaRPr lang="fr-FR" sz="18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fr-FR" sz="1800" u="none" strike="noStrike">
                          <a:effectLst/>
                        </a:rPr>
                        <a:t>Renforcement du local : périmètre géographique d’intervention locale ou régionale, parfois dupliqué dans plusieurs métropoles </a:t>
                      </a:r>
                      <a:endParaRPr lang="fr-FR" sz="1800" b="1" i="0" u="none" strike="noStrike">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1159336"/>
                  </a:ext>
                </a:extLst>
              </a:tr>
              <a:tr h="353499">
                <a:tc vMerge="1">
                  <a:txBody>
                    <a:bodyPr/>
                    <a:lstStyle/>
                    <a:p>
                      <a:endParaRPr lang="fr-FR"/>
                    </a:p>
                  </a:txBody>
                  <a:tcPr/>
                </a:tc>
                <a:tc>
                  <a:txBody>
                    <a:bodyPr/>
                    <a:lstStyle/>
                    <a:p>
                      <a:pPr algn="ctr" rtl="0" fontAlgn="ctr"/>
                      <a:r>
                        <a:rPr lang="fr-FR" sz="1800" u="none" strike="noStrike">
                          <a:effectLst/>
                        </a:rPr>
                        <a:t>Remise en question des process industriels pour favoriser la souplesse </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25130865"/>
                  </a:ext>
                </a:extLst>
              </a:tr>
              <a:tr h="628051">
                <a:tc vMerge="1">
                  <a:txBody>
                    <a:bodyPr/>
                    <a:lstStyle/>
                    <a:p>
                      <a:endParaRPr lang="fr-FR"/>
                    </a:p>
                  </a:txBody>
                  <a:tcPr/>
                </a:tc>
                <a:tc>
                  <a:txBody>
                    <a:bodyPr/>
                    <a:lstStyle/>
                    <a:p>
                      <a:pPr algn="ctr" rtl="0" fontAlgn="ctr"/>
                      <a:r>
                        <a:rPr lang="fr-FR" sz="1800" u="none" strike="noStrike">
                          <a:effectLst/>
                        </a:rPr>
                        <a:t>Services logistiques en entrée de ville : adressé aux producteurs et artisans de l'alimentaire (stockage, préparation de commandes)</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32094497"/>
                  </a:ext>
                </a:extLst>
              </a:tr>
              <a:tr h="783591">
                <a:tc vMerge="1">
                  <a:txBody>
                    <a:bodyPr/>
                    <a:lstStyle/>
                    <a:p>
                      <a:endParaRPr lang="fr-FR"/>
                    </a:p>
                  </a:txBody>
                  <a:tcPr/>
                </a:tc>
                <a:tc>
                  <a:txBody>
                    <a:bodyPr/>
                    <a:lstStyle/>
                    <a:p>
                      <a:pPr algn="ctr" rtl="0" fontAlgn="ctr"/>
                      <a:r>
                        <a:rPr lang="fr-FR" sz="1800" u="none" strike="noStrike">
                          <a:effectLst/>
                        </a:rPr>
                        <a:t>Regroupement des marchandises alimentaires de producteurs/artisans en entrée de ville et livraison (restaurants, épiceries, magasins spécialisés, restauration collective, particuliers) </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53917546"/>
                  </a:ext>
                </a:extLst>
              </a:tr>
              <a:tr h="628051">
                <a:tc vMerge="1">
                  <a:txBody>
                    <a:bodyPr/>
                    <a:lstStyle/>
                    <a:p>
                      <a:endParaRPr lang="fr-FR"/>
                    </a:p>
                  </a:txBody>
                  <a:tcPr/>
                </a:tc>
                <a:tc>
                  <a:txBody>
                    <a:bodyPr/>
                    <a:lstStyle/>
                    <a:p>
                      <a:pPr algn="ctr" rtl="0" fontAlgn="ctr"/>
                      <a:r>
                        <a:rPr lang="fr-FR" sz="1800" u="none" strike="noStrike">
                          <a:effectLst/>
                        </a:rPr>
                        <a:t>Mutualisation des flux d’un écosystème de clients sur une métropole, via des fonctions d’organisation des flux, avec ou sans parc propre </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11614798"/>
                  </a:ext>
                </a:extLst>
              </a:tr>
              <a:tr h="316971">
                <a:tc vMerge="1">
                  <a:txBody>
                    <a:bodyPr/>
                    <a:lstStyle/>
                    <a:p>
                      <a:endParaRPr lang="fr-FR"/>
                    </a:p>
                  </a:txBody>
                  <a:tcPr/>
                </a:tc>
                <a:tc>
                  <a:txBody>
                    <a:bodyPr/>
                    <a:lstStyle/>
                    <a:p>
                      <a:pPr algn="ctr" rtl="0" fontAlgn="ctr"/>
                      <a:r>
                        <a:rPr lang="fr-FR" sz="1800" u="none" strike="noStrike">
                          <a:effectLst/>
                        </a:rPr>
                        <a:t>Connaissance des pratiques et produits des clients </a:t>
                      </a:r>
                      <a:endParaRPr lang="fr-FR"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50320171"/>
                  </a:ext>
                </a:extLst>
              </a:tr>
              <a:tr h="176750">
                <a:tc vMerge="1">
                  <a:txBody>
                    <a:bodyPr/>
                    <a:lstStyle/>
                    <a:p>
                      <a:endParaRPr lang="fr-FR"/>
                    </a:p>
                  </a:txBody>
                  <a:tcPr/>
                </a:tc>
                <a:tc>
                  <a:txBody>
                    <a:bodyPr/>
                    <a:lstStyle/>
                    <a:p>
                      <a:pPr algn="ctr" rtl="0" fontAlgn="ctr"/>
                      <a:r>
                        <a:rPr lang="fr-FR" sz="1800" u="none" strike="noStrike" dirty="0">
                          <a:effectLst/>
                        </a:rPr>
                        <a:t>Conseil aux collectivités ou contractualisation </a:t>
                      </a:r>
                      <a:endParaRPr lang="fr-FR"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43034388"/>
                  </a:ext>
                </a:extLst>
              </a:tr>
            </a:tbl>
          </a:graphicData>
        </a:graphic>
      </p:graphicFrame>
    </p:spTree>
    <p:extLst>
      <p:ext uri="{BB962C8B-B14F-4D97-AF65-F5344CB8AC3E}">
        <p14:creationId xmlns:p14="http://schemas.microsoft.com/office/powerpoint/2010/main" val="180397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9041" y="421966"/>
            <a:ext cx="11479236" cy="1386273"/>
          </a:xfrm>
        </p:spPr>
        <p:txBody>
          <a:bodyPr>
            <a:normAutofit fontScale="92500" lnSpcReduction="10000"/>
          </a:bodyPr>
          <a:lstStyle/>
          <a:p>
            <a:r>
              <a:rPr lang="fr-FR" dirty="0"/>
              <a:t>Selon le Ministère de l'agriculture et de la souveraineté alimentaire :</a:t>
            </a:r>
          </a:p>
          <a:p>
            <a:pPr marL="0" indent="0" algn="ctr">
              <a:buNone/>
            </a:pPr>
            <a:r>
              <a:rPr lang="fr-FR" sz="2400" dirty="0">
                <a:solidFill>
                  <a:schemeClr val="accent1">
                    <a:lumMod val="75000"/>
                  </a:schemeClr>
                </a:solidFill>
              </a:rPr>
              <a:t>« </a:t>
            </a:r>
            <a:r>
              <a:rPr lang="fr-FR" sz="2400" i="1" dirty="0">
                <a:solidFill>
                  <a:schemeClr val="accent1">
                    <a:lumMod val="75000"/>
                  </a:schemeClr>
                </a:solidFill>
              </a:rPr>
              <a:t>un mode de commercialisation des produits agricoles qui s’exerce soit par la vente directe du producteur au consommateur, soit par la vente indirecte, à condition qu'il n'y ait qu'un seul intermédiaire » </a:t>
            </a:r>
            <a:r>
              <a:rPr lang="fr-FR" sz="1500" i="1" dirty="0">
                <a:solidFill>
                  <a:schemeClr val="accent1">
                    <a:lumMod val="75000"/>
                  </a:schemeClr>
                </a:solidFill>
              </a:rPr>
              <a:t>(Plan Barnier, 2009)</a:t>
            </a:r>
            <a:endParaRPr lang="fr-FR" sz="2400" i="1" dirty="0">
              <a:solidFill>
                <a:schemeClr val="accent1">
                  <a:lumMod val="75000"/>
                </a:schemeClr>
              </a:solidFill>
            </a:endParaRPr>
          </a:p>
        </p:txBody>
      </p:sp>
      <p:pic>
        <p:nvPicPr>
          <p:cNvPr id="5" name="Picture 5" descr="C:\Users\raton\Pictures\10296242-courses-alimentaires-qui-sont-les-clients-des-circuits-courts.jpg"/>
          <p:cNvPicPr>
            <a:picLocks noChangeAspect="1" noChangeArrowheads="1"/>
          </p:cNvPicPr>
          <p:nvPr/>
        </p:nvPicPr>
        <p:blipFill>
          <a:blip r:embed="rId3" cstate="print"/>
          <a:srcRect/>
          <a:stretch>
            <a:fillRect/>
          </a:stretch>
        </p:blipFill>
        <p:spPr bwMode="auto">
          <a:xfrm>
            <a:off x="1174967" y="1862924"/>
            <a:ext cx="2345510" cy="1563260"/>
          </a:xfrm>
          <a:prstGeom prst="rect">
            <a:avLst/>
          </a:prstGeom>
          <a:noFill/>
        </p:spPr>
      </p:pic>
      <p:pic>
        <p:nvPicPr>
          <p:cNvPr id="6" name="Picture 7" descr="C:\Users\raton\Pictures\ob_4766c2_panier-1.jpg"/>
          <p:cNvPicPr>
            <a:picLocks noChangeAspect="1" noChangeArrowheads="1"/>
          </p:cNvPicPr>
          <p:nvPr/>
        </p:nvPicPr>
        <p:blipFill>
          <a:blip r:embed="rId4" cstate="print"/>
          <a:srcRect/>
          <a:stretch>
            <a:fillRect/>
          </a:stretch>
        </p:blipFill>
        <p:spPr bwMode="auto">
          <a:xfrm>
            <a:off x="8183203" y="1862924"/>
            <a:ext cx="2160744" cy="1563260"/>
          </a:xfrm>
          <a:prstGeom prst="rect">
            <a:avLst/>
          </a:prstGeom>
          <a:noFill/>
        </p:spPr>
      </p:pic>
      <p:sp>
        <p:nvSpPr>
          <p:cNvPr id="8" name="Espace réservé du contenu 2"/>
          <p:cNvSpPr txBox="1">
            <a:spLocks/>
          </p:cNvSpPr>
          <p:nvPr/>
        </p:nvSpPr>
        <p:spPr>
          <a:xfrm>
            <a:off x="6471138" y="4155691"/>
            <a:ext cx="5584874" cy="2132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solidFill>
                <a:srgbClr val="FF0000"/>
              </a:solidFill>
            </a:endParaRPr>
          </a:p>
        </p:txBody>
      </p:sp>
      <p:sp>
        <p:nvSpPr>
          <p:cNvPr id="9" name="Espace réservé du contenu 2"/>
          <p:cNvSpPr txBox="1">
            <a:spLocks/>
          </p:cNvSpPr>
          <p:nvPr/>
        </p:nvSpPr>
        <p:spPr>
          <a:xfrm>
            <a:off x="464284" y="3684684"/>
            <a:ext cx="4837388" cy="106875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accent6">
                    <a:lumMod val="75000"/>
                  </a:schemeClr>
                </a:solidFill>
              </a:rPr>
              <a:t>Circuit court  (CC) </a:t>
            </a:r>
            <a:r>
              <a:rPr lang="fr-FR" dirty="0"/>
              <a:t>: limitation du nombre d’intermédiaires commerciaux</a:t>
            </a:r>
          </a:p>
          <a:p>
            <a:pPr marL="0" indent="0">
              <a:buNone/>
            </a:pPr>
            <a:r>
              <a:rPr lang="fr-FR" dirty="0">
                <a:solidFill>
                  <a:schemeClr val="tx1">
                    <a:lumMod val="65000"/>
                    <a:lumOff val="35000"/>
                  </a:schemeClr>
                </a:solidFill>
              </a:rPr>
              <a:t>→ identifier les transferts de propriété </a:t>
            </a:r>
            <a:endParaRPr lang="fr-FR" dirty="0"/>
          </a:p>
        </p:txBody>
      </p:sp>
      <p:sp>
        <p:nvSpPr>
          <p:cNvPr id="10" name="Espace réservé du contenu 2">
            <a:extLst>
              <a:ext uri="{FF2B5EF4-FFF2-40B4-BE49-F238E27FC236}">
                <a16:creationId xmlns:a16="http://schemas.microsoft.com/office/drawing/2014/main" id="{FDA11FDC-7C1D-46B1-A584-9E0EF6800BBA}"/>
              </a:ext>
            </a:extLst>
          </p:cNvPr>
          <p:cNvSpPr txBox="1">
            <a:spLocks/>
          </p:cNvSpPr>
          <p:nvPr/>
        </p:nvSpPr>
        <p:spPr>
          <a:xfrm>
            <a:off x="6096000" y="3684684"/>
            <a:ext cx="5495636" cy="192178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accent6">
                    <a:lumMod val="75000"/>
                  </a:schemeClr>
                </a:solidFill>
              </a:rPr>
              <a:t>Circuit de proximité (CP)  </a:t>
            </a:r>
            <a:r>
              <a:rPr lang="fr-FR" dirty="0"/>
              <a:t>: proximité géographique </a:t>
            </a:r>
          </a:p>
          <a:p>
            <a:pPr marL="0" indent="0">
              <a:buNone/>
            </a:pPr>
            <a:r>
              <a:rPr lang="fr-FR" dirty="0">
                <a:solidFill>
                  <a:schemeClr val="tx1">
                    <a:lumMod val="65000"/>
                    <a:lumOff val="35000"/>
                  </a:schemeClr>
                </a:solidFill>
              </a:rPr>
              <a:t>→ identifier les distances </a:t>
            </a:r>
          </a:p>
          <a:p>
            <a:pPr marL="0" indent="0">
              <a:buNone/>
            </a:pPr>
            <a:endParaRPr lang="fr-FR" sz="2900" b="1" dirty="0">
              <a:solidFill>
                <a:schemeClr val="accent6">
                  <a:lumMod val="75000"/>
                </a:schemeClr>
              </a:solidFill>
            </a:endParaRPr>
          </a:p>
          <a:p>
            <a:pPr marL="0" indent="0">
              <a:buNone/>
            </a:pPr>
            <a:r>
              <a:rPr lang="fr-FR" sz="2900" b="1" dirty="0">
                <a:solidFill>
                  <a:schemeClr val="accent6">
                    <a:lumMod val="75000"/>
                  </a:schemeClr>
                </a:solidFill>
              </a:rPr>
              <a:t>Circuit alimentaire court de proximité (CCAP)</a:t>
            </a:r>
          </a:p>
        </p:txBody>
      </p:sp>
      <p:sp>
        <p:nvSpPr>
          <p:cNvPr id="11" name="ZoneTexte 10">
            <a:extLst>
              <a:ext uri="{FF2B5EF4-FFF2-40B4-BE49-F238E27FC236}">
                <a16:creationId xmlns:a16="http://schemas.microsoft.com/office/drawing/2014/main" id="{2F99494F-9E42-4C23-8646-75EEE0BAF0EA}"/>
              </a:ext>
            </a:extLst>
          </p:cNvPr>
          <p:cNvSpPr txBox="1"/>
          <p:nvPr/>
        </p:nvSpPr>
        <p:spPr>
          <a:xfrm>
            <a:off x="453399" y="5765039"/>
            <a:ext cx="11285201" cy="523220"/>
          </a:xfrm>
          <a:prstGeom prst="rect">
            <a:avLst/>
          </a:prstGeom>
          <a:noFill/>
        </p:spPr>
        <p:txBody>
          <a:bodyPr wrap="square">
            <a:spAutoFit/>
          </a:bodyPr>
          <a:lstStyle/>
          <a:p>
            <a:r>
              <a:rPr lang="fr-FR" sz="2800" b="1" dirty="0">
                <a:solidFill>
                  <a:schemeClr val="accent6">
                    <a:lumMod val="50000"/>
                  </a:schemeClr>
                </a:solidFill>
              </a:rPr>
              <a:t>Contexte : réflexion sociétale sur la durabilité des systèmes alimentaires </a:t>
            </a:r>
          </a:p>
        </p:txBody>
      </p:sp>
      <p:grpSp>
        <p:nvGrpSpPr>
          <p:cNvPr id="12" name="Groupe 11">
            <a:extLst>
              <a:ext uri="{FF2B5EF4-FFF2-40B4-BE49-F238E27FC236}">
                <a16:creationId xmlns:a16="http://schemas.microsoft.com/office/drawing/2014/main" id="{4BCE405D-ACB9-462C-8B33-49291DC85B97}"/>
              </a:ext>
            </a:extLst>
          </p:cNvPr>
          <p:cNvGrpSpPr/>
          <p:nvPr/>
        </p:nvGrpSpPr>
        <p:grpSpPr>
          <a:xfrm>
            <a:off x="464284" y="4706966"/>
            <a:ext cx="5007434" cy="685591"/>
            <a:chOff x="1839683" y="5828463"/>
            <a:chExt cx="5007434" cy="685591"/>
          </a:xfrm>
        </p:grpSpPr>
        <p:sp>
          <p:nvSpPr>
            <p:cNvPr id="13" name="Ellipse 12">
              <a:extLst>
                <a:ext uri="{FF2B5EF4-FFF2-40B4-BE49-F238E27FC236}">
                  <a16:creationId xmlns:a16="http://schemas.microsoft.com/office/drawing/2014/main" id="{CC93E8BD-5EF9-46C3-8687-B912076BC080}"/>
                </a:ext>
              </a:extLst>
            </p:cNvPr>
            <p:cNvSpPr/>
            <p:nvPr/>
          </p:nvSpPr>
          <p:spPr>
            <a:xfrm>
              <a:off x="3080657" y="6313714"/>
              <a:ext cx="195943" cy="179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AD44D2A-6C3A-45F0-85A1-D4CE5DA3855F}"/>
                </a:ext>
              </a:extLst>
            </p:cNvPr>
            <p:cNvSpPr txBox="1"/>
            <p:nvPr/>
          </p:nvSpPr>
          <p:spPr>
            <a:xfrm>
              <a:off x="1839683" y="5876006"/>
              <a:ext cx="1589314" cy="369332"/>
            </a:xfrm>
            <a:prstGeom prst="rect">
              <a:avLst/>
            </a:prstGeom>
            <a:noFill/>
          </p:spPr>
          <p:txBody>
            <a:bodyPr wrap="square" rtlCol="0">
              <a:spAutoFit/>
            </a:bodyPr>
            <a:lstStyle/>
            <a:p>
              <a:r>
                <a:rPr lang="fr-FR" b="1" dirty="0"/>
                <a:t>Producteur A</a:t>
              </a:r>
            </a:p>
          </p:txBody>
        </p:sp>
        <p:sp>
          <p:nvSpPr>
            <p:cNvPr id="15" name="Ellipse 14">
              <a:extLst>
                <a:ext uri="{FF2B5EF4-FFF2-40B4-BE49-F238E27FC236}">
                  <a16:creationId xmlns:a16="http://schemas.microsoft.com/office/drawing/2014/main" id="{AFDFF75C-E0D2-4928-8856-E7F233438AE3}"/>
                </a:ext>
              </a:extLst>
            </p:cNvPr>
            <p:cNvSpPr/>
            <p:nvPr/>
          </p:nvSpPr>
          <p:spPr>
            <a:xfrm flipV="1">
              <a:off x="4822371" y="6313713"/>
              <a:ext cx="195943" cy="1791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806867DB-46A3-4DAC-840B-87AAA71BEB6B}"/>
                </a:ext>
              </a:extLst>
            </p:cNvPr>
            <p:cNvSpPr txBox="1"/>
            <p:nvPr/>
          </p:nvSpPr>
          <p:spPr>
            <a:xfrm>
              <a:off x="4147457" y="5876006"/>
              <a:ext cx="1589314" cy="369332"/>
            </a:xfrm>
            <a:prstGeom prst="rect">
              <a:avLst/>
            </a:prstGeom>
            <a:noFill/>
          </p:spPr>
          <p:txBody>
            <a:bodyPr wrap="square" rtlCol="0">
              <a:spAutoFit/>
            </a:bodyPr>
            <a:lstStyle/>
            <a:p>
              <a:r>
                <a:rPr lang="fr-FR" b="1" dirty="0"/>
                <a:t>Commerçant x</a:t>
              </a:r>
            </a:p>
          </p:txBody>
        </p:sp>
        <p:cxnSp>
          <p:nvCxnSpPr>
            <p:cNvPr id="17" name="Connecteur droit avec flèche 16">
              <a:extLst>
                <a:ext uri="{FF2B5EF4-FFF2-40B4-BE49-F238E27FC236}">
                  <a16:creationId xmlns:a16="http://schemas.microsoft.com/office/drawing/2014/main" id="{A312BE7A-7630-4278-84AA-1193163F180E}"/>
                </a:ext>
              </a:extLst>
            </p:cNvPr>
            <p:cNvCxnSpPr/>
            <p:nvPr/>
          </p:nvCxnSpPr>
          <p:spPr>
            <a:xfrm>
              <a:off x="3494314" y="6403293"/>
              <a:ext cx="1175657"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8" name="Connecteur droit avec flèche 17">
              <a:extLst>
                <a:ext uri="{FF2B5EF4-FFF2-40B4-BE49-F238E27FC236}">
                  <a16:creationId xmlns:a16="http://schemas.microsoft.com/office/drawing/2014/main" id="{E7E17BAB-4326-4D03-A435-E04FAB237D6E}"/>
                </a:ext>
              </a:extLst>
            </p:cNvPr>
            <p:cNvCxnSpPr/>
            <p:nvPr/>
          </p:nvCxnSpPr>
          <p:spPr>
            <a:xfrm>
              <a:off x="5148943" y="6407665"/>
              <a:ext cx="1175657"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9" name="ZoneTexte 18">
              <a:extLst>
                <a:ext uri="{FF2B5EF4-FFF2-40B4-BE49-F238E27FC236}">
                  <a16:creationId xmlns:a16="http://schemas.microsoft.com/office/drawing/2014/main" id="{21C23BFE-BD8E-4EE8-B921-56D972CAD8D3}"/>
                </a:ext>
              </a:extLst>
            </p:cNvPr>
            <p:cNvSpPr txBox="1"/>
            <p:nvPr/>
          </p:nvSpPr>
          <p:spPr>
            <a:xfrm>
              <a:off x="6455231" y="5828463"/>
              <a:ext cx="391886" cy="461665"/>
            </a:xfrm>
            <a:prstGeom prst="rect">
              <a:avLst/>
            </a:prstGeom>
            <a:noFill/>
          </p:spPr>
          <p:txBody>
            <a:bodyPr wrap="square" rtlCol="0">
              <a:spAutoFit/>
            </a:bodyPr>
            <a:lstStyle/>
            <a:p>
              <a:r>
                <a:rPr lang="fr-FR" sz="2400" b="1" dirty="0"/>
                <a:t>?</a:t>
              </a:r>
            </a:p>
          </p:txBody>
        </p:sp>
        <p:sp>
          <p:nvSpPr>
            <p:cNvPr id="20" name="Ellipse 19">
              <a:extLst>
                <a:ext uri="{FF2B5EF4-FFF2-40B4-BE49-F238E27FC236}">
                  <a16:creationId xmlns:a16="http://schemas.microsoft.com/office/drawing/2014/main" id="{EEA3E8DF-3740-4F73-B9B0-B050A6A4DB60}"/>
                </a:ext>
              </a:extLst>
            </p:cNvPr>
            <p:cNvSpPr/>
            <p:nvPr/>
          </p:nvSpPr>
          <p:spPr>
            <a:xfrm flipV="1">
              <a:off x="6525985" y="6334893"/>
              <a:ext cx="195943" cy="17916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ZoneTexte 20">
            <a:extLst>
              <a:ext uri="{FF2B5EF4-FFF2-40B4-BE49-F238E27FC236}">
                <a16:creationId xmlns:a16="http://schemas.microsoft.com/office/drawing/2014/main" id="{97B23885-FC50-40BF-85D0-D4507CE3C8B0}"/>
              </a:ext>
            </a:extLst>
          </p:cNvPr>
          <p:cNvSpPr txBox="1"/>
          <p:nvPr/>
        </p:nvSpPr>
        <p:spPr>
          <a:xfrm>
            <a:off x="2725819" y="5426146"/>
            <a:ext cx="2000089" cy="369332"/>
          </a:xfrm>
          <a:prstGeom prst="rect">
            <a:avLst/>
          </a:prstGeom>
          <a:noFill/>
        </p:spPr>
        <p:txBody>
          <a:bodyPr wrap="square" rtlCol="0">
            <a:spAutoFit/>
          </a:bodyPr>
          <a:lstStyle/>
          <a:p>
            <a:r>
              <a:rPr lang="fr-FR" b="1" dirty="0"/>
              <a:t>Transformateur x</a:t>
            </a:r>
          </a:p>
        </p:txBody>
      </p:sp>
    </p:spTree>
    <p:extLst>
      <p:ext uri="{BB962C8B-B14F-4D97-AF65-F5344CB8AC3E}">
        <p14:creationId xmlns:p14="http://schemas.microsoft.com/office/powerpoint/2010/main" val="6791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AE135-7F1B-4EAD-8D06-D329AFADB814}"/>
              </a:ext>
            </a:extLst>
          </p:cNvPr>
          <p:cNvSpPr>
            <a:spLocks noGrp="1"/>
          </p:cNvSpPr>
          <p:nvPr>
            <p:ph type="title"/>
          </p:nvPr>
        </p:nvSpPr>
        <p:spPr>
          <a:xfrm>
            <a:off x="838200" y="365126"/>
            <a:ext cx="10515600" cy="510774"/>
          </a:xfrm>
        </p:spPr>
        <p:txBody>
          <a:bodyPr>
            <a:normAutofit fontScale="90000"/>
          </a:bodyPr>
          <a:lstStyle/>
          <a:p>
            <a:r>
              <a:rPr lang="fr-FR" sz="3200" b="1" dirty="0">
                <a:solidFill>
                  <a:schemeClr val="accent2">
                    <a:lumMod val="75000"/>
                  </a:schemeClr>
                </a:solidFill>
                <a:latin typeface="+mn-lt"/>
              </a:rPr>
              <a:t>Conclusion </a:t>
            </a:r>
          </a:p>
        </p:txBody>
      </p:sp>
      <p:sp>
        <p:nvSpPr>
          <p:cNvPr id="3" name="Espace réservé du contenu 2">
            <a:extLst>
              <a:ext uri="{FF2B5EF4-FFF2-40B4-BE49-F238E27FC236}">
                <a16:creationId xmlns:a16="http://schemas.microsoft.com/office/drawing/2014/main" id="{6517386D-D03E-452D-A079-52D5077F2727}"/>
              </a:ext>
            </a:extLst>
          </p:cNvPr>
          <p:cNvSpPr>
            <a:spLocks noGrp="1"/>
          </p:cNvSpPr>
          <p:nvPr>
            <p:ph idx="1"/>
          </p:nvPr>
        </p:nvSpPr>
        <p:spPr>
          <a:xfrm>
            <a:off x="497941" y="986828"/>
            <a:ext cx="10855859" cy="5649362"/>
          </a:xfrm>
        </p:spPr>
        <p:txBody>
          <a:bodyPr>
            <a:normAutofit lnSpcReduction="10000"/>
          </a:bodyPr>
          <a:lstStyle/>
          <a:p>
            <a:pPr marL="0" indent="0">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offres de transport des CC &amp; CP enquêtées modifient les règles classiques d’organisation des flux de façon distinctes</a:t>
            </a:r>
          </a:p>
          <a:p>
            <a:r>
              <a:rPr lang="fr-FR" sz="1800" dirty="0">
                <a:latin typeface="Calibri" panose="020F0502020204030204" pitchFamily="34" charset="0"/>
                <a:ea typeface="Calibri" panose="020F0502020204030204" pitchFamily="34" charset="0"/>
                <a:cs typeface="Times New Roman" panose="02020603050405020304" pitchFamily="18" charset="0"/>
              </a:rPr>
              <a:t>C</a:t>
            </a:r>
            <a:r>
              <a:rPr lang="fr-FR" sz="1800" dirty="0">
                <a:effectLst/>
                <a:latin typeface="Calibri" panose="020F0502020204030204" pitchFamily="34" charset="0"/>
                <a:ea typeface="Calibri" panose="020F0502020204030204" pitchFamily="34" charset="0"/>
                <a:cs typeface="Times New Roman" panose="02020603050405020304" pitchFamily="18" charset="0"/>
              </a:rPr>
              <a:t>ertaines modifications semblent s’inscrire dans des tendances actuelles du transport de marchandises : </a:t>
            </a:r>
          </a:p>
          <a:p>
            <a:pPr lvl="1"/>
            <a:r>
              <a:rPr lang="fr-FR" sz="1400" dirty="0">
                <a:latin typeface="Calibri" panose="020F0502020204030204" pitchFamily="34" charset="0"/>
                <a:ea typeface="Calibri" panose="020F0502020204030204" pitchFamily="34" charset="0"/>
                <a:cs typeface="Times New Roman" panose="02020603050405020304" pitchFamily="18" charset="0"/>
              </a:rPr>
              <a:t>C</a:t>
            </a:r>
            <a:r>
              <a:rPr lang="fr-FR" sz="1400" dirty="0">
                <a:effectLst/>
                <a:latin typeface="Calibri" panose="020F0502020204030204" pitchFamily="34" charset="0"/>
                <a:ea typeface="Calibri" panose="020F0502020204030204" pitchFamily="34" charset="0"/>
                <a:cs typeface="Times New Roman" panose="02020603050405020304" pitchFamily="18" charset="0"/>
              </a:rPr>
              <a:t>olis </a:t>
            </a:r>
          </a:p>
          <a:p>
            <a:pPr lvl="1"/>
            <a:r>
              <a:rPr lang="fr-FR" sz="1400" dirty="0">
                <a:latin typeface="Calibri" panose="020F0502020204030204" pitchFamily="34" charset="0"/>
                <a:ea typeface="Calibri" panose="020F0502020204030204" pitchFamily="34" charset="0"/>
                <a:cs typeface="Times New Roman" panose="02020603050405020304" pitchFamily="18" charset="0"/>
              </a:rPr>
              <a:t>D</a:t>
            </a:r>
            <a:r>
              <a:rPr lang="fr-FR" sz="1400" dirty="0">
                <a:effectLst/>
                <a:latin typeface="Calibri" panose="020F0502020204030204" pitchFamily="34" charset="0"/>
                <a:ea typeface="Calibri" panose="020F0502020204030204" pitchFamily="34" charset="0"/>
                <a:cs typeface="Times New Roman" panose="02020603050405020304" pitchFamily="18" charset="0"/>
              </a:rPr>
              <a:t>écarbonation du transport et mise en œuvre, </a:t>
            </a:r>
          </a:p>
          <a:p>
            <a:pPr lvl="1"/>
            <a:r>
              <a:rPr lang="fr-FR" sz="1400" dirty="0">
                <a:effectLst/>
                <a:latin typeface="Calibri" panose="020F0502020204030204" pitchFamily="34" charset="0"/>
                <a:ea typeface="Calibri" panose="020F0502020204030204" pitchFamily="34" charset="0"/>
                <a:cs typeface="Times New Roman" panose="02020603050405020304" pitchFamily="18" charset="0"/>
              </a:rPr>
              <a:t>Proposition de services logistiques pour consolider les activités</a:t>
            </a:r>
          </a:p>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Les partis pris des entreprises créées pour les CC &amp; CP sont néanmoins plus marqués : </a:t>
            </a:r>
          </a:p>
          <a:p>
            <a:pPr lvl="1"/>
            <a:r>
              <a:rPr lang="fr-FR" sz="1500" dirty="0">
                <a:latin typeface="Calibri" panose="020F0502020204030204" pitchFamily="34" charset="0"/>
                <a:ea typeface="Calibri" panose="020F0502020204030204" pitchFamily="34" charset="0"/>
                <a:cs typeface="Times New Roman" panose="02020603050405020304" pitchFamily="18" charset="0"/>
              </a:rPr>
              <a:t>Les expéditions de palettes sont rares ou inexistantes et c’est le colis qui est privilégié</a:t>
            </a:r>
          </a:p>
          <a:p>
            <a:pPr lvl="1"/>
            <a:r>
              <a:rPr lang="fr-FR" sz="1500" dirty="0">
                <a:latin typeface="Calibri" panose="020F0502020204030204" pitchFamily="34" charset="0"/>
                <a:ea typeface="Calibri" panose="020F0502020204030204" pitchFamily="34" charset="0"/>
                <a:cs typeface="Times New Roman" panose="02020603050405020304" pitchFamily="18" charset="0"/>
              </a:rPr>
              <a:t>La décarbonation du transport est cité mais c’est le levier de la réduction des distances qui prime</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Les partis pris des offre de type a) peuvent s’inscrire dans les pratiques propres aux PME du transport : </a:t>
            </a:r>
          </a:p>
          <a:p>
            <a:pPr lvl="1"/>
            <a:r>
              <a:rPr lang="fr-FR" sz="1500" dirty="0">
                <a:effectLst/>
                <a:latin typeface="Calibri" panose="020F0502020204030204" pitchFamily="34" charset="0"/>
                <a:ea typeface="Calibri" panose="020F0502020204030204" pitchFamily="34" charset="0"/>
                <a:cs typeface="Times New Roman" panose="02020603050405020304" pitchFamily="18" charset="0"/>
              </a:rPr>
              <a:t>de la souplesse  et une inscription moindre dans les process industriels, </a:t>
            </a:r>
          </a:p>
          <a:p>
            <a:pPr lvl="1"/>
            <a:r>
              <a:rPr lang="fr-FR" sz="1500" dirty="0">
                <a:effectLst/>
                <a:latin typeface="Calibri" panose="020F0502020204030204" pitchFamily="34" charset="0"/>
                <a:ea typeface="Calibri" panose="020F0502020204030204" pitchFamily="34" charset="0"/>
                <a:cs typeface="Times New Roman" panose="02020603050405020304" pitchFamily="18" charset="0"/>
              </a:rPr>
              <a:t>du transport de proximité, </a:t>
            </a:r>
          </a:p>
          <a:p>
            <a:pPr lvl="1"/>
            <a:r>
              <a:rPr lang="fr-FR" sz="1500" dirty="0">
                <a:effectLst/>
                <a:latin typeface="Calibri" panose="020F0502020204030204" pitchFamily="34" charset="0"/>
                <a:ea typeface="Calibri" panose="020F0502020204030204" pitchFamily="34" charset="0"/>
                <a:cs typeface="Times New Roman" panose="02020603050405020304" pitchFamily="18" charset="0"/>
              </a:rPr>
              <a:t>du relationnel avec les clients</a:t>
            </a:r>
            <a:endParaRPr lang="fr-FR" sz="15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Les partis pris des offres de type a) sont néanmoins plus marqués </a:t>
            </a:r>
            <a:r>
              <a:rPr lang="fr-FR" sz="1800" dirty="0">
                <a:latin typeface="Calibri" panose="020F0502020204030204" pitchFamily="34" charset="0"/>
                <a:ea typeface="Calibri" panose="020F0502020204030204" pitchFamily="34" charset="0"/>
                <a:cs typeface="Times New Roman" panose="02020603050405020304" pitchFamily="18" charset="0"/>
              </a:rPr>
              <a:t>: </a:t>
            </a:r>
          </a:p>
          <a:p>
            <a:pPr lvl="1"/>
            <a:r>
              <a:rPr lang="fr-FR" sz="1500" dirty="0">
                <a:latin typeface="Calibri" panose="020F0502020204030204" pitchFamily="34" charset="0"/>
                <a:ea typeface="Calibri" panose="020F0502020204030204" pitchFamily="34" charset="0"/>
                <a:cs typeface="Times New Roman" panose="02020603050405020304" pitchFamily="18" charset="0"/>
              </a:rPr>
              <a:t>de la souplesse et une inscription moindre dans les process industriels </a:t>
            </a:r>
            <a:r>
              <a:rPr lang="fr-FR" sz="15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(sur mesure) </a:t>
            </a:r>
            <a:endParaRPr lang="fr-FR" sz="1500" dirty="0">
              <a:latin typeface="Calibri" panose="020F0502020204030204" pitchFamily="34" charset="0"/>
              <a:ea typeface="Calibri" panose="020F0502020204030204" pitchFamily="34" charset="0"/>
              <a:cs typeface="Times New Roman" panose="02020603050405020304" pitchFamily="18" charset="0"/>
            </a:endParaRPr>
          </a:p>
          <a:p>
            <a:pPr lvl="1"/>
            <a:r>
              <a:rPr lang="fr-FR" sz="1500" dirty="0">
                <a:latin typeface="Calibri" panose="020F0502020204030204" pitchFamily="34" charset="0"/>
                <a:ea typeface="Calibri" panose="020F0502020204030204" pitchFamily="34" charset="0"/>
                <a:cs typeface="Times New Roman" panose="02020603050405020304" pitchFamily="18" charset="0"/>
              </a:rPr>
              <a:t>du transport de proximité </a:t>
            </a:r>
            <a:r>
              <a:rPr lang="fr-FR" sz="15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(50 km max, sans rupture de charge) </a:t>
            </a:r>
          </a:p>
          <a:p>
            <a:pPr lvl="1"/>
            <a:r>
              <a:rPr lang="fr-FR" sz="1500" dirty="0">
                <a:latin typeface="Calibri" panose="020F0502020204030204" pitchFamily="34" charset="0"/>
                <a:ea typeface="Calibri" panose="020F0502020204030204" pitchFamily="34" charset="0"/>
                <a:cs typeface="Times New Roman" panose="02020603050405020304" pitchFamily="18" charset="0"/>
              </a:rPr>
              <a:t>du relationnel avec les clients </a:t>
            </a:r>
            <a:r>
              <a:rPr lang="fr-FR" sz="15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(confiance, conseil, partenariat) </a:t>
            </a:r>
          </a:p>
          <a:p>
            <a:r>
              <a:rPr lang="fr-FR" sz="1800" dirty="0">
                <a:latin typeface="Calibri" panose="020F0502020204030204" pitchFamily="34" charset="0"/>
                <a:ea typeface="Calibri" panose="020F0502020204030204" pitchFamily="34" charset="0"/>
                <a:cs typeface="Times New Roman" panose="02020603050405020304" pitchFamily="18" charset="0"/>
              </a:rPr>
              <a:t>Le pendant, c’est une plus grande difficulté à atteindre leur modèle économique</a:t>
            </a:r>
          </a:p>
          <a:p>
            <a:r>
              <a:rPr lang="fr-FR" sz="1800" dirty="0">
                <a:latin typeface="Calibri" panose="020F0502020204030204" pitchFamily="34" charset="0"/>
                <a:cs typeface="Times New Roman" panose="02020603050405020304" pitchFamily="18" charset="0"/>
              </a:rPr>
              <a:t>Une plus grande sensibilité à la concurrence</a:t>
            </a:r>
          </a:p>
          <a:p>
            <a:endParaRPr lang="fr-FR" dirty="0"/>
          </a:p>
        </p:txBody>
      </p:sp>
    </p:spTree>
    <p:extLst>
      <p:ext uri="{BB962C8B-B14F-4D97-AF65-F5344CB8AC3E}">
        <p14:creationId xmlns:p14="http://schemas.microsoft.com/office/powerpoint/2010/main" val="164514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AE135-7F1B-4EAD-8D06-D329AFADB814}"/>
              </a:ext>
            </a:extLst>
          </p:cNvPr>
          <p:cNvSpPr>
            <a:spLocks noGrp="1"/>
          </p:cNvSpPr>
          <p:nvPr>
            <p:ph type="title"/>
          </p:nvPr>
        </p:nvSpPr>
        <p:spPr>
          <a:xfrm>
            <a:off x="838200" y="365126"/>
            <a:ext cx="10515600" cy="510774"/>
          </a:xfrm>
        </p:spPr>
        <p:txBody>
          <a:bodyPr>
            <a:normAutofit fontScale="90000"/>
          </a:bodyPr>
          <a:lstStyle/>
          <a:p>
            <a:r>
              <a:rPr lang="fr-FR" sz="3200" b="1" dirty="0">
                <a:solidFill>
                  <a:schemeClr val="accent2">
                    <a:lumMod val="75000"/>
                  </a:schemeClr>
                </a:solidFill>
                <a:latin typeface="+mn-lt"/>
              </a:rPr>
              <a:t>Conclusion </a:t>
            </a:r>
          </a:p>
        </p:txBody>
      </p:sp>
      <p:sp>
        <p:nvSpPr>
          <p:cNvPr id="3" name="Espace réservé du contenu 2">
            <a:extLst>
              <a:ext uri="{FF2B5EF4-FFF2-40B4-BE49-F238E27FC236}">
                <a16:creationId xmlns:a16="http://schemas.microsoft.com/office/drawing/2014/main" id="{6517386D-D03E-452D-A079-52D5077F2727}"/>
              </a:ext>
            </a:extLst>
          </p:cNvPr>
          <p:cNvSpPr>
            <a:spLocks noGrp="1"/>
          </p:cNvSpPr>
          <p:nvPr>
            <p:ph idx="1"/>
          </p:nvPr>
        </p:nvSpPr>
        <p:spPr>
          <a:xfrm>
            <a:off x="838200" y="1032096"/>
            <a:ext cx="10515600" cy="5595042"/>
          </a:xfrm>
        </p:spPr>
        <p:txBody>
          <a:bodyPr>
            <a:normAutofit lnSpcReduction="10000"/>
          </a:bodyPr>
          <a:lstStyle/>
          <a:p>
            <a:r>
              <a:rPr lang="fr-FR" sz="1800" dirty="0">
                <a:latin typeface="Calibri" panose="020F0502020204030204" pitchFamily="34" charset="0"/>
                <a:ea typeface="Calibri" panose="020F0502020204030204" pitchFamily="34" charset="0"/>
                <a:cs typeface="Times New Roman" panose="02020603050405020304" pitchFamily="18" charset="0"/>
              </a:rPr>
              <a:t>La mise en place de prestations de transport peut être garante des souhaits ou valeurs de proximité des acteurs des CC &amp; CP (pour l’offre a)</a:t>
            </a:r>
          </a:p>
          <a:p>
            <a:r>
              <a:rPr lang="fr-FR" sz="1800" dirty="0">
                <a:latin typeface="Calibri" panose="020F0502020204030204" pitchFamily="34" charset="0"/>
                <a:ea typeface="Calibri" panose="020F0502020204030204" pitchFamily="34" charset="0"/>
                <a:cs typeface="Times New Roman" panose="02020603050405020304" pitchFamily="18" charset="0"/>
              </a:rPr>
              <a:t>La construction d’une offre visant à structurer des logistiques locales dilue le niveau de confiance et de service (pour l’offre b)</a:t>
            </a:r>
          </a:p>
          <a:p>
            <a:r>
              <a:rPr lang="fr-FR" sz="1800" dirty="0">
                <a:latin typeface="Calibri" panose="020F0502020204030204" pitchFamily="34" charset="0"/>
                <a:ea typeface="Calibri" panose="020F0502020204030204" pitchFamily="34" charset="0"/>
                <a:cs typeface="Times New Roman" panose="02020603050405020304" pitchFamily="18" charset="0"/>
              </a:rPr>
              <a:t>… mais favorise l’augmentation des taux de remplissage des véhicules (à termes le bilan carbone du transport de ces circuits ?)</a:t>
            </a:r>
          </a:p>
          <a:p>
            <a:r>
              <a:rPr lang="fr-FR" sz="1800" dirty="0">
                <a:latin typeface="Calibri" panose="020F0502020204030204" pitchFamily="34" charset="0"/>
                <a:ea typeface="Calibri" panose="020F0502020204030204" pitchFamily="34" charset="0"/>
                <a:cs typeface="Times New Roman" panose="02020603050405020304" pitchFamily="18" charset="0"/>
              </a:rPr>
              <a:t>Ces offres de transport de proximité ne sont pas l’apanage d’entreprises de l’écosystèmes des CC CP et quelques grands groupes s’y inscrivent déjà</a:t>
            </a:r>
          </a:p>
          <a:p>
            <a:pPr marL="0" indent="0">
              <a:buNone/>
            </a:pPr>
            <a:endParaRPr lang="fr-FR" sz="1800" dirty="0">
              <a:latin typeface="Calibri" panose="020F0502020204030204" pitchFamily="34" charset="0"/>
              <a:cs typeface="Times New Roman" panose="02020603050405020304" pitchFamily="18" charset="0"/>
            </a:endParaRPr>
          </a:p>
          <a:p>
            <a:r>
              <a:rPr lang="fr-FR" sz="1800" dirty="0">
                <a:latin typeface="Calibri" panose="020F0502020204030204" pitchFamily="34" charset="0"/>
                <a:ea typeface="Calibri" panose="020F0502020204030204" pitchFamily="34" charset="0"/>
                <a:cs typeface="Times New Roman" panose="02020603050405020304" pitchFamily="18" charset="0"/>
              </a:rPr>
              <a:t>L</a:t>
            </a:r>
            <a:r>
              <a:rPr lang="fr-FR" sz="1800" dirty="0">
                <a:effectLst/>
                <a:latin typeface="Calibri" panose="020F0502020204030204" pitchFamily="34" charset="0"/>
                <a:ea typeface="Calibri" panose="020F0502020204030204" pitchFamily="34" charset="0"/>
                <a:cs typeface="Times New Roman" panose="02020603050405020304" pitchFamily="18" charset="0"/>
              </a:rPr>
              <a:t>es « promesses de différences » des systèmes productifs alternatifs impactent les chaines logistiques et leurs fondements</a:t>
            </a:r>
          </a:p>
          <a:p>
            <a:pPr marL="0" indent="0">
              <a:buNone/>
            </a:pPr>
            <a:r>
              <a:rPr lang="fr-FR" sz="1800" dirty="0">
                <a:latin typeface="Calibri" panose="020F0502020204030204" pitchFamily="34" charset="0"/>
                <a:ea typeface="Calibri" panose="020F0502020204030204" pitchFamily="34" charset="0"/>
                <a:cs typeface="Times New Roman" panose="02020603050405020304" pitchFamily="18" charset="0"/>
              </a:rPr>
              <a:t>→ poursuite des travaux pour qualifier : </a:t>
            </a:r>
          </a:p>
          <a:p>
            <a:pPr lvl="1"/>
            <a:r>
              <a:rPr lang="fr-FR" sz="1500" dirty="0">
                <a:latin typeface="Calibri" panose="020F0502020204030204" pitchFamily="34" charset="0"/>
                <a:ea typeface="Calibri" panose="020F0502020204030204" pitchFamily="34" charset="0"/>
                <a:cs typeface="Times New Roman" panose="02020603050405020304" pitchFamily="18" charset="0"/>
              </a:rPr>
              <a:t>les opérations logistiques alternatives et celles en phase de conventionnalisation </a:t>
            </a:r>
          </a:p>
          <a:p>
            <a:pPr lvl="1"/>
            <a:r>
              <a:rPr lang="fr-FR" sz="1500" dirty="0">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l’intérêt d’un déploiement de solutions logistiques conventionnelles </a:t>
            </a:r>
            <a:r>
              <a:rPr lang="fr-FR" sz="15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vs</a:t>
            </a:r>
            <a:r>
              <a:rPr lang="fr-FR" sz="1500" dirty="0">
                <a:effectLst/>
                <a:latin typeface="Calibri" panose="020F0502020204030204" pitchFamily="34" charset="0"/>
                <a:ea typeface="Calibri" panose="020F0502020204030204" pitchFamily="34" charset="0"/>
                <a:cs typeface="Times New Roman" panose="02020603050405020304" pitchFamily="18" charset="0"/>
              </a:rPr>
              <a:t> l’intérêt d’un renouvellement du transport via des formes hybridées de transfert de flux, fondées sur des valeurs nouvelles</a:t>
            </a:r>
          </a:p>
          <a:p>
            <a:r>
              <a:rPr lang="fr-FR" sz="1800" dirty="0">
                <a:latin typeface="Calibri" panose="020F0502020204030204" pitchFamily="34" charset="0"/>
                <a:ea typeface="Calibri" panose="020F0502020204030204" pitchFamily="34" charset="0"/>
                <a:cs typeface="Times New Roman" panose="02020603050405020304" pitchFamily="18" charset="0"/>
              </a:rPr>
              <a:t>L</a:t>
            </a:r>
            <a:r>
              <a:rPr lang="fr-FR" sz="1800" dirty="0">
                <a:effectLst/>
                <a:latin typeface="Calibri" panose="020F0502020204030204" pitchFamily="34" charset="0"/>
                <a:ea typeface="Calibri" panose="020F0502020204030204" pitchFamily="34" charset="0"/>
                <a:cs typeface="Times New Roman" panose="02020603050405020304" pitchFamily="18" charset="0"/>
              </a:rPr>
              <a:t>es « promesses de différences » portent sur la valorisation d’une fonction logistique vecteur de proximités (géographiques et relationnelles)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dirty="0">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se présente dès lors comme une critique du modèle logistique dominant, conçu ou promut comme vecteur de mondialisation (Masson, Petiot, 2013) </a:t>
            </a:r>
          </a:p>
        </p:txBody>
      </p:sp>
    </p:spTree>
    <p:extLst>
      <p:ext uri="{BB962C8B-B14F-4D97-AF65-F5344CB8AC3E}">
        <p14:creationId xmlns:p14="http://schemas.microsoft.com/office/powerpoint/2010/main" val="163722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1325563"/>
          </a:xfrm>
        </p:spPr>
        <p:txBody>
          <a:bodyPr/>
          <a:lstStyle/>
          <a:p>
            <a:r>
              <a:rPr lang="fr-FR" dirty="0"/>
              <a:t>Merci de votre attention!</a:t>
            </a:r>
          </a:p>
        </p:txBody>
      </p:sp>
      <p:sp>
        <p:nvSpPr>
          <p:cNvPr id="5" name="Espace réservé du contenu 4"/>
          <p:cNvSpPr>
            <a:spLocks noGrp="1"/>
          </p:cNvSpPr>
          <p:nvPr>
            <p:ph idx="1"/>
          </p:nvPr>
        </p:nvSpPr>
        <p:spPr>
          <a:xfrm>
            <a:off x="838200" y="1825625"/>
            <a:ext cx="10515600" cy="4351338"/>
          </a:xfrm>
        </p:spPr>
        <p:txBody>
          <a:bodyPr>
            <a:normAutofit/>
          </a:bodyPr>
          <a:lstStyle/>
          <a:p>
            <a:endParaRPr lang="fr-FR" dirty="0"/>
          </a:p>
          <a:p>
            <a:r>
              <a:rPr lang="fr-FR" dirty="0"/>
              <a:t>Gwenaëlle RATON, SPLOTT  </a:t>
            </a:r>
            <a:r>
              <a:rPr lang="fr-FR" dirty="0">
                <a:hlinkClick r:id="rId2"/>
              </a:rPr>
              <a:t>Gwenaelle.raton@univ-eiffel.fr</a:t>
            </a:r>
            <a:r>
              <a:rPr lang="fr-FR" dirty="0"/>
              <a:t> </a:t>
            </a:r>
          </a:p>
          <a:p>
            <a:endParaRPr lang="fr-FR" dirty="0"/>
          </a:p>
          <a:p>
            <a:endParaRPr lang="fr-FR" dirty="0"/>
          </a:p>
        </p:txBody>
      </p:sp>
    </p:spTree>
    <p:extLst>
      <p:ext uri="{BB962C8B-B14F-4D97-AF65-F5344CB8AC3E}">
        <p14:creationId xmlns:p14="http://schemas.microsoft.com/office/powerpoint/2010/main" val="299812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61190-BD62-43E3-B8DC-9C6DF858A106}"/>
              </a:ext>
            </a:extLst>
          </p:cNvPr>
          <p:cNvSpPr>
            <a:spLocks noGrp="1"/>
          </p:cNvSpPr>
          <p:nvPr>
            <p:ph type="title"/>
          </p:nvPr>
        </p:nvSpPr>
        <p:spPr>
          <a:xfrm>
            <a:off x="838200" y="672942"/>
            <a:ext cx="10515600" cy="650875"/>
          </a:xfrm>
        </p:spPr>
        <p:txBody>
          <a:bodyPr>
            <a:normAutofit fontScale="90000"/>
          </a:bodyPr>
          <a:lstStyle/>
          <a:p>
            <a:r>
              <a:rPr lang="fr-FR" dirty="0">
                <a:solidFill>
                  <a:schemeClr val="accent2">
                    <a:lumMod val="75000"/>
                  </a:schemeClr>
                </a:solidFill>
                <a:latin typeface="+mn-lt"/>
              </a:rPr>
              <a:t>Plan </a:t>
            </a:r>
          </a:p>
        </p:txBody>
      </p:sp>
      <p:sp>
        <p:nvSpPr>
          <p:cNvPr id="3" name="Espace réservé du contenu 2">
            <a:extLst>
              <a:ext uri="{FF2B5EF4-FFF2-40B4-BE49-F238E27FC236}">
                <a16:creationId xmlns:a16="http://schemas.microsoft.com/office/drawing/2014/main" id="{797EB3F1-ACE7-496A-9784-4EC6684D1C4B}"/>
              </a:ext>
            </a:extLst>
          </p:cNvPr>
          <p:cNvSpPr>
            <a:spLocks noGrp="1"/>
          </p:cNvSpPr>
          <p:nvPr>
            <p:ph idx="1"/>
          </p:nvPr>
        </p:nvSpPr>
        <p:spPr>
          <a:xfrm>
            <a:off x="838200" y="1638677"/>
            <a:ext cx="10515600" cy="4474911"/>
          </a:xfrm>
        </p:spPr>
        <p:txBody>
          <a:bodyPr>
            <a:normAutofit/>
          </a:bodyPr>
          <a:lstStyle/>
          <a:p>
            <a:pPr marL="0" indent="0">
              <a:buNone/>
            </a:pPr>
            <a:r>
              <a:rPr lang="fr-FR" dirty="0"/>
              <a:t>1. Etude exploratoire sur les offres de transport dédiées aux CP &amp; CC</a:t>
            </a:r>
          </a:p>
          <a:p>
            <a:pPr marL="0" indent="0">
              <a:buNone/>
            </a:pPr>
            <a:r>
              <a:rPr lang="fr-FR" dirty="0"/>
              <a:t>2. Logistique alternative ? </a:t>
            </a:r>
          </a:p>
          <a:p>
            <a:pPr marL="457200" lvl="1" indent="0" algn="ctr">
              <a:buNone/>
            </a:pPr>
            <a:endParaRPr lang="fr-FR" b="1" dirty="0">
              <a:solidFill>
                <a:schemeClr val="accent2">
                  <a:lumMod val="75000"/>
                </a:schemeClr>
              </a:solidFill>
            </a:endParaRPr>
          </a:p>
          <a:p>
            <a:pPr marL="457200" lvl="1" indent="0" algn="ctr">
              <a:buNone/>
            </a:pPr>
            <a:r>
              <a:rPr lang="fr-FR" b="1" dirty="0">
                <a:solidFill>
                  <a:schemeClr val="accent2">
                    <a:lumMod val="75000"/>
                  </a:schemeClr>
                </a:solidFill>
              </a:rPr>
              <a:t>Axe du projet de laboratoire SPLOTT : « flux émergents de transport »</a:t>
            </a:r>
          </a:p>
          <a:p>
            <a:pPr marL="457200" lvl="1" indent="0" algn="ctr">
              <a:buNone/>
            </a:pPr>
            <a:r>
              <a:rPr lang="fr-FR" dirty="0">
                <a:latin typeface="Calibri" panose="020F0502020204030204" pitchFamily="34" charset="0"/>
                <a:cs typeface="Calibri" panose="020F0502020204030204" pitchFamily="34" charset="0"/>
              </a:rPr>
              <a:t>→ </a:t>
            </a:r>
            <a:r>
              <a:rPr lang="fr-FR" dirty="0"/>
              <a:t>Analyse de flux de transport apparus récemment ou alternatifs par rapport aux flux dits historiques</a:t>
            </a:r>
          </a:p>
          <a:p>
            <a:pPr marL="0" indent="0" algn="ctr">
              <a:buNone/>
            </a:pPr>
            <a:endParaRPr lang="fr-FR" sz="2400" dirty="0">
              <a:solidFill>
                <a:schemeClr val="accent2">
                  <a:lumMod val="75000"/>
                </a:schemeClr>
              </a:solidFill>
            </a:endParaRPr>
          </a:p>
          <a:p>
            <a:pPr marL="457200" lvl="1" indent="0">
              <a:buNone/>
            </a:pPr>
            <a:endParaRPr lang="fr-FR" dirty="0"/>
          </a:p>
          <a:p>
            <a:pPr marL="514350" indent="-514350">
              <a:buFont typeface="+mj-lt"/>
              <a:buAutoNum type="arabicPeriod"/>
            </a:pPr>
            <a:endParaRPr lang="fr-FR" dirty="0"/>
          </a:p>
          <a:p>
            <a:endParaRPr lang="fr-FR" dirty="0"/>
          </a:p>
        </p:txBody>
      </p:sp>
    </p:spTree>
    <p:extLst>
      <p:ext uri="{BB962C8B-B14F-4D97-AF65-F5344CB8AC3E}">
        <p14:creationId xmlns:p14="http://schemas.microsoft.com/office/powerpoint/2010/main" val="424346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29868" y="212405"/>
            <a:ext cx="8508016" cy="600395"/>
          </a:xfrm>
        </p:spPr>
        <p:txBody>
          <a:bodyPr>
            <a:normAutofit/>
          </a:bodyPr>
          <a:lstStyle/>
          <a:p>
            <a:r>
              <a:rPr lang="fr-FR" sz="3200" dirty="0">
                <a:solidFill>
                  <a:schemeClr val="accent2">
                    <a:lumMod val="75000"/>
                  </a:schemeClr>
                </a:solidFill>
                <a:latin typeface="+mn-lt"/>
              </a:rPr>
              <a:t>Contexte </a:t>
            </a:r>
            <a:endParaRPr lang="fr-FR" dirty="0">
              <a:solidFill>
                <a:schemeClr val="accent2">
                  <a:lumMod val="75000"/>
                </a:schemeClr>
              </a:solidFill>
              <a:latin typeface="+mn-lt"/>
            </a:endParaRPr>
          </a:p>
        </p:txBody>
      </p:sp>
      <p:pic>
        <p:nvPicPr>
          <p:cNvPr id="8" name="Picture 3" descr="D:\Raton\Mes Documents\2. Admin\0. UGE\PACK LOGO UGE\1 LOGO COULEUR\WEB\logo_univ_gustave_eiffel_rv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6183307"/>
            <a:ext cx="2081636" cy="43498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ABE3F689-B707-42A3-8B53-9F1F2D1C64E6}"/>
              </a:ext>
            </a:extLst>
          </p:cNvPr>
          <p:cNvPicPr>
            <a:picLocks noChangeAspect="1"/>
          </p:cNvPicPr>
          <p:nvPr/>
        </p:nvPicPr>
        <p:blipFill>
          <a:blip r:embed="rId4"/>
          <a:stretch>
            <a:fillRect/>
          </a:stretch>
        </p:blipFill>
        <p:spPr>
          <a:xfrm>
            <a:off x="6711888" y="3214255"/>
            <a:ext cx="5480112" cy="2409289"/>
          </a:xfrm>
          <a:prstGeom prst="rect">
            <a:avLst/>
          </a:prstGeom>
          <a:ln w="3175">
            <a:solidFill>
              <a:schemeClr val="tx1"/>
            </a:solidFill>
          </a:ln>
        </p:spPr>
      </p:pic>
      <p:pic>
        <p:nvPicPr>
          <p:cNvPr id="9" name="image56.jpg">
            <a:extLst>
              <a:ext uri="{FF2B5EF4-FFF2-40B4-BE49-F238E27FC236}">
                <a16:creationId xmlns:a16="http://schemas.microsoft.com/office/drawing/2014/main" id="{AF0DD83C-A983-4BC1-943E-68051EB98C09}"/>
              </a:ext>
            </a:extLst>
          </p:cNvPr>
          <p:cNvPicPr/>
          <p:nvPr/>
        </p:nvPicPr>
        <p:blipFill>
          <a:blip r:embed="rId5"/>
          <a:stretch>
            <a:fillRect/>
          </a:stretch>
        </p:blipFill>
        <p:spPr bwMode="auto">
          <a:xfrm>
            <a:off x="7552589" y="239708"/>
            <a:ext cx="3050756" cy="1526879"/>
          </a:xfrm>
          <a:prstGeom prst="rect">
            <a:avLst/>
          </a:prstGeom>
          <a:ln w="3175">
            <a:solidFill>
              <a:schemeClr val="accent1"/>
            </a:solidFill>
          </a:ln>
        </p:spPr>
      </p:pic>
      <p:sp>
        <p:nvSpPr>
          <p:cNvPr id="10" name="ZoneTexte 9">
            <a:extLst>
              <a:ext uri="{FF2B5EF4-FFF2-40B4-BE49-F238E27FC236}">
                <a16:creationId xmlns:a16="http://schemas.microsoft.com/office/drawing/2014/main" id="{147896A7-705B-461A-9657-30070EA61FCF}"/>
              </a:ext>
            </a:extLst>
          </p:cNvPr>
          <p:cNvSpPr txBox="1"/>
          <p:nvPr/>
        </p:nvSpPr>
        <p:spPr>
          <a:xfrm>
            <a:off x="6239811" y="1828293"/>
            <a:ext cx="5952189" cy="646331"/>
          </a:xfrm>
          <a:prstGeom prst="rect">
            <a:avLst/>
          </a:prstGeom>
          <a:solidFill>
            <a:schemeClr val="bg1"/>
          </a:solidFill>
        </p:spPr>
        <p:txBody>
          <a:bodyPr wrap="square" rtlCol="0">
            <a:spAutoFit/>
          </a:bodyPr>
          <a:lstStyle/>
          <a:p>
            <a:pPr lvl="2"/>
            <a:r>
              <a:rPr lang="fr-FR" sz="1200" dirty="0"/>
              <a:t>Semaine 1 : </a:t>
            </a:r>
            <a:r>
              <a:rPr lang="fr-FR" sz="1200" dirty="0">
                <a:solidFill>
                  <a:srgbClr val="FF0000"/>
                </a:solidFill>
              </a:rPr>
              <a:t>P2 et P3 déposent leurs produits chez P1 et c’est P1 qui livre tout</a:t>
            </a:r>
          </a:p>
          <a:p>
            <a:pPr lvl="2"/>
            <a:r>
              <a:rPr lang="fr-FR" sz="1200" dirty="0"/>
              <a:t>Semaine 2 : </a:t>
            </a:r>
            <a:r>
              <a:rPr lang="fr-FR" sz="1200" dirty="0">
                <a:solidFill>
                  <a:srgbClr val="00B050"/>
                </a:solidFill>
              </a:rPr>
              <a:t>P1 et P3 déposent leurs produits chez P2 et c’est P2 qui livre tout </a:t>
            </a:r>
          </a:p>
          <a:p>
            <a:pPr lvl="2"/>
            <a:r>
              <a:rPr lang="fr-FR" sz="1200" dirty="0"/>
              <a:t>Semaine 3 :</a:t>
            </a:r>
            <a:r>
              <a:rPr lang="fr-FR" sz="1200" dirty="0">
                <a:solidFill>
                  <a:schemeClr val="accent1">
                    <a:lumMod val="75000"/>
                  </a:schemeClr>
                </a:solidFill>
              </a:rPr>
              <a:t> P1 et P2 déposent leurs produits chez P3 et c’est P3 qui livre tout </a:t>
            </a:r>
            <a:endParaRPr lang="fr-FR" sz="1200" dirty="0"/>
          </a:p>
        </p:txBody>
      </p:sp>
      <p:sp>
        <p:nvSpPr>
          <p:cNvPr id="6" name="Espace réservé du texte 5"/>
          <p:cNvSpPr>
            <a:spLocks noGrp="1"/>
          </p:cNvSpPr>
          <p:nvPr>
            <p:ph type="body" sz="quarter" idx="10"/>
          </p:nvPr>
        </p:nvSpPr>
        <p:spPr>
          <a:xfrm>
            <a:off x="356763" y="812800"/>
            <a:ext cx="6616691" cy="5977299"/>
          </a:xfrm>
        </p:spPr>
        <p:txBody>
          <a:bodyPr>
            <a:normAutofit lnSpcReduction="10000"/>
          </a:bodyPr>
          <a:lstStyle/>
          <a:p>
            <a:pPr marL="0" indent="0">
              <a:buNone/>
            </a:pPr>
            <a:r>
              <a:rPr lang="fr-FR" sz="2400" dirty="0">
                <a:solidFill>
                  <a:schemeClr val="accent1">
                    <a:lumMod val="50000"/>
                  </a:schemeClr>
                </a:solidFill>
              </a:rPr>
              <a:t>D’importantes recompositions au sein des CC et CP </a:t>
            </a:r>
          </a:p>
          <a:p>
            <a:r>
              <a:rPr lang="fr-FR" sz="2400" dirty="0">
                <a:solidFill>
                  <a:schemeClr val="accent1">
                    <a:lumMod val="50000"/>
                  </a:schemeClr>
                </a:solidFill>
              </a:rPr>
              <a:t>À l’échelle des exploitations agricoles </a:t>
            </a:r>
          </a:p>
          <a:p>
            <a:pPr lvl="1"/>
            <a:r>
              <a:rPr lang="fr-FR" sz="1600" b="0" dirty="0">
                <a:solidFill>
                  <a:schemeClr val="tx1">
                    <a:lumMod val="50000"/>
                    <a:lumOff val="50000"/>
                  </a:schemeClr>
                </a:solidFill>
              </a:rPr>
              <a:t>Poids des coûts et temps passés à la logistique </a:t>
            </a:r>
          </a:p>
          <a:p>
            <a:pPr lvl="1"/>
            <a:r>
              <a:rPr lang="fr-FR" sz="1600" b="0" dirty="0">
                <a:solidFill>
                  <a:schemeClr val="tx1">
                    <a:lumMod val="50000"/>
                    <a:lumOff val="50000"/>
                  </a:schemeClr>
                </a:solidFill>
              </a:rPr>
              <a:t>Des réflexions nouvelles sur l’internalisation / l’externalisation des livraisons </a:t>
            </a:r>
          </a:p>
          <a:p>
            <a:r>
              <a:rPr lang="fr-FR" sz="2400" dirty="0">
                <a:solidFill>
                  <a:schemeClr val="accent1">
                    <a:lumMod val="50000"/>
                  </a:schemeClr>
                </a:solidFill>
              </a:rPr>
              <a:t>A l’échelle des exploitations individuelles </a:t>
            </a:r>
          </a:p>
          <a:p>
            <a:pPr lvl="1"/>
            <a:r>
              <a:rPr lang="fr-FR" sz="1600" b="0" dirty="0">
                <a:solidFill>
                  <a:schemeClr val="tx1">
                    <a:lumMod val="50000"/>
                    <a:lumOff val="50000"/>
                  </a:schemeClr>
                </a:solidFill>
              </a:rPr>
              <a:t>Un recours encore marginal à des transporteurs </a:t>
            </a:r>
          </a:p>
          <a:p>
            <a:pPr lvl="1"/>
            <a:r>
              <a:rPr lang="fr-FR" sz="1600" b="0" dirty="0">
                <a:solidFill>
                  <a:schemeClr val="tx1">
                    <a:lumMod val="50000"/>
                    <a:lumOff val="50000"/>
                  </a:schemeClr>
                </a:solidFill>
              </a:rPr>
              <a:t>Le moment de la livraison considéré comme moment d’entretien du lien commercial</a:t>
            </a:r>
          </a:p>
          <a:p>
            <a:pPr lvl="1"/>
            <a:endParaRPr lang="fr-FR" sz="1900" b="0" dirty="0">
              <a:solidFill>
                <a:schemeClr val="tx1">
                  <a:lumMod val="50000"/>
                  <a:lumOff val="50000"/>
                </a:schemeClr>
              </a:solidFill>
            </a:endParaRPr>
          </a:p>
          <a:p>
            <a:r>
              <a:rPr lang="fr-FR" sz="2400" dirty="0">
                <a:solidFill>
                  <a:schemeClr val="accent1">
                    <a:lumMod val="50000"/>
                  </a:schemeClr>
                </a:solidFill>
              </a:rPr>
              <a:t>A l’échelle des collectifs d’agriculteurs : </a:t>
            </a:r>
          </a:p>
          <a:p>
            <a:pPr lvl="1"/>
            <a:r>
              <a:rPr lang="fr-FR" sz="2100" dirty="0">
                <a:solidFill>
                  <a:schemeClr val="accent1">
                    <a:lumMod val="50000"/>
                  </a:schemeClr>
                </a:solidFill>
              </a:rPr>
              <a:t>Internalisation  </a:t>
            </a:r>
          </a:p>
          <a:p>
            <a:pPr lvl="2"/>
            <a:r>
              <a:rPr lang="fr-FR" sz="1600" b="0" dirty="0" err="1">
                <a:solidFill>
                  <a:schemeClr val="tx1">
                    <a:lumMod val="50000"/>
                    <a:lumOff val="50000"/>
                  </a:schemeClr>
                </a:solidFill>
              </a:rPr>
              <a:t>Co-transport</a:t>
            </a:r>
            <a:r>
              <a:rPr lang="fr-FR" sz="1600" b="0" dirty="0">
                <a:solidFill>
                  <a:schemeClr val="tx1">
                    <a:lumMod val="50000"/>
                    <a:lumOff val="50000"/>
                  </a:schemeClr>
                </a:solidFill>
              </a:rPr>
              <a:t> informel</a:t>
            </a:r>
          </a:p>
          <a:p>
            <a:pPr lvl="2"/>
            <a:r>
              <a:rPr lang="fr-FR" sz="1600" b="0" dirty="0">
                <a:solidFill>
                  <a:schemeClr val="tx1">
                    <a:lumMod val="50000"/>
                    <a:lumOff val="50000"/>
                  </a:schemeClr>
                </a:solidFill>
              </a:rPr>
              <a:t>Organisation interne des livraisons : véhicule commun, chauffeur commun</a:t>
            </a:r>
          </a:p>
          <a:p>
            <a:pPr lvl="2"/>
            <a:r>
              <a:rPr lang="fr-FR" sz="1600" b="0" dirty="0">
                <a:solidFill>
                  <a:schemeClr val="tx1">
                    <a:lumMod val="50000"/>
                    <a:lumOff val="50000"/>
                  </a:schemeClr>
                </a:solidFill>
              </a:rPr>
              <a:t>Des pratiques de mutualisation des tâches logistiques </a:t>
            </a:r>
          </a:p>
          <a:p>
            <a:pPr lvl="1"/>
            <a:r>
              <a:rPr lang="fr-FR" sz="2000" dirty="0">
                <a:solidFill>
                  <a:schemeClr val="accent1">
                    <a:lumMod val="50000"/>
                  </a:schemeClr>
                </a:solidFill>
              </a:rPr>
              <a:t>Externalisation   </a:t>
            </a:r>
            <a:endParaRPr lang="fr-FR" sz="1900" b="0" dirty="0">
              <a:solidFill>
                <a:schemeClr val="tx1">
                  <a:lumMod val="50000"/>
                  <a:lumOff val="50000"/>
                </a:schemeClr>
              </a:solidFill>
            </a:endParaRPr>
          </a:p>
          <a:p>
            <a:pPr lvl="2"/>
            <a:r>
              <a:rPr lang="fr-FR" sz="1600" b="0" dirty="0">
                <a:solidFill>
                  <a:schemeClr val="tx1">
                    <a:lumMod val="50000"/>
                    <a:lumOff val="50000"/>
                  </a:schemeClr>
                </a:solidFill>
              </a:rPr>
              <a:t>Recours à des transporteurs professionnels (plateformes locales, bio, RC) </a:t>
            </a:r>
          </a:p>
          <a:p>
            <a:pPr lvl="2"/>
            <a:r>
              <a:rPr lang="fr-FR" sz="1600" b="0" dirty="0">
                <a:solidFill>
                  <a:schemeClr val="tx1">
                    <a:lumMod val="50000"/>
                    <a:lumOff val="50000"/>
                  </a:schemeClr>
                </a:solidFill>
              </a:rPr>
              <a:t>Recours aux services de livraisons CP / CC d’entreprises d’insertion </a:t>
            </a:r>
          </a:p>
          <a:p>
            <a:pPr marL="457200" lvl="1" indent="0">
              <a:buNone/>
            </a:pPr>
            <a:endParaRPr lang="fr-FR" dirty="0"/>
          </a:p>
          <a:p>
            <a:endParaRPr lang="fr-FR" dirty="0"/>
          </a:p>
          <a:p>
            <a:endParaRPr lang="fr-FR" dirty="0"/>
          </a:p>
          <a:p>
            <a:endParaRPr lang="fr-FR" dirty="0"/>
          </a:p>
          <a:p>
            <a:pPr marL="457200" lvl="1" indent="0">
              <a:buNone/>
            </a:pPr>
            <a:endParaRPr lang="fr-FR" dirty="0"/>
          </a:p>
        </p:txBody>
      </p:sp>
      <p:sp>
        <p:nvSpPr>
          <p:cNvPr id="2" name="ZoneTexte 1">
            <a:extLst>
              <a:ext uri="{FF2B5EF4-FFF2-40B4-BE49-F238E27FC236}">
                <a16:creationId xmlns:a16="http://schemas.microsoft.com/office/drawing/2014/main" id="{417BA115-865F-40E4-88C2-93EAC37528A6}"/>
              </a:ext>
            </a:extLst>
          </p:cNvPr>
          <p:cNvSpPr txBox="1"/>
          <p:nvPr/>
        </p:nvSpPr>
        <p:spPr>
          <a:xfrm>
            <a:off x="10480730" y="5772620"/>
            <a:ext cx="2709011" cy="261610"/>
          </a:xfrm>
          <a:prstGeom prst="rect">
            <a:avLst/>
          </a:prstGeom>
          <a:noFill/>
        </p:spPr>
        <p:txBody>
          <a:bodyPr wrap="square" rtlCol="0">
            <a:spAutoFit/>
          </a:bodyPr>
          <a:lstStyle/>
          <a:p>
            <a:r>
              <a:rPr lang="fr-FR" sz="1100" dirty="0"/>
              <a:t>Source : </a:t>
            </a:r>
            <a:r>
              <a:rPr lang="fr-FR" sz="1100" dirty="0" err="1"/>
              <a:t>Colcicca</a:t>
            </a:r>
            <a:r>
              <a:rPr lang="fr-FR" sz="1100" dirty="0"/>
              <a:t>, 2019</a:t>
            </a:r>
          </a:p>
        </p:txBody>
      </p:sp>
      <p:sp>
        <p:nvSpPr>
          <p:cNvPr id="11" name="ZoneTexte 10">
            <a:extLst>
              <a:ext uri="{FF2B5EF4-FFF2-40B4-BE49-F238E27FC236}">
                <a16:creationId xmlns:a16="http://schemas.microsoft.com/office/drawing/2014/main" id="{E3F8D42C-F238-4A3F-97EE-F67A2F3ED7B5}"/>
              </a:ext>
            </a:extLst>
          </p:cNvPr>
          <p:cNvSpPr txBox="1"/>
          <p:nvPr/>
        </p:nvSpPr>
        <p:spPr>
          <a:xfrm>
            <a:off x="9641385" y="2623700"/>
            <a:ext cx="2709011" cy="261610"/>
          </a:xfrm>
          <a:prstGeom prst="rect">
            <a:avLst/>
          </a:prstGeom>
          <a:noFill/>
        </p:spPr>
        <p:txBody>
          <a:bodyPr wrap="square" rtlCol="0">
            <a:spAutoFit/>
          </a:bodyPr>
          <a:lstStyle/>
          <a:p>
            <a:r>
              <a:rPr lang="fr-FR" sz="1100" dirty="0"/>
              <a:t>Source : CEREMA, 2018</a:t>
            </a:r>
          </a:p>
        </p:txBody>
      </p:sp>
      <p:cxnSp>
        <p:nvCxnSpPr>
          <p:cNvPr id="4" name="Connecteur droit 3">
            <a:extLst>
              <a:ext uri="{FF2B5EF4-FFF2-40B4-BE49-F238E27FC236}">
                <a16:creationId xmlns:a16="http://schemas.microsoft.com/office/drawing/2014/main" id="{705CCDAB-91CD-4663-9E3D-521D33F39E17}"/>
              </a:ext>
            </a:extLst>
          </p:cNvPr>
          <p:cNvCxnSpPr/>
          <p:nvPr/>
        </p:nvCxnSpPr>
        <p:spPr>
          <a:xfrm>
            <a:off x="738041" y="3637622"/>
            <a:ext cx="441347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3056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6D6646-B6DE-4D0C-A475-AE3A5FC21450}"/>
              </a:ext>
            </a:extLst>
          </p:cNvPr>
          <p:cNvSpPr/>
          <p:nvPr/>
        </p:nvSpPr>
        <p:spPr>
          <a:xfrm>
            <a:off x="462286" y="4988459"/>
            <a:ext cx="10162095" cy="1046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770A8EB-4A22-4D15-9954-1E4CD00A4B3F}"/>
              </a:ext>
            </a:extLst>
          </p:cNvPr>
          <p:cNvSpPr>
            <a:spLocks noGrp="1"/>
          </p:cNvSpPr>
          <p:nvPr>
            <p:ph type="title"/>
          </p:nvPr>
        </p:nvSpPr>
        <p:spPr>
          <a:xfrm>
            <a:off x="779848" y="384280"/>
            <a:ext cx="8508016" cy="640956"/>
          </a:xfrm>
        </p:spPr>
        <p:txBody>
          <a:bodyPr>
            <a:normAutofit/>
          </a:bodyPr>
          <a:lstStyle/>
          <a:p>
            <a:r>
              <a:rPr lang="fr-FR" sz="2800" dirty="0">
                <a:solidFill>
                  <a:schemeClr val="accent2">
                    <a:lumMod val="75000"/>
                  </a:schemeClr>
                </a:solidFill>
                <a:latin typeface="+mn-lt"/>
              </a:rPr>
              <a:t>Problématique </a:t>
            </a:r>
          </a:p>
        </p:txBody>
      </p:sp>
      <p:sp>
        <p:nvSpPr>
          <p:cNvPr id="4" name="Espace réservé du texte 3">
            <a:extLst>
              <a:ext uri="{FF2B5EF4-FFF2-40B4-BE49-F238E27FC236}">
                <a16:creationId xmlns:a16="http://schemas.microsoft.com/office/drawing/2014/main" id="{CC2897D0-27C3-4AFD-95EF-EAD772E87CEF}"/>
              </a:ext>
            </a:extLst>
          </p:cNvPr>
          <p:cNvSpPr>
            <a:spLocks noGrp="1"/>
          </p:cNvSpPr>
          <p:nvPr>
            <p:ph type="body" sz="quarter" idx="10"/>
          </p:nvPr>
        </p:nvSpPr>
        <p:spPr>
          <a:xfrm>
            <a:off x="779848" y="932873"/>
            <a:ext cx="9980516" cy="5449454"/>
          </a:xfrm>
        </p:spPr>
        <p:txBody>
          <a:bodyPr>
            <a:normAutofit fontScale="70000" lnSpcReduction="20000"/>
          </a:bodyPr>
          <a:lstStyle/>
          <a:p>
            <a:endParaRPr lang="fr-FR" dirty="0"/>
          </a:p>
          <a:p>
            <a:pPr marL="0" indent="0" algn="ctr">
              <a:lnSpc>
                <a:spcPct val="120000"/>
              </a:lnSpc>
              <a:spcBef>
                <a:spcPts val="600"/>
              </a:spcBef>
              <a:spcAft>
                <a:spcPts val="600"/>
              </a:spcAft>
              <a:buNone/>
            </a:pPr>
            <a:r>
              <a:rPr lang="fr-FR" sz="3400" dirty="0"/>
              <a:t>Comment les transporteurs identifiés perçoivent-ils les flux des CC &amp; CP ? Comment les caractérisent-ils ? Dans quelle mesure proposent-ils des offres adaptées ? </a:t>
            </a:r>
          </a:p>
          <a:p>
            <a:endParaRPr lang="fr-FR" dirty="0"/>
          </a:p>
          <a:p>
            <a:pPr marL="0" indent="0">
              <a:buNone/>
            </a:pPr>
            <a:r>
              <a:rPr lang="fr-FR" dirty="0"/>
              <a:t>Des initiatives de natures différentes</a:t>
            </a:r>
          </a:p>
          <a:p>
            <a:r>
              <a:rPr lang="fr-FR" dirty="0"/>
              <a:t>Transporteurs pro : </a:t>
            </a:r>
          </a:p>
          <a:p>
            <a:pPr lvl="1"/>
            <a:r>
              <a:rPr lang="fr-FR" b="0" dirty="0">
                <a:solidFill>
                  <a:schemeClr val="tx1">
                    <a:lumMod val="50000"/>
                    <a:lumOff val="50000"/>
                  </a:schemeClr>
                </a:solidFill>
              </a:rPr>
              <a:t>Quels indicateurs pour identifier les marchandises commercialisées </a:t>
            </a:r>
            <a:r>
              <a:rPr lang="fr-FR" sz="2500" b="0" dirty="0">
                <a:solidFill>
                  <a:schemeClr val="tx1">
                    <a:lumMod val="50000"/>
                    <a:lumOff val="50000"/>
                  </a:schemeClr>
                </a:solidFill>
              </a:rPr>
              <a:t>en CC &amp; CP </a:t>
            </a:r>
            <a:r>
              <a:rPr lang="fr-FR" b="0" dirty="0">
                <a:solidFill>
                  <a:schemeClr val="tx1">
                    <a:lumMod val="50000"/>
                    <a:lumOff val="50000"/>
                  </a:schemeClr>
                </a:solidFill>
              </a:rPr>
              <a:t>dans les véhicules ? </a:t>
            </a:r>
          </a:p>
          <a:p>
            <a:pPr lvl="1"/>
            <a:r>
              <a:rPr lang="fr-FR" b="0" dirty="0">
                <a:solidFill>
                  <a:schemeClr val="tx1">
                    <a:lumMod val="50000"/>
                    <a:lumOff val="50000"/>
                  </a:schemeClr>
                </a:solidFill>
              </a:rPr>
              <a:t>Dans quelle mesure proposent-ils des offres adaptées ? </a:t>
            </a:r>
          </a:p>
          <a:p>
            <a:pPr lvl="2"/>
            <a:endParaRPr lang="fr-FR" dirty="0"/>
          </a:p>
          <a:p>
            <a:r>
              <a:rPr lang="fr-FR" dirty="0"/>
              <a:t>Entreprises de transport spécialisées CC &amp; CP </a:t>
            </a:r>
          </a:p>
          <a:p>
            <a:pPr lvl="1"/>
            <a:r>
              <a:rPr lang="fr-FR" b="0" dirty="0">
                <a:solidFill>
                  <a:schemeClr val="tx1">
                    <a:lumMod val="50000"/>
                    <a:lumOff val="50000"/>
                  </a:schemeClr>
                </a:solidFill>
              </a:rPr>
              <a:t>Leurs activités se différencient-elles de celles des autres transporteurs ?</a:t>
            </a:r>
          </a:p>
          <a:p>
            <a:pPr lvl="1"/>
            <a:endParaRPr lang="fr-FR" dirty="0"/>
          </a:p>
          <a:p>
            <a:r>
              <a:rPr lang="fr-FR" dirty="0"/>
              <a:t>Entreprises d’insertion avec activités de livraison CC &amp; CP </a:t>
            </a:r>
          </a:p>
          <a:p>
            <a:pPr lvl="1"/>
            <a:r>
              <a:rPr lang="fr-FR" b="0" dirty="0">
                <a:solidFill>
                  <a:schemeClr val="tx1">
                    <a:lumMod val="50000"/>
                    <a:lumOff val="50000"/>
                  </a:schemeClr>
                </a:solidFill>
              </a:rPr>
              <a:t>Quelles sont les motivations des structures d’insertion pour ce secteur d’activité ? Le transport et la logistique sont-elles des activités valorisantes pour le parcours des personnes en insertion? </a:t>
            </a:r>
          </a:p>
          <a:p>
            <a:pPr marL="457200" lvl="1" indent="0">
              <a:buNone/>
            </a:pPr>
            <a:r>
              <a:rPr lang="fr-FR" dirty="0"/>
              <a:t> </a:t>
            </a:r>
          </a:p>
          <a:p>
            <a:pPr lvl="1"/>
            <a:endParaRPr lang="fr-FR" dirty="0"/>
          </a:p>
          <a:p>
            <a:endParaRPr lang="fr-FR" dirty="0"/>
          </a:p>
          <a:p>
            <a:endParaRPr lang="fr-FR" dirty="0"/>
          </a:p>
        </p:txBody>
      </p:sp>
    </p:spTree>
    <p:extLst>
      <p:ext uri="{BB962C8B-B14F-4D97-AF65-F5344CB8AC3E}">
        <p14:creationId xmlns:p14="http://schemas.microsoft.com/office/powerpoint/2010/main" val="9842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848" y="384280"/>
            <a:ext cx="8133243" cy="557829"/>
          </a:xfrm>
        </p:spPr>
        <p:txBody>
          <a:bodyPr>
            <a:normAutofit/>
          </a:bodyPr>
          <a:lstStyle/>
          <a:p>
            <a:r>
              <a:rPr lang="fr-FR" sz="2400" dirty="0">
                <a:solidFill>
                  <a:schemeClr val="accent2">
                    <a:lumMod val="75000"/>
                  </a:schemeClr>
                </a:solidFill>
                <a:latin typeface="+mn-lt"/>
              </a:rPr>
              <a:t>Méthodologie d’enquête </a:t>
            </a:r>
          </a:p>
        </p:txBody>
      </p:sp>
      <p:sp>
        <p:nvSpPr>
          <p:cNvPr id="3" name="Espace réservé du texte 2"/>
          <p:cNvSpPr>
            <a:spLocks noGrp="1"/>
          </p:cNvSpPr>
          <p:nvPr>
            <p:ph type="body" sz="quarter" idx="11"/>
          </p:nvPr>
        </p:nvSpPr>
        <p:spPr>
          <a:xfrm>
            <a:off x="780695" y="2022764"/>
            <a:ext cx="10273585" cy="4188280"/>
          </a:xfrm>
        </p:spPr>
        <p:txBody>
          <a:bodyPr>
            <a:normAutofit fontScale="92500" lnSpcReduction="10000"/>
          </a:bodyPr>
          <a:lstStyle/>
          <a:p>
            <a:r>
              <a:rPr lang="fr-FR" sz="2200" b="1" dirty="0">
                <a:solidFill>
                  <a:schemeClr val="accent1">
                    <a:lumMod val="50000"/>
                  </a:schemeClr>
                </a:solidFill>
              </a:rPr>
              <a:t>Entretien selon la méthode sociologique </a:t>
            </a:r>
            <a:r>
              <a:rPr lang="fr-FR" sz="2200" dirty="0">
                <a:latin typeface="Calibri" panose="020F0502020204030204" pitchFamily="34" charset="0"/>
                <a:cs typeface="Calibri" panose="020F0502020204030204" pitchFamily="34" charset="0"/>
              </a:rPr>
              <a:t>→ produire un discours </a:t>
            </a:r>
          </a:p>
          <a:p>
            <a:pPr marL="0" indent="0" algn="ctr">
              <a:lnSpc>
                <a:spcPct val="110000"/>
              </a:lnSpc>
              <a:spcBef>
                <a:spcPts val="600"/>
              </a:spcBef>
              <a:spcAft>
                <a:spcPts val="600"/>
              </a:spcAft>
              <a:buNone/>
            </a:pP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L‘enquête par entretien est ainsi particulièrement pertinente lorsque l’on veut analyser </a:t>
            </a:r>
            <a:r>
              <a:rPr lang="fr-FR" sz="1800" i="1" u="sng"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 sens que les acteurs donnent à leurs pratiques </a:t>
            </a:r>
            <a:r>
              <a:rPr lang="fr-FR" sz="1800" i="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lorsque l’on veut mettre en évidence les systèmes de valeurs et les repères normatifs à partir desquels ils s’orientent et se déterminent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(Blanchet,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Gotman</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2012)</a:t>
            </a:r>
          </a:p>
          <a:p>
            <a:pPr marL="0" indent="0" algn="ctr">
              <a:buNone/>
            </a:pPr>
            <a:r>
              <a:rPr lang="fr-FR" sz="1800" dirty="0">
                <a:latin typeface="Calibri" panose="020F0502020204030204" pitchFamily="34" charset="0"/>
                <a:cs typeface="Times New Roman" panose="02020603050405020304" pitchFamily="18" charset="0"/>
              </a:rPr>
              <a:t>→ discours sur le transport de marchandises CC &amp; CP et ses spécificités éventuelles </a:t>
            </a:r>
          </a:p>
          <a:p>
            <a:pPr marL="0" indent="0" algn="ctr">
              <a:buNone/>
            </a:pPr>
            <a:r>
              <a:rPr lang="fr-FR" sz="1800" dirty="0">
                <a:latin typeface="Calibri" panose="020F0502020204030204" pitchFamily="34" charset="0"/>
                <a:cs typeface="Times New Roman" panose="02020603050405020304" pitchFamily="18" charset="0"/>
              </a:rPr>
              <a:t>→ discours sur l’intérêt d’investir la clientèle CC &amp; CP</a:t>
            </a:r>
          </a:p>
          <a:p>
            <a:pPr marL="0" indent="0">
              <a:buNone/>
            </a:pPr>
            <a:endParaRPr lang="fr-FR" sz="1800" dirty="0">
              <a:latin typeface="Calibri" panose="020F0502020204030204" pitchFamily="34" charset="0"/>
              <a:cs typeface="Times New Roman" panose="02020603050405020304" pitchFamily="18" charset="0"/>
            </a:endParaRPr>
          </a:p>
          <a:p>
            <a:r>
              <a:rPr lang="fr-FR" sz="2400" b="1" dirty="0">
                <a:solidFill>
                  <a:schemeClr val="accent1">
                    <a:lumMod val="50000"/>
                  </a:schemeClr>
                </a:solidFill>
                <a:latin typeface="Calibri" panose="020F0502020204030204" pitchFamily="34" charset="0"/>
                <a:cs typeface="Calibri" panose="020F0502020204030204" pitchFamily="34" charset="0"/>
              </a:rPr>
              <a:t>Guide d’entretien </a:t>
            </a:r>
            <a:r>
              <a:rPr lang="fr-FR" sz="1600" b="1" dirty="0">
                <a:solidFill>
                  <a:schemeClr val="accent1">
                    <a:lumMod val="50000"/>
                  </a:schemeClr>
                </a:solidFill>
                <a:latin typeface="Calibri" panose="020F0502020204030204" pitchFamily="34" charset="0"/>
                <a:cs typeface="Calibri" panose="020F0502020204030204" pitchFamily="34" charset="0"/>
              </a:rPr>
              <a:t>(11 thèmes – 2 parties)  </a:t>
            </a:r>
            <a:endParaRPr lang="fr-FR" sz="2400" b="1" dirty="0">
              <a:solidFill>
                <a:schemeClr val="accent1">
                  <a:lumMod val="50000"/>
                </a:schemeClr>
              </a:solidFill>
              <a:latin typeface="Calibri" panose="020F0502020204030204" pitchFamily="34" charset="0"/>
              <a:cs typeface="Calibri" panose="020F0502020204030204" pitchFamily="34" charset="0"/>
            </a:endParaRPr>
          </a:p>
          <a:p>
            <a:pPr marL="0" indent="0">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1. informations sur l’entreprise, ses objectifs, son fonctionnement (identité du répondant, histoire et identité de l’entreprise, organisation du transport de produits alimentaires, périmètre géographique, clientèle)</a:t>
            </a:r>
          </a:p>
          <a:p>
            <a:pPr marL="0" indent="0">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2. réponse apportée à des demandes de transport des CC et CP (connaissance des définitions, perception des flux de marchandises alimentaires en CC &amp; CP et caractéristiques attribuées, positionnement sur ce marché, modèle social de l’entreprise)</a:t>
            </a:r>
          </a:p>
        </p:txBody>
      </p:sp>
      <p:sp>
        <p:nvSpPr>
          <p:cNvPr id="4" name="Espace réservé du texte 3"/>
          <p:cNvSpPr>
            <a:spLocks noGrp="1"/>
          </p:cNvSpPr>
          <p:nvPr>
            <p:ph type="body" sz="quarter" idx="10"/>
          </p:nvPr>
        </p:nvSpPr>
        <p:spPr>
          <a:xfrm>
            <a:off x="779847" y="1085998"/>
            <a:ext cx="10405389" cy="668911"/>
          </a:xfrm>
        </p:spPr>
        <p:txBody>
          <a:bodyPr>
            <a:normAutofit/>
          </a:bodyPr>
          <a:lstStyle/>
          <a:p>
            <a:r>
              <a:rPr lang="fr-FR" sz="2000" dirty="0">
                <a:solidFill>
                  <a:schemeClr val="accent1">
                    <a:lumMod val="50000"/>
                  </a:schemeClr>
                </a:solidFill>
              </a:rPr>
              <a:t>Cible : </a:t>
            </a:r>
            <a:r>
              <a:rPr lang="fr-FR" sz="2000" b="0" dirty="0">
                <a:solidFill>
                  <a:schemeClr val="tx1"/>
                </a:solidFill>
              </a:rPr>
              <a:t>transporteurs </a:t>
            </a:r>
            <a:r>
              <a:rPr lang="fr-FR" sz="1800" b="0" dirty="0">
                <a:solidFill>
                  <a:schemeClr val="tx1"/>
                </a:solidFill>
              </a:rPr>
              <a:t>(hors cyclo-logistique)</a:t>
            </a:r>
            <a:r>
              <a:rPr lang="fr-FR" sz="2000" b="0" dirty="0">
                <a:solidFill>
                  <a:schemeClr val="tx1"/>
                </a:solidFill>
              </a:rPr>
              <a:t>, identifiés comme réalisant du transport de produits CC &amp; CP + grands groupes de transport</a:t>
            </a:r>
            <a:endParaRPr lang="fr-FR" sz="2400" b="0" dirty="0">
              <a:solidFill>
                <a:schemeClr val="tx1"/>
              </a:solidFill>
            </a:endParaRPr>
          </a:p>
        </p:txBody>
      </p:sp>
    </p:spTree>
    <p:extLst>
      <p:ext uri="{BB962C8B-B14F-4D97-AF65-F5344CB8AC3E}">
        <p14:creationId xmlns:p14="http://schemas.microsoft.com/office/powerpoint/2010/main" val="170224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893A45E2-67B4-4E81-9938-2D9A9E369EA5}"/>
              </a:ext>
            </a:extLst>
          </p:cNvPr>
          <p:cNvSpPr>
            <a:spLocks noGrp="1"/>
          </p:cNvSpPr>
          <p:nvPr>
            <p:ph type="title"/>
          </p:nvPr>
        </p:nvSpPr>
        <p:spPr>
          <a:xfrm>
            <a:off x="247073" y="0"/>
            <a:ext cx="10515600" cy="419966"/>
          </a:xfrm>
        </p:spPr>
        <p:txBody>
          <a:bodyPr>
            <a:normAutofit fontScale="90000"/>
          </a:bodyPr>
          <a:lstStyle/>
          <a:p>
            <a:r>
              <a:rPr lang="fr-FR" sz="2400" b="1" dirty="0">
                <a:solidFill>
                  <a:schemeClr val="accent2">
                    <a:lumMod val="75000"/>
                  </a:schemeClr>
                </a:solidFill>
                <a:latin typeface="+mn-lt"/>
              </a:rPr>
              <a:t>Corpus anonymisé (9 entretiens 50 min /1h40) </a:t>
            </a:r>
          </a:p>
        </p:txBody>
      </p:sp>
      <p:graphicFrame>
        <p:nvGraphicFramePr>
          <p:cNvPr id="8" name="Tableau 7">
            <a:extLst>
              <a:ext uri="{FF2B5EF4-FFF2-40B4-BE49-F238E27FC236}">
                <a16:creationId xmlns:a16="http://schemas.microsoft.com/office/drawing/2014/main" id="{0222482D-975C-4B11-A314-43FDAE27F2FC}"/>
              </a:ext>
            </a:extLst>
          </p:cNvPr>
          <p:cNvGraphicFramePr>
            <a:graphicFrameLocks noGrp="1"/>
          </p:cNvGraphicFramePr>
          <p:nvPr>
            <p:extLst>
              <p:ext uri="{D42A27DB-BD31-4B8C-83A1-F6EECF244321}">
                <p14:modId xmlns:p14="http://schemas.microsoft.com/office/powerpoint/2010/main" val="3625116278"/>
              </p:ext>
            </p:extLst>
          </p:nvPr>
        </p:nvGraphicFramePr>
        <p:xfrm>
          <a:off x="247073" y="419966"/>
          <a:ext cx="11542426" cy="6438798"/>
        </p:xfrm>
        <a:graphic>
          <a:graphicData uri="http://schemas.openxmlformats.org/drawingml/2006/table">
            <a:tbl>
              <a:tblPr firstRow="1" firstCol="1" bandRow="1">
                <a:tableStyleId>{F5AB1C69-6EDB-4FF4-983F-18BD219EF322}</a:tableStyleId>
              </a:tblPr>
              <a:tblGrid>
                <a:gridCol w="320244">
                  <a:extLst>
                    <a:ext uri="{9D8B030D-6E8A-4147-A177-3AD203B41FA5}">
                      <a16:colId xmlns:a16="http://schemas.microsoft.com/office/drawing/2014/main" val="867058759"/>
                    </a:ext>
                  </a:extLst>
                </a:gridCol>
                <a:gridCol w="1256146">
                  <a:extLst>
                    <a:ext uri="{9D8B030D-6E8A-4147-A177-3AD203B41FA5}">
                      <a16:colId xmlns:a16="http://schemas.microsoft.com/office/drawing/2014/main" val="3230394143"/>
                    </a:ext>
                  </a:extLst>
                </a:gridCol>
                <a:gridCol w="5190836">
                  <a:extLst>
                    <a:ext uri="{9D8B030D-6E8A-4147-A177-3AD203B41FA5}">
                      <a16:colId xmlns:a16="http://schemas.microsoft.com/office/drawing/2014/main" val="3315441060"/>
                    </a:ext>
                  </a:extLst>
                </a:gridCol>
                <a:gridCol w="3870036">
                  <a:extLst>
                    <a:ext uri="{9D8B030D-6E8A-4147-A177-3AD203B41FA5}">
                      <a16:colId xmlns:a16="http://schemas.microsoft.com/office/drawing/2014/main" val="2035867837"/>
                    </a:ext>
                  </a:extLst>
                </a:gridCol>
                <a:gridCol w="905164">
                  <a:extLst>
                    <a:ext uri="{9D8B030D-6E8A-4147-A177-3AD203B41FA5}">
                      <a16:colId xmlns:a16="http://schemas.microsoft.com/office/drawing/2014/main" val="1570355204"/>
                    </a:ext>
                  </a:extLst>
                </a:gridCol>
              </a:tblGrid>
              <a:tr h="201340">
                <a:tc>
                  <a:txBody>
                    <a:bodyPr/>
                    <a:lstStyle/>
                    <a:p>
                      <a:pPr algn="ctr">
                        <a:lnSpc>
                          <a:spcPct val="107000"/>
                        </a:lnSpc>
                        <a:spcAft>
                          <a:spcPts val="800"/>
                        </a:spcAft>
                      </a:pPr>
                      <a:r>
                        <a:rPr lang="fr-FR" sz="1100">
                          <a:effectLst/>
                        </a:rPr>
                        <a:t>Id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a:effectLst/>
                        </a:rPr>
                        <a:t>Code NAF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dirty="0">
                          <a:effectLst/>
                        </a:rPr>
                        <a:t>Description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a:effectLst/>
                        </a:rPr>
                        <a:t>Cœur de l'activité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a:effectLst/>
                        </a:rPr>
                        <a:t>Poste de l'enquêté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extLst>
                  <a:ext uri="{0D108BD9-81ED-4DB2-BD59-A6C34878D82A}">
                    <a16:rowId xmlns:a16="http://schemas.microsoft.com/office/drawing/2014/main" val="4209409133"/>
                  </a:ext>
                </a:extLst>
              </a:tr>
              <a:tr h="616037">
                <a:tc>
                  <a:txBody>
                    <a:bodyPr/>
                    <a:lstStyle/>
                    <a:p>
                      <a:pPr algn="ctr">
                        <a:lnSpc>
                          <a:spcPct val="107000"/>
                        </a:lnSpc>
                        <a:spcAft>
                          <a:spcPts val="800"/>
                        </a:spcAft>
                      </a:pPr>
                      <a:r>
                        <a:rPr lang="fr-FR" sz="1100">
                          <a:effectLst/>
                        </a:rPr>
                        <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dirty="0">
                          <a:effectLst/>
                        </a:rPr>
                        <a:t>Messagerie Fret Express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75000"/>
                      </a:schemeClr>
                    </a:solidFill>
                  </a:tcPr>
                </a:tc>
                <a:tc>
                  <a:txBody>
                    <a:bodyPr/>
                    <a:lstStyle/>
                    <a:p>
                      <a:pPr algn="l">
                        <a:lnSpc>
                          <a:spcPct val="107000"/>
                        </a:lnSpc>
                        <a:spcAft>
                          <a:spcPts val="800"/>
                        </a:spcAft>
                      </a:pPr>
                      <a:r>
                        <a:rPr lang="fr-FR" sz="1100" b="1" dirty="0">
                          <a:effectLst/>
                        </a:rPr>
                        <a:t>Entreprise française implantée à l’international</a:t>
                      </a:r>
                    </a:p>
                    <a:p>
                      <a:pPr algn="ctr">
                        <a:lnSpc>
                          <a:spcPct val="107000"/>
                        </a:lnSpc>
                        <a:spcAft>
                          <a:spcPts val="800"/>
                        </a:spcAft>
                      </a:pPr>
                      <a:r>
                        <a:rPr lang="fr-FR" sz="1100" dirty="0">
                          <a:effectLst/>
                        </a:rPr>
                        <a:t>Une agence régionale d’un groupe de transport de grande taille, spécialisée dans la prestation de transport frigorifique et </a:t>
                      </a:r>
                      <a:r>
                        <a:rPr lang="fr-FR" sz="1100" u="sng" dirty="0">
                          <a:effectLst/>
                        </a:rPr>
                        <a:t>principalement dans l’alimentaire </a:t>
                      </a:r>
                      <a:endParaRPr lang="fr-FR"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75000"/>
                      </a:schemeClr>
                    </a:solidFill>
                  </a:tcPr>
                </a:tc>
                <a:tc>
                  <a:txBody>
                    <a:bodyPr/>
                    <a:lstStyle/>
                    <a:p>
                      <a:pPr algn="ctr">
                        <a:lnSpc>
                          <a:spcPct val="107000"/>
                        </a:lnSpc>
                        <a:spcAft>
                          <a:spcPts val="800"/>
                        </a:spcAft>
                      </a:pPr>
                      <a:r>
                        <a:rPr lang="fr-FR" sz="1100">
                          <a:effectLst/>
                        </a:rPr>
                        <a:t>Le cœur de l’activité est le groupage, le BtoB, le transport de produits frais.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75000"/>
                      </a:schemeClr>
                    </a:solidFill>
                  </a:tcPr>
                </a:tc>
                <a:tc>
                  <a:txBody>
                    <a:bodyPr/>
                    <a:lstStyle/>
                    <a:p>
                      <a:pPr algn="ctr">
                        <a:lnSpc>
                          <a:spcPct val="107000"/>
                        </a:lnSpc>
                        <a:spcAft>
                          <a:spcPts val="800"/>
                        </a:spcAft>
                      </a:pPr>
                      <a:r>
                        <a:rPr lang="fr-FR" sz="1100">
                          <a:effectLst/>
                        </a:rPr>
                        <a:t>Directeur de filiale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75000"/>
                      </a:schemeClr>
                    </a:solidFill>
                  </a:tcPr>
                </a:tc>
                <a:extLst>
                  <a:ext uri="{0D108BD9-81ED-4DB2-BD59-A6C34878D82A}">
                    <a16:rowId xmlns:a16="http://schemas.microsoft.com/office/drawing/2014/main" val="2067067332"/>
                  </a:ext>
                </a:extLst>
              </a:tr>
              <a:tr h="616037">
                <a:tc>
                  <a:txBody>
                    <a:bodyPr/>
                    <a:lstStyle/>
                    <a:p>
                      <a:pPr algn="ctr">
                        <a:lnSpc>
                          <a:spcPct val="107000"/>
                        </a:lnSpc>
                        <a:spcAft>
                          <a:spcPts val="800"/>
                        </a:spcAft>
                      </a:pPr>
                      <a:r>
                        <a:rPr lang="fr-FR" sz="1100">
                          <a:effectLst/>
                        </a:rPr>
                        <a:t>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a:effectLst/>
                        </a:rPr>
                        <a:t>Messagerie Fret Express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75000"/>
                      </a:schemeClr>
                    </a:solidFill>
                  </a:tcPr>
                </a:tc>
                <a:tc>
                  <a:txBody>
                    <a:bodyPr/>
                    <a:lstStyle/>
                    <a:p>
                      <a:pPr algn="l">
                        <a:lnSpc>
                          <a:spcPct val="107000"/>
                        </a:lnSpc>
                        <a:spcAft>
                          <a:spcPts val="800"/>
                        </a:spcAft>
                      </a:pPr>
                      <a:r>
                        <a:rPr lang="fr-FR" sz="1100" b="1" dirty="0">
                          <a:effectLst/>
                        </a:rPr>
                        <a:t>Entreprise française implantée à l’international</a:t>
                      </a:r>
                    </a:p>
                    <a:p>
                      <a:pPr algn="ctr">
                        <a:lnSpc>
                          <a:spcPct val="107000"/>
                        </a:lnSpc>
                        <a:spcAft>
                          <a:spcPts val="800"/>
                        </a:spcAft>
                      </a:pPr>
                      <a:r>
                        <a:rPr lang="fr-FR" sz="1100" b="0" dirty="0">
                          <a:effectLst/>
                        </a:rPr>
                        <a:t>Une agence régionale d’une filiale d'un groupe de transport de grande taille, spécialisée </a:t>
                      </a:r>
                      <a:r>
                        <a:rPr lang="fr-FR" sz="1100" dirty="0">
                          <a:effectLst/>
                        </a:rPr>
                        <a:t>dans le </a:t>
                      </a:r>
                      <a:r>
                        <a:rPr lang="fr-FR" sz="1100" u="sng" dirty="0">
                          <a:effectLst/>
                        </a:rPr>
                        <a:t>transport de matières issues de l’industrie</a:t>
                      </a:r>
                      <a:endParaRPr lang="fr-FR"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75000"/>
                      </a:schemeClr>
                    </a:solidFill>
                  </a:tcPr>
                </a:tc>
                <a:tc>
                  <a:txBody>
                    <a:bodyPr/>
                    <a:lstStyle/>
                    <a:p>
                      <a:pPr algn="ctr">
                        <a:lnSpc>
                          <a:spcPct val="107000"/>
                        </a:lnSpc>
                        <a:spcAft>
                          <a:spcPts val="800"/>
                        </a:spcAft>
                      </a:pPr>
                      <a:r>
                        <a:rPr lang="fr-FR" sz="1100" dirty="0">
                          <a:effectLst/>
                        </a:rPr>
                        <a:t> Le cœur de l’activité de l’agence est la distribution express en région, hors température dirigée, avec peu d’alimentaire.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75000"/>
                      </a:schemeClr>
                    </a:solidFill>
                  </a:tcPr>
                </a:tc>
                <a:tc>
                  <a:txBody>
                    <a:bodyPr/>
                    <a:lstStyle/>
                    <a:p>
                      <a:pPr algn="ctr">
                        <a:lnSpc>
                          <a:spcPct val="107000"/>
                        </a:lnSpc>
                        <a:spcAft>
                          <a:spcPts val="800"/>
                        </a:spcAft>
                      </a:pPr>
                      <a:r>
                        <a:rPr lang="fr-FR" sz="1100" dirty="0">
                          <a:effectLst/>
                        </a:rPr>
                        <a:t>Resp. commercial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75000"/>
                      </a:schemeClr>
                    </a:solidFill>
                  </a:tcPr>
                </a:tc>
                <a:extLst>
                  <a:ext uri="{0D108BD9-81ED-4DB2-BD59-A6C34878D82A}">
                    <a16:rowId xmlns:a16="http://schemas.microsoft.com/office/drawing/2014/main" val="3496650679"/>
                  </a:ext>
                </a:extLst>
              </a:tr>
              <a:tr h="862451">
                <a:tc>
                  <a:txBody>
                    <a:bodyPr/>
                    <a:lstStyle/>
                    <a:p>
                      <a:pPr algn="ctr">
                        <a:lnSpc>
                          <a:spcPct val="107000"/>
                        </a:lnSpc>
                        <a:spcAft>
                          <a:spcPts val="800"/>
                        </a:spcAft>
                      </a:pPr>
                      <a:r>
                        <a:rPr lang="fr-FR" sz="1100">
                          <a:effectLst/>
                        </a:rPr>
                        <a:t>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dirty="0">
                          <a:effectLst/>
                        </a:rPr>
                        <a:t>Transport routier de Fret interurbain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tc>
                  <a:txBody>
                    <a:bodyPr/>
                    <a:lstStyle/>
                    <a:p>
                      <a:pPr algn="ctr">
                        <a:lnSpc>
                          <a:spcPct val="107000"/>
                        </a:lnSpc>
                        <a:spcAft>
                          <a:spcPts val="800"/>
                        </a:spcAft>
                      </a:pPr>
                      <a:r>
                        <a:rPr lang="fr-FR" sz="1100" b="1" dirty="0">
                          <a:effectLst/>
                        </a:rPr>
                        <a:t>Entité d’un groupe de grande taille dont le siège social n'est pas en France</a:t>
                      </a:r>
                      <a:r>
                        <a:rPr lang="fr-FR" sz="1100" dirty="0">
                          <a:effectLst/>
                        </a:rPr>
                        <a:t>, réalisant du </a:t>
                      </a:r>
                      <a:r>
                        <a:rPr lang="fr-FR" sz="1100" u="sng" dirty="0">
                          <a:effectLst/>
                        </a:rPr>
                        <a:t>transport généraliste</a:t>
                      </a:r>
                      <a:endParaRPr lang="fr-FR"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tc>
                  <a:txBody>
                    <a:bodyPr/>
                    <a:lstStyle/>
                    <a:p>
                      <a:pPr algn="ctr">
                        <a:lnSpc>
                          <a:spcPct val="107000"/>
                        </a:lnSpc>
                        <a:spcAft>
                          <a:spcPts val="800"/>
                        </a:spcAft>
                      </a:pPr>
                      <a:r>
                        <a:rPr lang="fr-FR" sz="1100">
                          <a:effectLst/>
                        </a:rPr>
                        <a:t>Le cœur de l’activité de l’entité enquêtée est le lot complet, la distribution palettisée et le groupage international.  Le transport alimentaire n’est pas central mais pas négligeable, en température dirigée ou non.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tc>
                  <a:txBody>
                    <a:bodyPr/>
                    <a:lstStyle/>
                    <a:p>
                      <a:pPr algn="ctr">
                        <a:lnSpc>
                          <a:spcPct val="107000"/>
                        </a:lnSpc>
                        <a:spcAft>
                          <a:spcPts val="800"/>
                        </a:spcAft>
                      </a:pPr>
                      <a:r>
                        <a:rPr lang="fr-FR" sz="1100">
                          <a:effectLst/>
                        </a:rPr>
                        <a:t>PDG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extLst>
                  <a:ext uri="{0D108BD9-81ED-4DB2-BD59-A6C34878D82A}">
                    <a16:rowId xmlns:a16="http://schemas.microsoft.com/office/drawing/2014/main" val="3914077282"/>
                  </a:ext>
                </a:extLst>
              </a:tr>
              <a:tr h="492829">
                <a:tc>
                  <a:txBody>
                    <a:bodyPr/>
                    <a:lstStyle/>
                    <a:p>
                      <a:pPr algn="ctr">
                        <a:lnSpc>
                          <a:spcPct val="107000"/>
                        </a:lnSpc>
                        <a:spcAft>
                          <a:spcPts val="800"/>
                        </a:spcAft>
                      </a:pPr>
                      <a:r>
                        <a:rPr lang="fr-FR" sz="1100">
                          <a:effectLst/>
                        </a:rPr>
                        <a:t>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dirty="0">
                          <a:effectLst/>
                        </a:rPr>
                        <a:t>Transport routier de Fret interurbain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tc>
                  <a:txBody>
                    <a:bodyPr/>
                    <a:lstStyle/>
                    <a:p>
                      <a:pPr algn="l">
                        <a:lnSpc>
                          <a:spcPct val="107000"/>
                        </a:lnSpc>
                        <a:spcAft>
                          <a:spcPts val="800"/>
                        </a:spcAft>
                      </a:pPr>
                      <a:r>
                        <a:rPr lang="fr-FR" sz="1100" b="1" dirty="0">
                          <a:effectLst/>
                        </a:rPr>
                        <a:t>Entreprise française implantée à l’échelle régionale</a:t>
                      </a:r>
                    </a:p>
                    <a:p>
                      <a:pPr algn="ctr">
                        <a:lnSpc>
                          <a:spcPct val="107000"/>
                        </a:lnSpc>
                        <a:spcAft>
                          <a:spcPts val="800"/>
                        </a:spcAft>
                      </a:pPr>
                      <a:r>
                        <a:rPr lang="fr-FR" sz="1100" dirty="0">
                          <a:effectLst/>
                        </a:rPr>
                        <a:t>Une </a:t>
                      </a:r>
                      <a:r>
                        <a:rPr lang="fr-FR" sz="1100" u="sng" dirty="0">
                          <a:effectLst/>
                        </a:rPr>
                        <a:t>jeune PME </a:t>
                      </a:r>
                      <a:r>
                        <a:rPr lang="fr-FR" sz="1100" dirty="0">
                          <a:effectLst/>
                        </a:rPr>
                        <a:t>réalisant du transport, de la logistique et du conseil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tc>
                  <a:txBody>
                    <a:bodyPr/>
                    <a:lstStyle/>
                    <a:p>
                      <a:pPr algn="ctr">
                        <a:lnSpc>
                          <a:spcPct val="107000"/>
                        </a:lnSpc>
                        <a:spcAft>
                          <a:spcPts val="800"/>
                        </a:spcAft>
                      </a:pPr>
                      <a:r>
                        <a:rPr lang="fr-FR" sz="1100">
                          <a:effectLst/>
                        </a:rPr>
                        <a:t>Le cœur de l’activité est le conseil puis le transport de denrées alimentaires en VUL, en tournées dédiées.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tc>
                  <a:txBody>
                    <a:bodyPr/>
                    <a:lstStyle/>
                    <a:p>
                      <a:pPr algn="ctr">
                        <a:lnSpc>
                          <a:spcPct val="107000"/>
                        </a:lnSpc>
                        <a:spcAft>
                          <a:spcPts val="800"/>
                        </a:spcAft>
                      </a:pPr>
                      <a:r>
                        <a:rPr lang="fr-FR" sz="1100">
                          <a:effectLst/>
                        </a:rPr>
                        <a:t>PDG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extLst>
                  <a:ext uri="{0D108BD9-81ED-4DB2-BD59-A6C34878D82A}">
                    <a16:rowId xmlns:a16="http://schemas.microsoft.com/office/drawing/2014/main" val="654429838"/>
                  </a:ext>
                </a:extLst>
              </a:tr>
              <a:tr h="492829">
                <a:tc>
                  <a:txBody>
                    <a:bodyPr/>
                    <a:lstStyle/>
                    <a:p>
                      <a:pPr algn="ctr">
                        <a:lnSpc>
                          <a:spcPct val="107000"/>
                        </a:lnSpc>
                        <a:spcAft>
                          <a:spcPts val="800"/>
                        </a:spcAft>
                      </a:pPr>
                      <a:r>
                        <a:rPr lang="fr-FR" sz="1100">
                          <a:effectLst/>
                        </a:rPr>
                        <a: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dirty="0">
                          <a:effectLst/>
                        </a:rPr>
                        <a:t>Transport routier de Fret interurbain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tc>
                  <a:txBody>
                    <a:bodyPr/>
                    <a:lstStyle/>
                    <a:p>
                      <a:pPr algn="l">
                        <a:lnSpc>
                          <a:spcPct val="107000"/>
                        </a:lnSpc>
                        <a:spcAft>
                          <a:spcPts val="800"/>
                        </a:spcAft>
                      </a:pPr>
                      <a:r>
                        <a:rPr lang="fr-FR" sz="1100" b="1" dirty="0">
                          <a:effectLst/>
                        </a:rPr>
                        <a:t>Entreprise française implantée à l’échelle locale</a:t>
                      </a:r>
                    </a:p>
                    <a:p>
                      <a:pPr algn="ctr">
                        <a:lnSpc>
                          <a:spcPct val="107000"/>
                        </a:lnSpc>
                        <a:spcAft>
                          <a:spcPts val="800"/>
                        </a:spcAft>
                      </a:pPr>
                      <a:r>
                        <a:rPr lang="fr-FR" sz="1100" dirty="0">
                          <a:effectLst/>
                        </a:rPr>
                        <a:t>Une </a:t>
                      </a:r>
                      <a:r>
                        <a:rPr lang="fr-FR" sz="1100" u="sng" dirty="0">
                          <a:effectLst/>
                        </a:rPr>
                        <a:t>très récente PME </a:t>
                      </a:r>
                      <a:r>
                        <a:rPr lang="fr-FR" sz="1100" dirty="0">
                          <a:effectLst/>
                        </a:rPr>
                        <a:t>de transport alimentaire, spécialisée sur le </a:t>
                      </a:r>
                      <a:r>
                        <a:rPr lang="fr-FR" sz="1100" u="sng" dirty="0">
                          <a:effectLst/>
                        </a:rPr>
                        <a:t>transport alimentaire de productions locales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tc>
                  <a:txBody>
                    <a:bodyPr/>
                    <a:lstStyle/>
                    <a:p>
                      <a:pPr algn="ctr">
                        <a:lnSpc>
                          <a:spcPct val="107000"/>
                        </a:lnSpc>
                        <a:spcAft>
                          <a:spcPts val="800"/>
                        </a:spcAft>
                      </a:pPr>
                      <a:r>
                        <a:rPr lang="fr-FR" sz="1100" dirty="0">
                          <a:effectLst/>
                        </a:rPr>
                        <a:t>Le cœur de l’activité est l’enlèvement et la livraison de denrées alimentaires en VUL, sec et froid, en tournées dédiées.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tc>
                  <a:txBody>
                    <a:bodyPr/>
                    <a:lstStyle/>
                    <a:p>
                      <a:pPr algn="ctr">
                        <a:lnSpc>
                          <a:spcPct val="107000"/>
                        </a:lnSpc>
                        <a:spcAft>
                          <a:spcPts val="800"/>
                        </a:spcAft>
                      </a:pPr>
                      <a:r>
                        <a:rPr lang="fr-FR" sz="1100" dirty="0">
                          <a:effectLst/>
                        </a:rPr>
                        <a:t>PDG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accent1">
                        <a:lumMod val="20000"/>
                        <a:lumOff val="80000"/>
                      </a:schemeClr>
                    </a:solidFill>
                  </a:tcPr>
                </a:tc>
                <a:extLst>
                  <a:ext uri="{0D108BD9-81ED-4DB2-BD59-A6C34878D82A}">
                    <a16:rowId xmlns:a16="http://schemas.microsoft.com/office/drawing/2014/main" val="2415809056"/>
                  </a:ext>
                </a:extLst>
              </a:tr>
              <a:tr h="711788">
                <a:tc>
                  <a:txBody>
                    <a:bodyPr/>
                    <a:lstStyle/>
                    <a:p>
                      <a:pPr algn="ctr">
                        <a:lnSpc>
                          <a:spcPct val="107000"/>
                        </a:lnSpc>
                        <a:spcAft>
                          <a:spcPts val="800"/>
                        </a:spcAft>
                      </a:pPr>
                      <a:r>
                        <a:rPr lang="fr-FR" sz="1100" dirty="0">
                          <a:effectLst/>
                        </a:rPr>
                        <a:t>F</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65000"/>
                      </a:schemeClr>
                    </a:solidFill>
                  </a:tcPr>
                </a:tc>
                <a:tc>
                  <a:txBody>
                    <a:bodyPr/>
                    <a:lstStyle/>
                    <a:p>
                      <a:pPr algn="ctr">
                        <a:lnSpc>
                          <a:spcPct val="107000"/>
                        </a:lnSpc>
                        <a:spcAft>
                          <a:spcPts val="800"/>
                        </a:spcAft>
                      </a:pPr>
                      <a:r>
                        <a:rPr lang="fr-FR" sz="1100" dirty="0">
                          <a:effectLst/>
                        </a:rPr>
                        <a:t>Transport routier de fret de proximité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95000"/>
                      </a:schemeClr>
                    </a:solidFill>
                  </a:tcPr>
                </a:tc>
                <a:tc>
                  <a:txBody>
                    <a:bodyPr/>
                    <a:lstStyle/>
                    <a:p>
                      <a:pPr algn="l">
                        <a:lnSpc>
                          <a:spcPct val="107000"/>
                        </a:lnSpc>
                        <a:spcAft>
                          <a:spcPts val="800"/>
                        </a:spcAft>
                      </a:pPr>
                      <a:r>
                        <a:rPr lang="fr-FR" sz="1100" b="1" dirty="0">
                          <a:effectLst/>
                        </a:rPr>
                        <a:t>Entreprise française implantée à l’international</a:t>
                      </a:r>
                    </a:p>
                    <a:p>
                      <a:pPr algn="l">
                        <a:lnSpc>
                          <a:spcPct val="107000"/>
                        </a:lnSpc>
                        <a:spcAft>
                          <a:spcPts val="800"/>
                        </a:spcAft>
                      </a:pPr>
                      <a:r>
                        <a:rPr lang="fr-FR" sz="1100" b="0" dirty="0">
                          <a:effectLst/>
                        </a:rPr>
                        <a:t>Entreprise de transport de taille intermédiaire, appartenant </a:t>
                      </a:r>
                      <a:r>
                        <a:rPr lang="fr-FR" sz="1100" dirty="0">
                          <a:effectLst/>
                        </a:rPr>
                        <a:t>à un groupe, spécialisée dans le </a:t>
                      </a:r>
                      <a:r>
                        <a:rPr lang="fr-FR" sz="1100" u="sng" dirty="0">
                          <a:effectLst/>
                        </a:rPr>
                        <a:t>transport du dernier kilomètre en température dirigée</a:t>
                      </a:r>
                      <a:endParaRPr lang="fr-FR"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95000"/>
                      </a:schemeClr>
                    </a:solidFill>
                  </a:tcPr>
                </a:tc>
                <a:tc>
                  <a:txBody>
                    <a:bodyPr/>
                    <a:lstStyle/>
                    <a:p>
                      <a:pPr algn="ctr">
                        <a:lnSpc>
                          <a:spcPct val="107000"/>
                        </a:lnSpc>
                        <a:spcAft>
                          <a:spcPts val="800"/>
                        </a:spcAft>
                      </a:pPr>
                      <a:r>
                        <a:rPr lang="fr-FR" sz="1100">
                          <a:effectLst/>
                        </a:rPr>
                        <a:t>Le cœur de l’activité est la livraison en VUL de produits uniquement alimentaires, en lot complet ou partiel, à domicile ou auprès des professionnels, et avec des tournées dédiées.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95000"/>
                      </a:schemeClr>
                    </a:solidFill>
                  </a:tcPr>
                </a:tc>
                <a:tc>
                  <a:txBody>
                    <a:bodyPr/>
                    <a:lstStyle/>
                    <a:p>
                      <a:pPr algn="ctr">
                        <a:lnSpc>
                          <a:spcPct val="107000"/>
                        </a:lnSpc>
                        <a:spcAft>
                          <a:spcPts val="800"/>
                        </a:spcAft>
                      </a:pPr>
                      <a:r>
                        <a:rPr lang="fr-FR" sz="1100" dirty="0">
                          <a:effectLst/>
                        </a:rPr>
                        <a:t>PDG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95000"/>
                      </a:schemeClr>
                    </a:solidFill>
                  </a:tcPr>
                </a:tc>
                <a:extLst>
                  <a:ext uri="{0D108BD9-81ED-4DB2-BD59-A6C34878D82A}">
                    <a16:rowId xmlns:a16="http://schemas.microsoft.com/office/drawing/2014/main" val="2515698971"/>
                  </a:ext>
                </a:extLst>
              </a:tr>
              <a:tr h="682379">
                <a:tc>
                  <a:txBody>
                    <a:bodyPr/>
                    <a:lstStyle/>
                    <a:p>
                      <a:pPr algn="ctr">
                        <a:lnSpc>
                          <a:spcPct val="107000"/>
                        </a:lnSpc>
                        <a:spcAft>
                          <a:spcPts val="800"/>
                        </a:spcAft>
                      </a:pPr>
                      <a:r>
                        <a:rPr lang="fr-FR" sz="1100" dirty="0">
                          <a:effectLst/>
                        </a:rPr>
                        <a:t>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65000"/>
                      </a:schemeClr>
                    </a:solidFill>
                  </a:tcPr>
                </a:tc>
                <a:tc>
                  <a:txBody>
                    <a:bodyPr/>
                    <a:lstStyle/>
                    <a:p>
                      <a:pPr algn="ctr">
                        <a:lnSpc>
                          <a:spcPct val="107000"/>
                        </a:lnSpc>
                        <a:spcAft>
                          <a:spcPts val="800"/>
                        </a:spcAft>
                      </a:pPr>
                      <a:r>
                        <a:rPr lang="fr-FR" sz="1100" dirty="0">
                          <a:effectLst/>
                        </a:rPr>
                        <a:t>Transport routier de fret de proximité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95000"/>
                      </a:schemeClr>
                    </a:solidFill>
                  </a:tcPr>
                </a:tc>
                <a:tc>
                  <a:txBody>
                    <a:bodyPr/>
                    <a:lstStyle/>
                    <a:p>
                      <a:pPr algn="l">
                        <a:lnSpc>
                          <a:spcPct val="107000"/>
                        </a:lnSpc>
                        <a:spcAft>
                          <a:spcPts val="800"/>
                        </a:spcAft>
                      </a:pPr>
                      <a:r>
                        <a:rPr lang="fr-FR" sz="1100" b="1" dirty="0">
                          <a:effectLst/>
                        </a:rPr>
                        <a:t>Entreprise française implantée à l’échelle locale</a:t>
                      </a:r>
                    </a:p>
                    <a:p>
                      <a:pPr algn="ctr">
                        <a:lnSpc>
                          <a:spcPct val="107000"/>
                        </a:lnSpc>
                        <a:spcAft>
                          <a:spcPts val="800"/>
                        </a:spcAft>
                      </a:pPr>
                      <a:r>
                        <a:rPr lang="fr-FR" sz="1100" dirty="0">
                          <a:effectLst/>
                        </a:rPr>
                        <a:t>Une très récente PME de transport alimentaire (entreprise française implantée à l’échelle locale), spécialisée sur le transport et la logistique de </a:t>
                      </a:r>
                      <a:r>
                        <a:rPr lang="fr-FR" sz="1100" u="sng" dirty="0">
                          <a:effectLst/>
                        </a:rPr>
                        <a:t>denrées alimentaires sous label Bio</a:t>
                      </a: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95000"/>
                      </a:schemeClr>
                    </a:solidFill>
                  </a:tcPr>
                </a:tc>
                <a:tc>
                  <a:txBody>
                    <a:bodyPr/>
                    <a:lstStyle/>
                    <a:p>
                      <a:pPr algn="ctr">
                        <a:lnSpc>
                          <a:spcPct val="107000"/>
                        </a:lnSpc>
                        <a:spcAft>
                          <a:spcPts val="800"/>
                        </a:spcAft>
                      </a:pPr>
                      <a:r>
                        <a:rPr lang="fr-FR" sz="1100" dirty="0">
                          <a:effectLst/>
                        </a:rPr>
                        <a:t>Le cœur de l’activité est le dernier km de produits bio et locaux en VUL, sec et froid, majoritairement électrique, en tournées dédiées.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95000"/>
                      </a:schemeClr>
                    </a:solidFill>
                  </a:tcPr>
                </a:tc>
                <a:tc>
                  <a:txBody>
                    <a:bodyPr/>
                    <a:lstStyle/>
                    <a:p>
                      <a:pPr algn="ctr">
                        <a:lnSpc>
                          <a:spcPct val="107000"/>
                        </a:lnSpc>
                        <a:spcAft>
                          <a:spcPts val="800"/>
                        </a:spcAft>
                      </a:pPr>
                      <a:r>
                        <a:rPr lang="fr-FR" sz="1100" dirty="0">
                          <a:effectLst/>
                        </a:rPr>
                        <a:t>Un des associés fondateurs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95000"/>
                      </a:schemeClr>
                    </a:solidFill>
                  </a:tcPr>
                </a:tc>
                <a:extLst>
                  <a:ext uri="{0D108BD9-81ED-4DB2-BD59-A6C34878D82A}">
                    <a16:rowId xmlns:a16="http://schemas.microsoft.com/office/drawing/2014/main" val="152039558"/>
                  </a:ext>
                </a:extLst>
              </a:tr>
              <a:tr h="603052">
                <a:tc>
                  <a:txBody>
                    <a:bodyPr/>
                    <a:lstStyle/>
                    <a:p>
                      <a:pPr algn="ctr">
                        <a:lnSpc>
                          <a:spcPct val="107000"/>
                        </a:lnSpc>
                        <a:spcAft>
                          <a:spcPts val="800"/>
                        </a:spcAft>
                      </a:pPr>
                      <a:r>
                        <a:rPr lang="fr-FR" sz="1100">
                          <a:effectLst/>
                        </a:rPr>
                        <a: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dirty="0">
                          <a:effectLst/>
                        </a:rPr>
                        <a:t>Affrètement / organisation des transports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85000"/>
                      </a:schemeClr>
                    </a:solidFill>
                  </a:tcPr>
                </a:tc>
                <a:tc>
                  <a:txBody>
                    <a:bodyPr/>
                    <a:lstStyle/>
                    <a:p>
                      <a:pPr algn="l">
                        <a:lnSpc>
                          <a:spcPct val="107000"/>
                        </a:lnSpc>
                        <a:spcAft>
                          <a:spcPts val="800"/>
                        </a:spcAft>
                      </a:pPr>
                      <a:r>
                        <a:rPr lang="fr-FR" sz="1100" b="1" dirty="0">
                          <a:effectLst/>
                        </a:rPr>
                        <a:t>Entreprise française implantée à l’échelle régionale</a:t>
                      </a:r>
                    </a:p>
                    <a:p>
                      <a:pPr algn="ctr">
                        <a:lnSpc>
                          <a:spcPct val="107000"/>
                        </a:lnSpc>
                        <a:spcAft>
                          <a:spcPts val="800"/>
                        </a:spcAft>
                      </a:pPr>
                      <a:r>
                        <a:rPr lang="fr-FR" sz="1100" dirty="0">
                          <a:effectLst/>
                        </a:rPr>
                        <a:t>Une PME récente, commissionnaire de transport, spécialisée sur l’organisation de la </a:t>
                      </a:r>
                      <a:r>
                        <a:rPr lang="fr-FR" sz="1100" u="sng" dirty="0">
                          <a:effectLst/>
                        </a:rPr>
                        <a:t>massification des flux de produits alimentaires locaux</a:t>
                      </a:r>
                      <a:endParaRPr lang="fr-FR"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85000"/>
                      </a:schemeClr>
                    </a:solidFill>
                  </a:tcPr>
                </a:tc>
                <a:tc>
                  <a:txBody>
                    <a:bodyPr/>
                    <a:lstStyle/>
                    <a:p>
                      <a:pPr algn="ctr">
                        <a:lnSpc>
                          <a:spcPct val="107000"/>
                        </a:lnSpc>
                        <a:spcAft>
                          <a:spcPts val="800"/>
                        </a:spcAft>
                      </a:pPr>
                      <a:r>
                        <a:rPr lang="fr-FR" sz="1100" dirty="0">
                          <a:effectLst/>
                        </a:rPr>
                        <a:t>Le cœur de l’activité est l’organisation du transport via un système d’information propre et le recours à la prestation de transport.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85000"/>
                      </a:schemeClr>
                    </a:solidFill>
                  </a:tcPr>
                </a:tc>
                <a:tc>
                  <a:txBody>
                    <a:bodyPr/>
                    <a:lstStyle/>
                    <a:p>
                      <a:pPr algn="ctr">
                        <a:lnSpc>
                          <a:spcPct val="107000"/>
                        </a:lnSpc>
                        <a:spcAft>
                          <a:spcPts val="800"/>
                        </a:spcAft>
                      </a:pPr>
                      <a:r>
                        <a:rPr lang="fr-FR" sz="1100" dirty="0">
                          <a:effectLst/>
                        </a:rPr>
                        <a:t>Un des associés fondateurs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85000"/>
                      </a:schemeClr>
                    </a:solidFill>
                  </a:tcPr>
                </a:tc>
                <a:extLst>
                  <a:ext uri="{0D108BD9-81ED-4DB2-BD59-A6C34878D82A}">
                    <a16:rowId xmlns:a16="http://schemas.microsoft.com/office/drawing/2014/main" val="3220264092"/>
                  </a:ext>
                </a:extLst>
              </a:tr>
              <a:tr h="603052">
                <a:tc>
                  <a:txBody>
                    <a:bodyPr/>
                    <a:lstStyle/>
                    <a:p>
                      <a:pPr algn="ctr">
                        <a:lnSpc>
                          <a:spcPct val="107000"/>
                        </a:lnSpc>
                        <a:spcAft>
                          <a:spcPts val="800"/>
                        </a:spcAft>
                      </a:pPr>
                      <a:r>
                        <a:rPr lang="fr-FR" sz="1100">
                          <a:effectLst/>
                        </a:rPr>
                        <a:t>I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algn="ctr">
                        <a:lnSpc>
                          <a:spcPct val="107000"/>
                        </a:lnSpc>
                        <a:spcAft>
                          <a:spcPts val="800"/>
                        </a:spcAft>
                      </a:pPr>
                      <a:r>
                        <a:rPr lang="fr-FR" sz="1100">
                          <a:effectLst/>
                        </a:rPr>
                        <a:t>Affrètement / organisation des transports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85000"/>
                      </a:schemeClr>
                    </a:solidFill>
                  </a:tcPr>
                </a:tc>
                <a:tc>
                  <a:txBody>
                    <a:bodyPr/>
                    <a:lstStyle/>
                    <a:p>
                      <a:pPr algn="l">
                        <a:lnSpc>
                          <a:spcPct val="107000"/>
                        </a:lnSpc>
                        <a:spcAft>
                          <a:spcPts val="800"/>
                        </a:spcAft>
                      </a:pPr>
                      <a:r>
                        <a:rPr lang="fr-FR" sz="1100" b="1" dirty="0">
                          <a:effectLst/>
                        </a:rPr>
                        <a:t>Entreprise française implantée à l’international</a:t>
                      </a:r>
                    </a:p>
                    <a:p>
                      <a:pPr algn="ctr">
                        <a:lnSpc>
                          <a:spcPct val="107000"/>
                        </a:lnSpc>
                        <a:spcAft>
                          <a:spcPts val="800"/>
                        </a:spcAft>
                      </a:pPr>
                      <a:r>
                        <a:rPr lang="fr-FR" sz="1100" dirty="0">
                          <a:effectLst/>
                        </a:rPr>
                        <a:t>Une filiale d’un groupe de grande taille (entreprise française implantée à l’international), spécialisée dans le transport de denrées alimentaires en </a:t>
                      </a:r>
                      <a:r>
                        <a:rPr lang="fr-FR" sz="1100" u="sng" dirty="0">
                          <a:effectLst/>
                        </a:rPr>
                        <a:t>température dirigée positif et négatif</a:t>
                      </a:r>
                      <a:endParaRPr lang="fr-FR"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85000"/>
                      </a:schemeClr>
                    </a:solidFill>
                  </a:tcPr>
                </a:tc>
                <a:tc>
                  <a:txBody>
                    <a:bodyPr/>
                    <a:lstStyle/>
                    <a:p>
                      <a:pPr algn="ctr">
                        <a:lnSpc>
                          <a:spcPct val="107000"/>
                        </a:lnSpc>
                        <a:spcAft>
                          <a:spcPts val="800"/>
                        </a:spcAft>
                      </a:pPr>
                      <a:r>
                        <a:rPr lang="fr-FR" sz="1100">
                          <a:effectLst/>
                        </a:rPr>
                        <a:t>Le cœur de l’activité est la livraison express de colis alimentaires, majoritairement en BtoC.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85000"/>
                      </a:schemeClr>
                    </a:solidFill>
                  </a:tcPr>
                </a:tc>
                <a:tc>
                  <a:txBody>
                    <a:bodyPr/>
                    <a:lstStyle/>
                    <a:p>
                      <a:pPr algn="ctr">
                        <a:lnSpc>
                          <a:spcPct val="107000"/>
                        </a:lnSpc>
                        <a:spcAft>
                          <a:spcPts val="800"/>
                        </a:spcAft>
                      </a:pPr>
                      <a:r>
                        <a:rPr lang="fr-FR" sz="1100" dirty="0">
                          <a:effectLst/>
                        </a:rPr>
                        <a:t>Directeur de filiale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solidFill>
                      <a:schemeClr val="bg1">
                        <a:lumMod val="85000"/>
                      </a:schemeClr>
                    </a:solidFill>
                  </a:tcPr>
                </a:tc>
                <a:extLst>
                  <a:ext uri="{0D108BD9-81ED-4DB2-BD59-A6C34878D82A}">
                    <a16:rowId xmlns:a16="http://schemas.microsoft.com/office/drawing/2014/main" val="919943660"/>
                  </a:ext>
                </a:extLst>
              </a:tr>
            </a:tbl>
          </a:graphicData>
        </a:graphic>
      </p:graphicFrame>
    </p:spTree>
    <p:extLst>
      <p:ext uri="{BB962C8B-B14F-4D97-AF65-F5344CB8AC3E}">
        <p14:creationId xmlns:p14="http://schemas.microsoft.com/office/powerpoint/2010/main" val="17236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F5C4A-A188-47E0-8B0A-0B05B9587EAF}"/>
              </a:ext>
            </a:extLst>
          </p:cNvPr>
          <p:cNvSpPr>
            <a:spLocks noGrp="1"/>
          </p:cNvSpPr>
          <p:nvPr>
            <p:ph type="title"/>
          </p:nvPr>
        </p:nvSpPr>
        <p:spPr>
          <a:xfrm>
            <a:off x="838200" y="365125"/>
            <a:ext cx="10515600" cy="549275"/>
          </a:xfrm>
        </p:spPr>
        <p:txBody>
          <a:bodyPr>
            <a:noAutofit/>
          </a:bodyPr>
          <a:lstStyle/>
          <a:p>
            <a:r>
              <a:rPr lang="fr-FR" sz="3200" b="1" dirty="0">
                <a:solidFill>
                  <a:schemeClr val="accent2">
                    <a:lumMod val="75000"/>
                  </a:schemeClr>
                </a:solidFill>
                <a:latin typeface="+mn-lt"/>
              </a:rPr>
              <a:t>Résultats</a:t>
            </a:r>
          </a:p>
        </p:txBody>
      </p:sp>
      <p:sp>
        <p:nvSpPr>
          <p:cNvPr id="3" name="Espace réservé du contenu 2">
            <a:extLst>
              <a:ext uri="{FF2B5EF4-FFF2-40B4-BE49-F238E27FC236}">
                <a16:creationId xmlns:a16="http://schemas.microsoft.com/office/drawing/2014/main" id="{717F077E-E6C7-4825-A0FC-D428217871E6}"/>
              </a:ext>
            </a:extLst>
          </p:cNvPr>
          <p:cNvSpPr>
            <a:spLocks noGrp="1"/>
          </p:cNvSpPr>
          <p:nvPr>
            <p:ph idx="1"/>
          </p:nvPr>
        </p:nvSpPr>
        <p:spPr>
          <a:xfrm>
            <a:off x="461819" y="1052945"/>
            <a:ext cx="11259126" cy="5439930"/>
          </a:xfrm>
        </p:spPr>
        <p:txBody>
          <a:bodyPr>
            <a:normAutofit fontScale="85000" lnSpcReduction="20000"/>
          </a:bodyPr>
          <a:lstStyle/>
          <a:p>
            <a:r>
              <a:rPr lang="fr-FR" sz="2600" b="1" dirty="0">
                <a:solidFill>
                  <a:schemeClr val="accent2">
                    <a:lumMod val="75000"/>
                  </a:schemeClr>
                </a:solidFill>
              </a:rPr>
              <a:t>Un offre de transport non adressée par les grands groupes… </a:t>
            </a:r>
          </a:p>
          <a:p>
            <a:pPr lvl="1"/>
            <a:r>
              <a:rPr lang="fr-FR" b="1" dirty="0"/>
              <a:t>Sauf I</a:t>
            </a:r>
            <a:r>
              <a:rPr lang="fr-FR" dirty="0"/>
              <a:t> : livraison express de colis alimentaires depuis des fermes / artisans vers des particuliers, en vente directe </a:t>
            </a:r>
          </a:p>
          <a:p>
            <a:pPr lvl="2"/>
            <a:r>
              <a:rPr lang="fr-FR" dirty="0"/>
              <a:t>Offre créé pour les CC, pas pour les CP </a:t>
            </a:r>
          </a:p>
          <a:p>
            <a:pPr lvl="2"/>
            <a:r>
              <a:rPr lang="fr-FR" dirty="0"/>
              <a:t>Marché du transport en température dirigée en colis</a:t>
            </a:r>
          </a:p>
          <a:p>
            <a:pPr lvl="2"/>
            <a:r>
              <a:rPr lang="fr-FR" dirty="0"/>
              <a:t>Partenariat chambre d’agriculture : tarification Bienvenue à la ferme</a:t>
            </a:r>
          </a:p>
          <a:p>
            <a:pPr lvl="2"/>
            <a:endParaRPr lang="fr-FR" dirty="0"/>
          </a:p>
          <a:p>
            <a:pPr lvl="1"/>
            <a:r>
              <a:rPr lang="fr-FR" b="1" dirty="0"/>
              <a:t>CC et CP non employés au quotidien, pas d’offre dédiée</a:t>
            </a:r>
          </a:p>
          <a:p>
            <a:pPr lvl="1"/>
            <a:r>
              <a:rPr lang="fr-FR" b="1" dirty="0"/>
              <a:t>Une clientèle identifiée </a:t>
            </a:r>
            <a:r>
              <a:rPr lang="fr-FR" dirty="0"/>
              <a:t>:</a:t>
            </a:r>
          </a:p>
          <a:p>
            <a:pPr lvl="2"/>
            <a:r>
              <a:rPr lang="fr-FR" dirty="0"/>
              <a:t>Un avis sur l’intérêt de ce marché </a:t>
            </a:r>
          </a:p>
          <a:p>
            <a:pPr lvl="2"/>
            <a:r>
              <a:rPr lang="fr-FR" dirty="0"/>
              <a:t>Des exemples de clients, des partenariats évoqués avec les collectivités pour la RC, des partenariats avec des PAT</a:t>
            </a:r>
          </a:p>
          <a:p>
            <a:pPr lvl="2"/>
            <a:endParaRPr lang="fr-FR" dirty="0"/>
          </a:p>
          <a:p>
            <a:pPr lvl="1"/>
            <a:r>
              <a:rPr lang="fr-FR" b="1" dirty="0"/>
              <a:t>Les CC : une définition ≠ connue, peu appropriable </a:t>
            </a:r>
          </a:p>
          <a:p>
            <a:pPr lvl="2"/>
            <a:r>
              <a:rPr lang="fr-FR" dirty="0"/>
              <a:t>Identification ardue de marchandises CC dans les véhicules</a:t>
            </a:r>
          </a:p>
          <a:p>
            <a:pPr lvl="3"/>
            <a:r>
              <a:rPr lang="fr-FR" dirty="0"/>
              <a:t>Transporteur = intermédiaire ?</a:t>
            </a:r>
          </a:p>
          <a:p>
            <a:pPr lvl="3"/>
            <a:r>
              <a:rPr lang="fr-FR" dirty="0"/>
              <a:t>GMS, transformation, livraison particulier = CC ? </a:t>
            </a:r>
          </a:p>
          <a:p>
            <a:pPr lvl="3"/>
            <a:endParaRPr lang="fr-FR" dirty="0"/>
          </a:p>
          <a:p>
            <a:pPr lvl="1"/>
            <a:r>
              <a:rPr lang="fr-FR" b="1" dirty="0"/>
              <a:t>Les CP : du relationnel, du local, donc leur domaine</a:t>
            </a:r>
          </a:p>
          <a:p>
            <a:pPr lvl="2"/>
            <a:r>
              <a:rPr lang="fr-FR" dirty="0"/>
              <a:t>« Le métier de transporteur est un métier de proximité, de lien au territoire et au tissu de PME »</a:t>
            </a:r>
          </a:p>
          <a:p>
            <a:pPr lvl="2"/>
            <a:r>
              <a:rPr lang="fr-FR" dirty="0"/>
              <a:t>Un ensemble de lieux cités comme traitant de flux de proximité (dont flux au long court) </a:t>
            </a:r>
          </a:p>
          <a:p>
            <a:pPr lvl="2"/>
            <a:endParaRPr lang="fr-FR" dirty="0"/>
          </a:p>
        </p:txBody>
      </p:sp>
      <p:sp>
        <p:nvSpPr>
          <p:cNvPr id="4" name="ZoneTexte 3">
            <a:extLst>
              <a:ext uri="{FF2B5EF4-FFF2-40B4-BE49-F238E27FC236}">
                <a16:creationId xmlns:a16="http://schemas.microsoft.com/office/drawing/2014/main" id="{023BA4E5-33A3-442C-AAEC-2F6563C526FC}"/>
              </a:ext>
            </a:extLst>
          </p:cNvPr>
          <p:cNvSpPr txBox="1"/>
          <p:nvPr/>
        </p:nvSpPr>
        <p:spPr>
          <a:xfrm>
            <a:off x="7961746" y="4174837"/>
            <a:ext cx="4230254" cy="830997"/>
          </a:xfrm>
          <a:prstGeom prst="rect">
            <a:avLst/>
          </a:prstGeom>
          <a:noFill/>
        </p:spPr>
        <p:txBody>
          <a:bodyPr wrap="square" rtlCol="0">
            <a:spAutoFit/>
          </a:bodyPr>
          <a:lstStyle/>
          <a:p>
            <a:r>
              <a:rPr lang="fr-FR" sz="1600" dirty="0">
                <a:solidFill>
                  <a:schemeClr val="accent2">
                    <a:lumMod val="75000"/>
                  </a:schemeClr>
                </a:solidFill>
                <a:latin typeface="Calibri" panose="020F0502020204030204" pitchFamily="34" charset="0"/>
                <a:cs typeface="Calibri" panose="020F0502020204030204" pitchFamily="34" charset="0"/>
              </a:rPr>
              <a:t>→ demande de connaitre les modalités : service à façon / achat revente ; livraison en magasin / centrale d’achat … </a:t>
            </a:r>
            <a:endParaRPr lang="fr-FR" sz="1600" dirty="0">
              <a:solidFill>
                <a:schemeClr val="accent2">
                  <a:lumMod val="75000"/>
                </a:schemeClr>
              </a:solidFill>
            </a:endParaRPr>
          </a:p>
        </p:txBody>
      </p:sp>
      <p:grpSp>
        <p:nvGrpSpPr>
          <p:cNvPr id="5" name="Groupe 4">
            <a:extLst>
              <a:ext uri="{FF2B5EF4-FFF2-40B4-BE49-F238E27FC236}">
                <a16:creationId xmlns:a16="http://schemas.microsoft.com/office/drawing/2014/main" id="{075A1A23-D5A5-4B34-A0AB-9204302D64FB}"/>
              </a:ext>
            </a:extLst>
          </p:cNvPr>
          <p:cNvGrpSpPr/>
          <p:nvPr/>
        </p:nvGrpSpPr>
        <p:grpSpPr>
          <a:xfrm>
            <a:off x="8120958" y="2238728"/>
            <a:ext cx="3826598" cy="603274"/>
            <a:chOff x="1839683" y="5828463"/>
            <a:chExt cx="5007434" cy="685591"/>
          </a:xfrm>
        </p:grpSpPr>
        <p:sp>
          <p:nvSpPr>
            <p:cNvPr id="6" name="Ellipse 5">
              <a:extLst>
                <a:ext uri="{FF2B5EF4-FFF2-40B4-BE49-F238E27FC236}">
                  <a16:creationId xmlns:a16="http://schemas.microsoft.com/office/drawing/2014/main" id="{3F6D4663-D47F-4665-A386-AB6CCC6F44F1}"/>
                </a:ext>
              </a:extLst>
            </p:cNvPr>
            <p:cNvSpPr/>
            <p:nvPr/>
          </p:nvSpPr>
          <p:spPr>
            <a:xfrm>
              <a:off x="3080657" y="6313714"/>
              <a:ext cx="195943" cy="179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 name="ZoneTexte 6">
              <a:extLst>
                <a:ext uri="{FF2B5EF4-FFF2-40B4-BE49-F238E27FC236}">
                  <a16:creationId xmlns:a16="http://schemas.microsoft.com/office/drawing/2014/main" id="{A43695FB-FDC4-45DD-872F-F27A5EDF794D}"/>
                </a:ext>
              </a:extLst>
            </p:cNvPr>
            <p:cNvSpPr txBox="1"/>
            <p:nvPr/>
          </p:nvSpPr>
          <p:spPr>
            <a:xfrm>
              <a:off x="1839683" y="5876006"/>
              <a:ext cx="1589313" cy="314796"/>
            </a:xfrm>
            <a:prstGeom prst="rect">
              <a:avLst/>
            </a:prstGeom>
            <a:noFill/>
          </p:spPr>
          <p:txBody>
            <a:bodyPr wrap="square" rtlCol="0">
              <a:spAutoFit/>
            </a:bodyPr>
            <a:lstStyle/>
            <a:p>
              <a:r>
                <a:rPr lang="fr-FR" sz="1200" b="1" dirty="0"/>
                <a:t>Producteur A</a:t>
              </a:r>
            </a:p>
          </p:txBody>
        </p:sp>
        <p:sp>
          <p:nvSpPr>
            <p:cNvPr id="8" name="Ellipse 7">
              <a:extLst>
                <a:ext uri="{FF2B5EF4-FFF2-40B4-BE49-F238E27FC236}">
                  <a16:creationId xmlns:a16="http://schemas.microsoft.com/office/drawing/2014/main" id="{B7E83BC4-D360-428C-88BF-29A2592D64D8}"/>
                </a:ext>
              </a:extLst>
            </p:cNvPr>
            <p:cNvSpPr/>
            <p:nvPr/>
          </p:nvSpPr>
          <p:spPr>
            <a:xfrm flipV="1">
              <a:off x="4822371" y="6313713"/>
              <a:ext cx="195943" cy="17916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 name="ZoneTexte 8">
              <a:extLst>
                <a:ext uri="{FF2B5EF4-FFF2-40B4-BE49-F238E27FC236}">
                  <a16:creationId xmlns:a16="http://schemas.microsoft.com/office/drawing/2014/main" id="{577AD08D-08FC-441C-8D48-DBA5801BA992}"/>
                </a:ext>
              </a:extLst>
            </p:cNvPr>
            <p:cNvSpPr txBox="1"/>
            <p:nvPr/>
          </p:nvSpPr>
          <p:spPr>
            <a:xfrm>
              <a:off x="4147458" y="5876006"/>
              <a:ext cx="1589313" cy="314796"/>
            </a:xfrm>
            <a:prstGeom prst="rect">
              <a:avLst/>
            </a:prstGeom>
            <a:noFill/>
          </p:spPr>
          <p:txBody>
            <a:bodyPr wrap="square" rtlCol="0">
              <a:spAutoFit/>
            </a:bodyPr>
            <a:lstStyle/>
            <a:p>
              <a:r>
                <a:rPr lang="fr-FR" sz="1200" b="1" dirty="0"/>
                <a:t>Commerçant x</a:t>
              </a:r>
            </a:p>
          </p:txBody>
        </p:sp>
        <p:cxnSp>
          <p:nvCxnSpPr>
            <p:cNvPr id="10" name="Connecteur droit avec flèche 9">
              <a:extLst>
                <a:ext uri="{FF2B5EF4-FFF2-40B4-BE49-F238E27FC236}">
                  <a16:creationId xmlns:a16="http://schemas.microsoft.com/office/drawing/2014/main" id="{3440519F-659A-4ABB-BC35-50A15E42E473}"/>
                </a:ext>
              </a:extLst>
            </p:cNvPr>
            <p:cNvCxnSpPr/>
            <p:nvPr/>
          </p:nvCxnSpPr>
          <p:spPr>
            <a:xfrm>
              <a:off x="3494314" y="6403293"/>
              <a:ext cx="1175657"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1" name="Connecteur droit avec flèche 10">
              <a:extLst>
                <a:ext uri="{FF2B5EF4-FFF2-40B4-BE49-F238E27FC236}">
                  <a16:creationId xmlns:a16="http://schemas.microsoft.com/office/drawing/2014/main" id="{F1325DA0-B1C8-453F-8079-8F2F133EE5C2}"/>
                </a:ext>
              </a:extLst>
            </p:cNvPr>
            <p:cNvCxnSpPr/>
            <p:nvPr/>
          </p:nvCxnSpPr>
          <p:spPr>
            <a:xfrm>
              <a:off x="5148943" y="6407665"/>
              <a:ext cx="1175657"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12" name="ZoneTexte 11">
              <a:extLst>
                <a:ext uri="{FF2B5EF4-FFF2-40B4-BE49-F238E27FC236}">
                  <a16:creationId xmlns:a16="http://schemas.microsoft.com/office/drawing/2014/main" id="{960BCDDF-84B3-4490-B4D2-C6857F01C891}"/>
                </a:ext>
              </a:extLst>
            </p:cNvPr>
            <p:cNvSpPr txBox="1"/>
            <p:nvPr/>
          </p:nvSpPr>
          <p:spPr>
            <a:xfrm>
              <a:off x="6455231" y="5828463"/>
              <a:ext cx="391886" cy="384750"/>
            </a:xfrm>
            <a:prstGeom prst="rect">
              <a:avLst/>
            </a:prstGeom>
            <a:noFill/>
          </p:spPr>
          <p:txBody>
            <a:bodyPr wrap="square" rtlCol="0">
              <a:spAutoFit/>
            </a:bodyPr>
            <a:lstStyle/>
            <a:p>
              <a:r>
                <a:rPr lang="fr-FR" sz="1600" b="1" dirty="0"/>
                <a:t>?</a:t>
              </a:r>
            </a:p>
          </p:txBody>
        </p:sp>
        <p:sp>
          <p:nvSpPr>
            <p:cNvPr id="13" name="Ellipse 12">
              <a:extLst>
                <a:ext uri="{FF2B5EF4-FFF2-40B4-BE49-F238E27FC236}">
                  <a16:creationId xmlns:a16="http://schemas.microsoft.com/office/drawing/2014/main" id="{E02B2EF8-19DF-4909-926A-4ECDD513795A}"/>
                </a:ext>
              </a:extLst>
            </p:cNvPr>
            <p:cNvSpPr/>
            <p:nvPr/>
          </p:nvSpPr>
          <p:spPr>
            <a:xfrm flipV="1">
              <a:off x="6525985" y="6334893"/>
              <a:ext cx="195943" cy="17916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sp>
        <p:nvSpPr>
          <p:cNvPr id="14" name="ZoneTexte 13">
            <a:extLst>
              <a:ext uri="{FF2B5EF4-FFF2-40B4-BE49-F238E27FC236}">
                <a16:creationId xmlns:a16="http://schemas.microsoft.com/office/drawing/2014/main" id="{9A103270-EF2D-4810-8BF3-70EE5E9C14B2}"/>
              </a:ext>
            </a:extLst>
          </p:cNvPr>
          <p:cNvSpPr txBox="1"/>
          <p:nvPr/>
        </p:nvSpPr>
        <p:spPr>
          <a:xfrm>
            <a:off x="9917755" y="2944573"/>
            <a:ext cx="1528435" cy="276999"/>
          </a:xfrm>
          <a:prstGeom prst="rect">
            <a:avLst/>
          </a:prstGeom>
          <a:noFill/>
        </p:spPr>
        <p:txBody>
          <a:bodyPr wrap="square" rtlCol="0">
            <a:spAutoFit/>
          </a:bodyPr>
          <a:lstStyle/>
          <a:p>
            <a:r>
              <a:rPr lang="fr-FR" sz="1200" b="1" dirty="0"/>
              <a:t>Transformateur x</a:t>
            </a:r>
          </a:p>
        </p:txBody>
      </p:sp>
      <p:sp>
        <p:nvSpPr>
          <p:cNvPr id="15" name="Rectangle 14">
            <a:extLst>
              <a:ext uri="{FF2B5EF4-FFF2-40B4-BE49-F238E27FC236}">
                <a16:creationId xmlns:a16="http://schemas.microsoft.com/office/drawing/2014/main" id="{FFB32A98-24F9-4807-ADF7-E7805DB12ED3}"/>
              </a:ext>
            </a:extLst>
          </p:cNvPr>
          <p:cNvSpPr/>
          <p:nvPr/>
        </p:nvSpPr>
        <p:spPr>
          <a:xfrm>
            <a:off x="7876515" y="1991308"/>
            <a:ext cx="4230254" cy="1313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917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349836-7EF5-4C2E-9734-9CC0DAC9AB6B}"/>
              </a:ext>
            </a:extLst>
          </p:cNvPr>
          <p:cNvSpPr>
            <a:spLocks noGrp="1"/>
          </p:cNvSpPr>
          <p:nvPr>
            <p:ph type="title"/>
          </p:nvPr>
        </p:nvSpPr>
        <p:spPr>
          <a:xfrm>
            <a:off x="838200" y="365126"/>
            <a:ext cx="9072418" cy="429202"/>
          </a:xfrm>
        </p:spPr>
        <p:txBody>
          <a:bodyPr>
            <a:noAutofit/>
          </a:bodyPr>
          <a:lstStyle/>
          <a:p>
            <a:r>
              <a:rPr lang="fr-FR" sz="24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Les indicateurs de la proximité pour 3 transporteurs de grands groupes</a:t>
            </a:r>
            <a:endParaRPr lang="fr-FR" sz="2400" dirty="0"/>
          </a:p>
        </p:txBody>
      </p:sp>
      <p:sp>
        <p:nvSpPr>
          <p:cNvPr id="5" name="ZoneTexte 4">
            <a:extLst>
              <a:ext uri="{FF2B5EF4-FFF2-40B4-BE49-F238E27FC236}">
                <a16:creationId xmlns:a16="http://schemas.microsoft.com/office/drawing/2014/main" id="{10678AF6-5365-49F8-BF43-507B0C0E3ACC}"/>
              </a:ext>
            </a:extLst>
          </p:cNvPr>
          <p:cNvSpPr txBox="1"/>
          <p:nvPr/>
        </p:nvSpPr>
        <p:spPr>
          <a:xfrm>
            <a:off x="126690" y="828721"/>
            <a:ext cx="11536218" cy="6029279"/>
          </a:xfrm>
          <a:prstGeom prst="rect">
            <a:avLst/>
          </a:prstGeom>
          <a:noFill/>
        </p:spPr>
        <p:txBody>
          <a:bodyPr wrap="square">
            <a:spAutoFit/>
          </a:bodyPr>
          <a:lstStyle/>
          <a:p>
            <a:pPr marL="226695" algn="just">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La proximité de l’agence</a:t>
            </a:r>
            <a:r>
              <a:rPr lang="fr-FR" sz="1800" dirty="0">
                <a:effectLst/>
                <a:latin typeface="Calibri" panose="020F0502020204030204" pitchFamily="34" charset="0"/>
                <a:ea typeface="Calibri" panose="020F0502020204030204" pitchFamily="34" charset="0"/>
                <a:cs typeface="Times New Roman" panose="02020603050405020304" pitchFamily="18" charset="0"/>
              </a:rPr>
              <a:t> :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pour moi la clientèle de proximité, c'est la clientèle desservie par l'agence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La clientèle que l’on connait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Pour nous la clientèle de proximité sont les clients que nous connaissons bien et qui travaillent historiquement avec nous. Ça c'est notre clientèle de proximité et pas les grands clients nationaux. Surtout pas d'ailleurs</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L’enlèvement sur un périmètre restreint / l’enlèvement sur les lieux de production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Je dirai que 100% de notre ramasse elle est locale en fait. Je ne sais pas si vous voyez ce que je veux dire, mais nous on va ramasser des produits là où ils sont fabriqués. Là où, presque à la source je dirai, là où, pas dans tous les cas, mais à quasi 100% on va chercher les produits là où ils sont fabriqués. Et ensuite, nous on les éclate et on les distribue partout en Europe</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De faibles distances entre le hub et le point livré</a:t>
            </a:r>
            <a:r>
              <a:rPr lang="fr-FR" sz="1800" dirty="0">
                <a:effectLst/>
                <a:latin typeface="Calibri" panose="020F0502020204030204" pitchFamily="34" charset="0"/>
                <a:ea typeface="Calibri" panose="020F0502020204030204" pitchFamily="34" charset="0"/>
                <a:cs typeface="Times New Roman" panose="02020603050405020304" pitchFamily="18" charset="0"/>
              </a:rPr>
              <a:t> :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des distances rapprochées, [lorsque] le point central qu'on alimente est assez proche du point de livraison</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La « zone de camionnage »</a:t>
            </a:r>
            <a:r>
              <a:rPr lang="fr-FR" sz="1800" dirty="0">
                <a:effectLst/>
                <a:latin typeface="Calibri" panose="020F0502020204030204" pitchFamily="34" charset="0"/>
                <a:ea typeface="Calibri" panose="020F0502020204030204" pitchFamily="34" charset="0"/>
                <a:cs typeface="Times New Roman" panose="02020603050405020304" pitchFamily="18" charset="0"/>
              </a:rPr>
              <a:t> :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celle non sous-traitée, c’est les mêmes camions qui vont enlever dans le département Y qui vont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re-livrer</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dans le département Y</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Le quai de chargement, la travée dédiée au local</a:t>
            </a:r>
            <a:r>
              <a:rPr lang="fr-FR" sz="1800" dirty="0">
                <a:effectLst/>
                <a:latin typeface="Calibri" panose="020F0502020204030204" pitchFamily="34" charset="0"/>
                <a:ea typeface="Calibri" panose="020F0502020204030204" pitchFamily="34" charset="0"/>
                <a:cs typeface="Times New Roman" panose="02020603050405020304" pitchFamily="18" charset="0"/>
              </a:rPr>
              <a:t> :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dans toutes les agences de France, vous avez toujours une travée qui est dédiée au local. Ça signifie que vous allez avoir de la marchandise qui va venir de l'autre bout de la France, mais ça signifie aussi qu'on va ramasser et redistribuer au même endroit</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La livraison des particuliers </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le circuit de proximité c'est : je fais appel à une prestation qui me permet d'aller livrer du particulier avec des distances assez rapprochées par rapport au point central. Enfin, le point central qu'on alimente est assez proche du point de livraison</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ccolade ouvrante 5">
            <a:extLst>
              <a:ext uri="{FF2B5EF4-FFF2-40B4-BE49-F238E27FC236}">
                <a16:creationId xmlns:a16="http://schemas.microsoft.com/office/drawing/2014/main" id="{714E6FD3-78EB-410F-8404-C5544BA6D39B}"/>
              </a:ext>
            </a:extLst>
          </p:cNvPr>
          <p:cNvSpPr/>
          <p:nvPr/>
        </p:nvSpPr>
        <p:spPr>
          <a:xfrm>
            <a:off x="71917" y="828722"/>
            <a:ext cx="457175" cy="2600278"/>
          </a:xfrm>
          <a:prstGeom prst="leftBrace">
            <a:avLst/>
          </a:prstGeom>
          <a:noFill/>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7" name="Accolade ouvrante 6">
            <a:extLst>
              <a:ext uri="{FF2B5EF4-FFF2-40B4-BE49-F238E27FC236}">
                <a16:creationId xmlns:a16="http://schemas.microsoft.com/office/drawing/2014/main" id="{600F278B-4FC7-4000-971C-A33053352AF5}"/>
              </a:ext>
            </a:extLst>
          </p:cNvPr>
          <p:cNvSpPr/>
          <p:nvPr/>
        </p:nvSpPr>
        <p:spPr>
          <a:xfrm>
            <a:off x="18048" y="3968046"/>
            <a:ext cx="390437" cy="2477655"/>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60070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2708</TotalTime>
  <Words>3936</Words>
  <Application>Microsoft Office PowerPoint</Application>
  <PresentationFormat>Grand écran</PresentationFormat>
  <Paragraphs>337</Paragraphs>
  <Slides>22</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Candara Light</vt:lpstr>
      <vt:lpstr>Thème Office</vt:lpstr>
      <vt:lpstr>   Circuits alternatifs, logistique alternative ?  Analyse des offres de transport dédiées aux circuits alimentaires courts et de proximité </vt:lpstr>
      <vt:lpstr>Présentation PowerPoint</vt:lpstr>
      <vt:lpstr>Plan </vt:lpstr>
      <vt:lpstr>Contexte </vt:lpstr>
      <vt:lpstr>Problématique </vt:lpstr>
      <vt:lpstr>Méthodologie d’enquête </vt:lpstr>
      <vt:lpstr>Corpus anonymisé (9 entretiens 50 min /1h40) </vt:lpstr>
      <vt:lpstr>Résultats</vt:lpstr>
      <vt:lpstr>Les indicateurs de la proximité pour 3 transporteurs de grands groupes</vt:lpstr>
      <vt:lpstr>Résultats</vt:lpstr>
      <vt:lpstr>Résultats Les différents profils de chargeurs ciblés par les entreprises de transport des CC &amp; CP</vt:lpstr>
      <vt:lpstr>Résultats deux types d’offres dédiées </vt:lpstr>
      <vt:lpstr>Circuits alternatifs, logistique alternative ? </vt:lpstr>
      <vt:lpstr>Etat de l’art / problématique  </vt:lpstr>
      <vt:lpstr>Etat de l’art / problématique  </vt:lpstr>
      <vt:lpstr>Etat de l’art / problématique </vt:lpstr>
      <vt:lpstr>Résultats : les PME créés pour les CC &amp; CP </vt:lpstr>
      <vt:lpstr>Présentation PowerPoint</vt:lpstr>
      <vt:lpstr>Présentation PowerPoint</vt:lpstr>
      <vt:lpstr>Conclusion </vt:lpstr>
      <vt:lpstr>Conclusion </vt:lpstr>
      <vt:lpstr>Merci de votre attention!</vt:lpstr>
    </vt:vector>
  </TitlesOfParts>
  <Company>Ifsttar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enjeux logistiques des circuits alimentaires  courts et de proximité</dc:title>
  <dc:creator>RATON Gwenaëlle</dc:creator>
  <cp:lastModifiedBy>RATON Gwenaëlle</cp:lastModifiedBy>
  <cp:revision>127</cp:revision>
  <dcterms:created xsi:type="dcterms:W3CDTF">2025-01-31T14:01:54Z</dcterms:created>
  <dcterms:modified xsi:type="dcterms:W3CDTF">2025-03-10T06:34:10Z</dcterms:modified>
</cp:coreProperties>
</file>