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67" r:id="rId2"/>
    <p:sldId id="383" r:id="rId3"/>
    <p:sldId id="293" r:id="rId4"/>
    <p:sldId id="306" r:id="rId5"/>
    <p:sldId id="307" r:id="rId6"/>
    <p:sldId id="368" r:id="rId7"/>
    <p:sldId id="336" r:id="rId8"/>
    <p:sldId id="329" r:id="rId9"/>
    <p:sldId id="327" r:id="rId10"/>
    <p:sldId id="323" r:id="rId11"/>
    <p:sldId id="369" r:id="rId12"/>
    <p:sldId id="319" r:id="rId13"/>
    <p:sldId id="322" r:id="rId14"/>
    <p:sldId id="320" r:id="rId15"/>
    <p:sldId id="313" r:id="rId16"/>
    <p:sldId id="370" r:id="rId17"/>
    <p:sldId id="371" r:id="rId18"/>
    <p:sldId id="260" r:id="rId19"/>
    <p:sldId id="372" r:id="rId20"/>
    <p:sldId id="373" r:id="rId21"/>
    <p:sldId id="345" r:id="rId22"/>
    <p:sldId id="326" r:id="rId23"/>
    <p:sldId id="374" r:id="rId24"/>
    <p:sldId id="375" r:id="rId25"/>
    <p:sldId id="382" r:id="rId26"/>
    <p:sldId id="308" r:id="rId27"/>
    <p:sldId id="376" r:id="rId28"/>
    <p:sldId id="377" r:id="rId29"/>
    <p:sldId id="353" r:id="rId30"/>
    <p:sldId id="363" r:id="rId31"/>
    <p:sldId id="364" r:id="rId32"/>
    <p:sldId id="365" r:id="rId33"/>
    <p:sldId id="366" r:id="rId34"/>
    <p:sldId id="309" r:id="rId35"/>
    <p:sldId id="378" r:id="rId36"/>
    <p:sldId id="335" r:id="rId37"/>
    <p:sldId id="337" r:id="rId38"/>
    <p:sldId id="379" r:id="rId39"/>
    <p:sldId id="321" r:id="rId40"/>
    <p:sldId id="380" r:id="rId41"/>
    <p:sldId id="328" r:id="rId42"/>
    <p:sldId id="384" r:id="rId43"/>
    <p:sldId id="385" r:id="rId44"/>
    <p:sldId id="386" r:id="rId45"/>
    <p:sldId id="387" r:id="rId46"/>
    <p:sldId id="301" r:id="rId4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5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81"/>
    <p:restoredTop sz="95329"/>
  </p:normalViewPr>
  <p:slideViewPr>
    <p:cSldViewPr snapToGrid="0" snapToObjects="1">
      <p:cViewPr varScale="1">
        <p:scale>
          <a:sx n="83" d="100"/>
          <a:sy n="83" d="100"/>
        </p:scale>
        <p:origin x="3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F547D6-6052-3940-8544-917FDB345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0E5EC82-368F-FE46-8080-7D108B7C6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AFC328-C07A-254B-84F9-6C9F6F997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C51D-BD81-CB44-AD8B-378BA35A362A}" type="datetimeFigureOut">
              <a:rPr lang="fr-FR" smtClean="0"/>
              <a:t>20/04/2026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F2A960-FF8D-2E47-9C6C-B2D3FDACA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6C01F8-6B34-6241-AACE-267858B4C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FA0-9285-1947-AB4F-A47F3A9D11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9515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DDEB47-03FD-EC49-B7C7-3E327F206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BF76F45-6F69-1941-8B23-D8E7620545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A99B5F-6BED-7047-884E-30431D2EF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C51D-BD81-CB44-AD8B-378BA35A362A}" type="datetimeFigureOut">
              <a:rPr lang="fr-FR" smtClean="0"/>
              <a:t>20/04/2026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611DD3-43DC-604C-95F5-143D2C7DF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A32CDD-D3E5-3348-9F88-80FBCE171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FA0-9285-1947-AB4F-A47F3A9D11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0177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CCD88ED-616F-0546-86A8-BA28FFFD26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A18359A-C7B9-4F44-94A0-58904A119F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0C0044-D187-6443-B298-853F120AE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C51D-BD81-CB44-AD8B-378BA35A362A}" type="datetimeFigureOut">
              <a:rPr lang="fr-FR" smtClean="0"/>
              <a:t>20/04/2026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D3AB4C-4891-F641-A2A6-7F50F803C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4F92B9-26FD-6C42-AFCF-8B18353FC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FA0-9285-1947-AB4F-A47F3A9D11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54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A437C6-D355-7045-A6D3-5316291E8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395B38-58BA-F940-A9BD-F9E0809B8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B6D994-FF78-734E-8929-3C466734E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C51D-BD81-CB44-AD8B-378BA35A362A}" type="datetimeFigureOut">
              <a:rPr lang="fr-FR" smtClean="0"/>
              <a:t>20/04/2026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38869F-96C2-A042-B471-31332D573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BF77F6-7FD7-C449-A3AB-452EB54A6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FA0-9285-1947-AB4F-A47F3A9D11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526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B1AF01-B520-1643-8276-94E1F894E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76A0D4-5E40-674E-BE36-87FCFEDBB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882097-C714-DB4D-BDA8-F593A39C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C51D-BD81-CB44-AD8B-378BA35A362A}" type="datetimeFigureOut">
              <a:rPr lang="fr-FR" smtClean="0"/>
              <a:t>20/04/2026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CAE62B-C79E-FE46-A2F9-CA3C072EE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3048FF-4F4B-C242-A9A4-D6D37619F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FA0-9285-1947-AB4F-A47F3A9D11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246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E936FD-0918-8445-8C62-5E404EABA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40C576-43BD-9E45-BC3D-0CAF2BD535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6E509D4-755B-1D46-A7FB-12CE39E37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D2722B-6B73-4145-A873-683C7A8CD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C51D-BD81-CB44-AD8B-378BA35A362A}" type="datetimeFigureOut">
              <a:rPr lang="fr-FR" smtClean="0"/>
              <a:t>20/04/2026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6D1EBA-2B82-2945-8B2C-8FA84D8B6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FF7C46-7D24-4840-836C-A9DE400EE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FA0-9285-1947-AB4F-A47F3A9D11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91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12BF13-77F1-EC4E-AC16-1FF5D221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606731-A872-FC45-996B-CE3649DD7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D5E7CD3-08E6-E945-A243-9344E0861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585DB1C-CC0C-0E46-AF97-5E86F45CF6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AD2860C-9907-3B46-BDB8-D6120DD490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546E191-FC7F-C846-8E28-95653785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C51D-BD81-CB44-AD8B-378BA35A362A}" type="datetimeFigureOut">
              <a:rPr lang="fr-FR" smtClean="0"/>
              <a:t>20/04/2026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3C6B811-6580-784D-9E50-9C938859F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3EE2EA5-A980-C44C-818F-59E72E8D4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FA0-9285-1947-AB4F-A47F3A9D11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451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C0743E-1B8E-3243-8BC9-0223DA2D8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B1DBE10-4CA9-0242-B109-AA5B827C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C51D-BD81-CB44-AD8B-378BA35A362A}" type="datetimeFigureOut">
              <a:rPr lang="fr-FR" smtClean="0"/>
              <a:t>20/04/2026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B4D1CF-8549-8647-92F9-5DBF8BC64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C5AFF7C-6132-FE4E-9781-C13D66B95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FA0-9285-1947-AB4F-A47F3A9D11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9662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CE7A00B-48B4-4544-B49D-F126421F1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C51D-BD81-CB44-AD8B-378BA35A362A}" type="datetimeFigureOut">
              <a:rPr lang="fr-FR" smtClean="0"/>
              <a:t>20/04/2026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D345071-4731-494F-BBD3-C1CB93B09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9CC5929-EACF-B447-9177-EE0718492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FA0-9285-1947-AB4F-A47F3A9D11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241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CC5F24-785D-F64F-8A34-A4894EC25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DAF393-1D79-124B-A7C9-756703193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9FD1F3E-148E-4C49-8059-300CBEE2F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FEE263-5D08-494E-82BD-5F6AAC06A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C51D-BD81-CB44-AD8B-378BA35A362A}" type="datetimeFigureOut">
              <a:rPr lang="fr-FR" smtClean="0"/>
              <a:t>20/04/2026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778A0CB-B978-534D-BF77-5322CBE4A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7CBCFBD-1ECE-6647-92D8-677C1A6D2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FA0-9285-1947-AB4F-A47F3A9D11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0822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8B2AAB-99D1-C746-8321-71B9512A8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18CC3D7-105F-3147-8C71-D3F9EBA980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700DA97-EEF1-2443-939F-D04589803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FA7B1F8-BD5F-3846-B978-0169B4FD0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C51D-BD81-CB44-AD8B-378BA35A362A}" type="datetimeFigureOut">
              <a:rPr lang="fr-FR" smtClean="0"/>
              <a:t>20/04/2026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D798B7-08E0-834A-B624-F6A16DF79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A6958C9-985F-EF4C-AA01-A58C40DC8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FA0-9285-1947-AB4F-A47F3A9D11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8892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82C510E-3DED-BD4E-B219-8596BCCB9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B9E7AD-AD49-5E4D-B3AE-08FE9F74D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10C5AA-259D-804A-BD7E-C5B3BB13CF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DC51D-BD81-CB44-AD8B-378BA35A362A}" type="datetimeFigureOut">
              <a:rPr lang="fr-FR" smtClean="0"/>
              <a:t>20/04/2026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CA87E0-80C1-DA45-9773-C1026E8F4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C91AAB-0CD4-D84E-8F0C-0B947D2E7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89FA0-9285-1947-AB4F-A47F3A9D11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0021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18A1B981-F125-4D43-9594-74F465E972CB}"/>
              </a:ext>
            </a:extLst>
          </p:cNvPr>
          <p:cNvSpPr txBox="1">
            <a:spLocks/>
          </p:cNvSpPr>
          <p:nvPr/>
        </p:nvSpPr>
        <p:spPr>
          <a:xfrm>
            <a:off x="0" y="1664416"/>
            <a:ext cx="12192000" cy="780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>
                <a:solidFill>
                  <a:srgbClr val="E35A00"/>
                </a:solidFill>
                <a:latin typeface="Corbel" panose="020B0503020204020204" pitchFamily="34" charset="0"/>
              </a:rPr>
              <a:t>LOGISTIQUE</a:t>
            </a:r>
            <a:endParaRPr lang="fr-FR" sz="3100" b="1" dirty="0">
              <a:solidFill>
                <a:srgbClr val="E35A00"/>
              </a:solidFill>
              <a:latin typeface="Corbel" panose="020B0503020204020204" pitchFamily="34" charset="0"/>
            </a:endParaRP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074AADB5-6255-6B47-BEDB-87A7BFCA7E35}"/>
              </a:ext>
            </a:extLst>
          </p:cNvPr>
          <p:cNvSpPr txBox="1">
            <a:spLocks/>
          </p:cNvSpPr>
          <p:nvPr/>
        </p:nvSpPr>
        <p:spPr>
          <a:xfrm>
            <a:off x="209448" y="5831678"/>
            <a:ext cx="6047232" cy="856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200" dirty="0">
                <a:latin typeface="Corbel" panose="020B0503020204020204" pitchFamily="34" charset="0"/>
              </a:rPr>
              <a:t>Séminaire </a:t>
            </a:r>
            <a:r>
              <a:rPr lang="fr-FR" sz="2200" dirty="0" err="1">
                <a:latin typeface="Corbel" panose="020B0503020204020204" pitchFamily="34" charset="0"/>
              </a:rPr>
              <a:t>Splott</a:t>
            </a:r>
            <a:endParaRPr lang="fr-FR" sz="2200" dirty="0">
              <a:latin typeface="Corbel" panose="020B0503020204020204" pitchFamily="34" charset="0"/>
            </a:endParaRPr>
          </a:p>
          <a:p>
            <a:pPr algn="l"/>
            <a:r>
              <a:rPr lang="fr-FR" sz="2200" dirty="0">
                <a:latin typeface="Corbel" panose="020B0503020204020204" pitchFamily="34" charset="0"/>
              </a:rPr>
              <a:t>13 avril 2026</a:t>
            </a:r>
          </a:p>
        </p:txBody>
      </p:sp>
      <p:sp>
        <p:nvSpPr>
          <p:cNvPr id="2" name="Sous-titre 2">
            <a:extLst>
              <a:ext uri="{FF2B5EF4-FFF2-40B4-BE49-F238E27FC236}">
                <a16:creationId xmlns:a16="http://schemas.microsoft.com/office/drawing/2014/main" id="{040150C4-FB6B-6041-25A1-3A34292BBB52}"/>
              </a:ext>
            </a:extLst>
          </p:cNvPr>
          <p:cNvSpPr txBox="1">
            <a:spLocks/>
          </p:cNvSpPr>
          <p:nvPr/>
        </p:nvSpPr>
        <p:spPr>
          <a:xfrm>
            <a:off x="9291545" y="5831678"/>
            <a:ext cx="2691007" cy="1283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2200" dirty="0">
                <a:latin typeface="Corbel" panose="020B0503020204020204" pitchFamily="34" charset="0"/>
              </a:rPr>
              <a:t>Hélène Blaszkiewicz</a:t>
            </a:r>
          </a:p>
          <a:p>
            <a:pPr algn="r"/>
            <a:r>
              <a:rPr lang="fr-FR" sz="2200" dirty="0">
                <a:latin typeface="Corbel" panose="020B0503020204020204" pitchFamily="34" charset="0"/>
              </a:rPr>
              <a:t>UMR </a:t>
            </a:r>
            <a:r>
              <a:rPr lang="fr-FR" sz="2200" dirty="0" err="1">
                <a:latin typeface="Corbel" panose="020B0503020204020204" pitchFamily="34" charset="0"/>
              </a:rPr>
              <a:t>Prodig</a:t>
            </a:r>
            <a:r>
              <a:rPr lang="fr-FR" sz="2200" dirty="0">
                <a:latin typeface="Corbel" panose="020B0503020204020204" pitchFamily="34" charset="0"/>
              </a:rPr>
              <a:t> CNRS</a:t>
            </a:r>
          </a:p>
          <a:p>
            <a:pPr algn="r"/>
            <a:endParaRPr lang="fr-FR" sz="2200" dirty="0">
              <a:latin typeface="Corbel" panose="020B050302020402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E0539721-53D9-EB88-B052-B0203FC9E0CC}"/>
              </a:ext>
            </a:extLst>
          </p:cNvPr>
          <p:cNvCxnSpPr>
            <a:cxnSpLocks/>
          </p:cNvCxnSpPr>
          <p:nvPr/>
        </p:nvCxnSpPr>
        <p:spPr>
          <a:xfrm flipH="1">
            <a:off x="3831876" y="2505088"/>
            <a:ext cx="4305256" cy="0"/>
          </a:xfrm>
          <a:prstGeom prst="line">
            <a:avLst/>
          </a:prstGeom>
          <a:ln w="38100">
            <a:solidFill>
              <a:srgbClr val="E25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6646270B-6AAD-49A7-AAFB-160CA5262E17}"/>
              </a:ext>
            </a:extLst>
          </p:cNvPr>
          <p:cNvSpPr txBox="1"/>
          <p:nvPr/>
        </p:nvSpPr>
        <p:spPr>
          <a:xfrm>
            <a:off x="835631" y="2762992"/>
            <a:ext cx="10520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Corbel" panose="020B0503020204020204" pitchFamily="34" charset="0"/>
              </a:rPr>
              <a:t>Regards méthodologiques et théoriques depuis les Suds</a:t>
            </a:r>
            <a:endParaRPr lang="fr-FR" sz="24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231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iel, personne, plusieurs&#10;&#10;Description générée automatiquement">
            <a:extLst>
              <a:ext uri="{FF2B5EF4-FFF2-40B4-BE49-F238E27FC236}">
                <a16:creationId xmlns:a16="http://schemas.microsoft.com/office/drawing/2014/main" id="{B4289F88-D3C2-A64E-B026-1318CF89E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0074" y="0"/>
            <a:ext cx="6858000" cy="6858000"/>
          </a:xfrm>
          <a:prstGeom prst="rect">
            <a:avLst/>
          </a:prstGeom>
        </p:spPr>
      </p:pic>
      <p:sp>
        <p:nvSpPr>
          <p:cNvPr id="3" name="ZoneTexte 7">
            <a:extLst>
              <a:ext uri="{FF2B5EF4-FFF2-40B4-BE49-F238E27FC236}">
                <a16:creationId xmlns:a16="http://schemas.microsoft.com/office/drawing/2014/main" id="{AA063CFA-0060-24CE-6900-FC5A4930F5A6}"/>
              </a:ext>
            </a:extLst>
          </p:cNvPr>
          <p:cNvSpPr txBox="1"/>
          <p:nvPr/>
        </p:nvSpPr>
        <p:spPr>
          <a:xfrm>
            <a:off x="6983810" y="6104568"/>
            <a:ext cx="2392009" cy="615553"/>
          </a:xfrm>
          <a:prstGeom prst="rect">
            <a:avLst/>
          </a:prstGeom>
          <a:solidFill>
            <a:srgbClr val="FFFFFF">
              <a:alpha val="58039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1700" dirty="0">
                <a:latin typeface="Corbel" pitchFamily="34" charset="0"/>
              </a:rPr>
              <a:t>Vente de farine interdite</a:t>
            </a:r>
          </a:p>
          <a:p>
            <a:r>
              <a:rPr lang="fr-FR" sz="1700" dirty="0">
                <a:latin typeface="Corbel" pitchFamily="34" charset="0"/>
              </a:rPr>
              <a:t>     Kasumbalesa, RDC</a:t>
            </a:r>
          </a:p>
        </p:txBody>
      </p:sp>
      <p:pic>
        <p:nvPicPr>
          <p:cNvPr id="6" name="Image 5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72C07CD4-6C67-A1F7-2D5C-BF2F9ADD0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4554" y="6264075"/>
            <a:ext cx="524985" cy="52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38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ciel, plein air, nuage, sol&#10;&#10;Description générée automatiquement">
            <a:extLst>
              <a:ext uri="{FF2B5EF4-FFF2-40B4-BE49-F238E27FC236}">
                <a16:creationId xmlns:a16="http://schemas.microsoft.com/office/drawing/2014/main" id="{D220C1F8-3F20-4336-1941-F3665A77F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9709" cy="6858000"/>
          </a:xfrm>
          <a:prstGeom prst="rect">
            <a:avLst/>
          </a:prstGeom>
        </p:spPr>
      </p:pic>
      <p:sp>
        <p:nvSpPr>
          <p:cNvPr id="4" name="ZoneTexte 7">
            <a:extLst>
              <a:ext uri="{FF2B5EF4-FFF2-40B4-BE49-F238E27FC236}">
                <a16:creationId xmlns:a16="http://schemas.microsoft.com/office/drawing/2014/main" id="{D0356246-14D7-56FA-546C-D0F6C296D27A}"/>
              </a:ext>
            </a:extLst>
          </p:cNvPr>
          <p:cNvSpPr txBox="1"/>
          <p:nvPr/>
        </p:nvSpPr>
        <p:spPr>
          <a:xfrm>
            <a:off x="10001401" y="6104568"/>
            <a:ext cx="2040345" cy="615553"/>
          </a:xfrm>
          <a:prstGeom prst="rect">
            <a:avLst/>
          </a:prstGeom>
          <a:solidFill>
            <a:srgbClr val="FFFFFF">
              <a:alpha val="58039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1700" dirty="0">
                <a:latin typeface="Corbel" pitchFamily="34" charset="0"/>
              </a:rPr>
              <a:t>Entrepôt Bolloré</a:t>
            </a:r>
          </a:p>
          <a:p>
            <a:r>
              <a:rPr lang="fr-FR" sz="1700" dirty="0">
                <a:latin typeface="Corbel" pitchFamily="34" charset="0"/>
              </a:rPr>
              <a:t>     Chingola, Zambie</a:t>
            </a:r>
          </a:p>
        </p:txBody>
      </p:sp>
      <p:pic>
        <p:nvPicPr>
          <p:cNvPr id="6" name="Image 5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1A09541A-5620-1A1F-FF88-9B5C91A20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2449" y="6264075"/>
            <a:ext cx="524985" cy="52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27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ciel, neige, extérieur, nature&#10;&#10;Description générée automatiquement">
            <a:extLst>
              <a:ext uri="{FF2B5EF4-FFF2-40B4-BE49-F238E27FC236}">
                <a16:creationId xmlns:a16="http://schemas.microsoft.com/office/drawing/2014/main" id="{B320DE71-9974-1E48-8EF6-C0A55DB19F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</p:spPr>
      </p:pic>
      <p:sp>
        <p:nvSpPr>
          <p:cNvPr id="3" name="ZoneTexte 7">
            <a:extLst>
              <a:ext uri="{FF2B5EF4-FFF2-40B4-BE49-F238E27FC236}">
                <a16:creationId xmlns:a16="http://schemas.microsoft.com/office/drawing/2014/main" id="{6030AC5B-AF09-100A-386B-5444922D3EB6}"/>
              </a:ext>
            </a:extLst>
          </p:cNvPr>
          <p:cNvSpPr txBox="1"/>
          <p:nvPr/>
        </p:nvSpPr>
        <p:spPr>
          <a:xfrm>
            <a:off x="7026382" y="6118319"/>
            <a:ext cx="2388074" cy="615553"/>
          </a:xfrm>
          <a:prstGeom prst="rect">
            <a:avLst/>
          </a:prstGeom>
          <a:solidFill>
            <a:srgbClr val="FFFFFF">
              <a:alpha val="58039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1700" dirty="0">
                <a:latin typeface="Corbel" pitchFamily="34" charset="0"/>
              </a:rPr>
              <a:t>Transbordement</a:t>
            </a:r>
          </a:p>
          <a:p>
            <a:r>
              <a:rPr lang="fr-FR" sz="1700" dirty="0">
                <a:latin typeface="Corbel" pitchFamily="34" charset="0"/>
              </a:rPr>
              <a:t>     Kasumbalesa, Zambie</a:t>
            </a:r>
          </a:p>
        </p:txBody>
      </p:sp>
      <p:pic>
        <p:nvPicPr>
          <p:cNvPr id="6" name="Image 5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5EEC894A-5292-9458-28FF-3EE863F1C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5918" y="6270951"/>
            <a:ext cx="524985" cy="52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17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mur, intérieur, plafond, lit&#10;&#10;Description générée automatiquement">
            <a:extLst>
              <a:ext uri="{FF2B5EF4-FFF2-40B4-BE49-F238E27FC236}">
                <a16:creationId xmlns:a16="http://schemas.microsoft.com/office/drawing/2014/main" id="{8F0B4B15-253A-6341-91FD-76B9B6717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3" name="ZoneTexte 7">
            <a:extLst>
              <a:ext uri="{FF2B5EF4-FFF2-40B4-BE49-F238E27FC236}">
                <a16:creationId xmlns:a16="http://schemas.microsoft.com/office/drawing/2014/main" id="{C5D35CB7-92CA-12C8-0277-7855BAD13319}"/>
              </a:ext>
            </a:extLst>
          </p:cNvPr>
          <p:cNvSpPr txBox="1"/>
          <p:nvPr/>
        </p:nvSpPr>
        <p:spPr>
          <a:xfrm>
            <a:off x="6949109" y="6143205"/>
            <a:ext cx="2439590" cy="615553"/>
          </a:xfrm>
          <a:prstGeom prst="rect">
            <a:avLst/>
          </a:prstGeom>
          <a:solidFill>
            <a:srgbClr val="FFFFFF">
              <a:alpha val="58039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1700" dirty="0">
                <a:latin typeface="Corbel" pitchFamily="34" charset="0"/>
              </a:rPr>
              <a:t>Chargement</a:t>
            </a:r>
          </a:p>
          <a:p>
            <a:r>
              <a:rPr lang="fr-FR" sz="1700" dirty="0">
                <a:latin typeface="Corbel" pitchFamily="34" charset="0"/>
              </a:rPr>
              <a:t>     Kasumbalesa, Zambie</a:t>
            </a:r>
          </a:p>
        </p:txBody>
      </p:sp>
      <p:pic>
        <p:nvPicPr>
          <p:cNvPr id="6" name="Image 5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35DE7D55-3A6D-943C-E5D5-5A1212235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490" y="6288139"/>
            <a:ext cx="524985" cy="52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88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extérieur, ciel, personne, charrette&#10;&#10;Description générée automatiquement">
            <a:extLst>
              <a:ext uri="{FF2B5EF4-FFF2-40B4-BE49-F238E27FC236}">
                <a16:creationId xmlns:a16="http://schemas.microsoft.com/office/drawing/2014/main" id="{CBB4D9A1-D5E8-A849-A8C1-2506C93F5A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</p:spPr>
      </p:pic>
      <p:sp>
        <p:nvSpPr>
          <p:cNvPr id="3" name="ZoneTexte 7">
            <a:extLst>
              <a:ext uri="{FF2B5EF4-FFF2-40B4-BE49-F238E27FC236}">
                <a16:creationId xmlns:a16="http://schemas.microsoft.com/office/drawing/2014/main" id="{3658FA7B-8068-FEF4-72DD-37EE8030E2C2}"/>
              </a:ext>
            </a:extLst>
          </p:cNvPr>
          <p:cNvSpPr txBox="1"/>
          <p:nvPr/>
        </p:nvSpPr>
        <p:spPr>
          <a:xfrm>
            <a:off x="6949109" y="6143205"/>
            <a:ext cx="2439590" cy="615553"/>
          </a:xfrm>
          <a:prstGeom prst="rect">
            <a:avLst/>
          </a:prstGeom>
          <a:solidFill>
            <a:srgbClr val="FFFFFF">
              <a:alpha val="58039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1700" dirty="0">
                <a:latin typeface="Corbel" pitchFamily="34" charset="0"/>
              </a:rPr>
              <a:t>Traversée</a:t>
            </a:r>
          </a:p>
          <a:p>
            <a:r>
              <a:rPr lang="fr-FR" sz="1700" dirty="0">
                <a:latin typeface="Corbel" pitchFamily="34" charset="0"/>
              </a:rPr>
              <a:t>     Kasumbalesa, Zambie</a:t>
            </a:r>
          </a:p>
        </p:txBody>
      </p:sp>
      <p:pic>
        <p:nvPicPr>
          <p:cNvPr id="6" name="Image 5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BABAE661-4172-239B-F9F0-2A4992414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506" y="6288139"/>
            <a:ext cx="524985" cy="52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9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5CB124-19C5-DF44-B3F0-0A7D27031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9349"/>
            <a:ext cx="10515600" cy="441743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dirty="0">
                <a:latin typeface="Corbel" panose="020B0503020204020204" pitchFamily="34" charset="0"/>
              </a:rPr>
              <a:t>Les circulations commerciales observées sont :</a:t>
            </a:r>
            <a:endParaRPr lang="fr-FR" sz="2600" dirty="0">
              <a:latin typeface="Corbel" panose="020B0503020204020204" pitchFamily="34" charset="0"/>
            </a:endParaRPr>
          </a:p>
          <a:p>
            <a:pPr lvl="2" algn="just">
              <a:lnSpc>
                <a:spcPct val="150000"/>
              </a:lnSpc>
              <a:buFontTx/>
              <a:buChar char="-"/>
            </a:pPr>
            <a:r>
              <a:rPr lang="fr-FR" sz="2800" b="1" dirty="0">
                <a:latin typeface="Corbel" panose="020B0503020204020204" pitchFamily="34" charset="0"/>
              </a:rPr>
              <a:t>Irrégulières : </a:t>
            </a:r>
            <a:r>
              <a:rPr lang="fr-FR" sz="2800" dirty="0">
                <a:latin typeface="Corbel" panose="020B0503020204020204" pitchFamily="34" charset="0"/>
              </a:rPr>
              <a:t>Composées de périodes de mouvement et d’immobilité. 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AC82051-1217-6647-A5FC-070050E9C998}"/>
              </a:ext>
            </a:extLst>
          </p:cNvPr>
          <p:cNvCxnSpPr>
            <a:cxnSpLocks/>
          </p:cNvCxnSpPr>
          <p:nvPr/>
        </p:nvCxnSpPr>
        <p:spPr>
          <a:xfrm>
            <a:off x="595516" y="1376248"/>
            <a:ext cx="0" cy="4190539"/>
          </a:xfrm>
          <a:prstGeom prst="line">
            <a:avLst/>
          </a:prstGeom>
          <a:ln w="38100">
            <a:solidFill>
              <a:srgbClr val="E25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F20D363B-F7C2-2A1D-FEC1-7B59346A2B04}"/>
              </a:ext>
            </a:extLst>
          </p:cNvPr>
          <p:cNvSpPr txBox="1"/>
          <p:nvPr/>
        </p:nvSpPr>
        <p:spPr>
          <a:xfrm>
            <a:off x="595516" y="463639"/>
            <a:ext cx="4972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latin typeface="Corbel" panose="020B0503020204020204" pitchFamily="34" charset="0"/>
              </a:rPr>
              <a:t>1. Un problème théorique </a:t>
            </a:r>
            <a:r>
              <a:rPr lang="fr-FR" sz="3200" dirty="0">
                <a:latin typeface="Corbel" panose="020B05030202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962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5CB124-19C5-DF44-B3F0-0A7D27031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9349"/>
            <a:ext cx="10515600" cy="441743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dirty="0">
                <a:latin typeface="Corbel" panose="020B0503020204020204" pitchFamily="34" charset="0"/>
              </a:rPr>
              <a:t>Les circulations commerciales observées sont :</a:t>
            </a:r>
            <a:endParaRPr lang="fr-FR" sz="2600" dirty="0">
              <a:latin typeface="Corbel" panose="020B0503020204020204" pitchFamily="34" charset="0"/>
            </a:endParaRPr>
          </a:p>
          <a:p>
            <a:pPr lvl="2" algn="just">
              <a:lnSpc>
                <a:spcPct val="150000"/>
              </a:lnSpc>
              <a:buFontTx/>
              <a:buChar char="-"/>
            </a:pPr>
            <a:r>
              <a:rPr lang="fr-FR" sz="2800" b="1" dirty="0">
                <a:latin typeface="Corbel" panose="020B0503020204020204" pitchFamily="34" charset="0"/>
              </a:rPr>
              <a:t>Irrégulières : </a:t>
            </a:r>
            <a:r>
              <a:rPr lang="fr-FR" sz="2800" dirty="0">
                <a:latin typeface="Corbel" panose="020B0503020204020204" pitchFamily="34" charset="0"/>
              </a:rPr>
              <a:t>Composées de périodes de mouvement et d’immobilité. </a:t>
            </a:r>
          </a:p>
          <a:p>
            <a:pPr lvl="2" algn="just">
              <a:lnSpc>
                <a:spcPct val="150000"/>
              </a:lnSpc>
              <a:buFontTx/>
              <a:buChar char="-"/>
            </a:pPr>
            <a:r>
              <a:rPr lang="fr-FR" sz="2800" b="1" dirty="0">
                <a:latin typeface="Corbel" panose="020B0503020204020204" pitchFamily="34" charset="0"/>
              </a:rPr>
              <a:t>Complexes</a:t>
            </a:r>
            <a:r>
              <a:rPr lang="fr-FR" sz="2800" dirty="0">
                <a:latin typeface="Corbel" panose="020B0503020204020204" pitchFamily="34" charset="0"/>
              </a:rPr>
              <a:t> : Des circulations similaires s’arrêtent à différents endroits pour des raisons différentes. 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AC82051-1217-6647-A5FC-070050E9C998}"/>
              </a:ext>
            </a:extLst>
          </p:cNvPr>
          <p:cNvCxnSpPr>
            <a:cxnSpLocks/>
          </p:cNvCxnSpPr>
          <p:nvPr/>
        </p:nvCxnSpPr>
        <p:spPr>
          <a:xfrm>
            <a:off x="595516" y="1376248"/>
            <a:ext cx="0" cy="4190539"/>
          </a:xfrm>
          <a:prstGeom prst="line">
            <a:avLst/>
          </a:prstGeom>
          <a:ln w="38100">
            <a:solidFill>
              <a:srgbClr val="E25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DA54DB73-A376-F338-504B-32C0BEDFA9E4}"/>
              </a:ext>
            </a:extLst>
          </p:cNvPr>
          <p:cNvSpPr txBox="1"/>
          <p:nvPr/>
        </p:nvSpPr>
        <p:spPr>
          <a:xfrm>
            <a:off x="595516" y="463639"/>
            <a:ext cx="4972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latin typeface="Corbel" panose="020B0503020204020204" pitchFamily="34" charset="0"/>
              </a:rPr>
              <a:t>1. Un problème théorique </a:t>
            </a:r>
            <a:r>
              <a:rPr lang="fr-FR" sz="3200" dirty="0">
                <a:latin typeface="Corbel" panose="020B05030202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5749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5CB124-19C5-DF44-B3F0-0A7D27031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6247"/>
            <a:ext cx="10758273" cy="419053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dirty="0">
                <a:latin typeface="Corbel" panose="020B0503020204020204" pitchFamily="34" charset="0"/>
              </a:rPr>
              <a:t>- Pourquoi les circulations commerciales (africaines) sont-elles irrégulières et complexes ?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dirty="0">
              <a:latin typeface="Corbel" panose="020B0503020204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dirty="0">
              <a:latin typeface="Corbel" panose="020B0503020204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FR" dirty="0">
                <a:latin typeface="Corbel" panose="020B0503020204020204" pitchFamily="34" charset="0"/>
              </a:rPr>
              <a:t>- Comment les classifier malgré tout ?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AC82051-1217-6647-A5FC-070050E9C998}"/>
              </a:ext>
            </a:extLst>
          </p:cNvPr>
          <p:cNvCxnSpPr>
            <a:cxnSpLocks/>
          </p:cNvCxnSpPr>
          <p:nvPr/>
        </p:nvCxnSpPr>
        <p:spPr>
          <a:xfrm>
            <a:off x="595516" y="1376248"/>
            <a:ext cx="0" cy="4190539"/>
          </a:xfrm>
          <a:prstGeom prst="line">
            <a:avLst/>
          </a:prstGeom>
          <a:ln w="38100">
            <a:solidFill>
              <a:srgbClr val="E25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FBBFD554-DD30-2738-8B8E-B4026A06DA84}"/>
              </a:ext>
            </a:extLst>
          </p:cNvPr>
          <p:cNvSpPr txBox="1"/>
          <p:nvPr/>
        </p:nvSpPr>
        <p:spPr>
          <a:xfrm>
            <a:off x="595516" y="463639"/>
            <a:ext cx="30123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latin typeface="Corbel" panose="020B0503020204020204" pitchFamily="34" charset="0"/>
              </a:rPr>
              <a:t>2. La littérature</a:t>
            </a:r>
            <a:r>
              <a:rPr lang="fr-FR" sz="3200" dirty="0">
                <a:latin typeface="Corbel" panose="020B05030202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1388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EAB5A28-6607-86AC-AE1C-37B965BCB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749" y="0"/>
            <a:ext cx="4577489" cy="6858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22B8F78-3D9E-8152-E222-C0655523C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763" y="0"/>
            <a:ext cx="46188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06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5CB124-19C5-DF44-B3F0-0A7D27031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6247"/>
            <a:ext cx="10758273" cy="419053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dirty="0">
                <a:latin typeface="Corbel" panose="020B0503020204020204" pitchFamily="34" charset="0"/>
              </a:rPr>
              <a:t>- Pourquoi les circulations commerciales (africaines) sont-elles irrégulières et complexes ?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dirty="0">
                <a:solidFill>
                  <a:srgbClr val="E35A00"/>
                </a:solidFill>
                <a:latin typeface="Corbel" panose="020B0503020204020204" pitchFamily="34" charset="0"/>
              </a:rPr>
              <a:t>	=&gt; Dichotomie public / privé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dirty="0">
              <a:solidFill>
                <a:srgbClr val="E35A00"/>
              </a:solidFill>
              <a:latin typeface="Corbel" panose="020B0503020204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FR" dirty="0">
                <a:latin typeface="Corbel" panose="020B0503020204020204" pitchFamily="34" charset="0"/>
              </a:rPr>
              <a:t>- Comment les classifier malgré tout ?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AC82051-1217-6647-A5FC-070050E9C998}"/>
              </a:ext>
            </a:extLst>
          </p:cNvPr>
          <p:cNvCxnSpPr>
            <a:cxnSpLocks/>
          </p:cNvCxnSpPr>
          <p:nvPr/>
        </p:nvCxnSpPr>
        <p:spPr>
          <a:xfrm>
            <a:off x="595516" y="1376248"/>
            <a:ext cx="0" cy="4190539"/>
          </a:xfrm>
          <a:prstGeom prst="line">
            <a:avLst/>
          </a:prstGeom>
          <a:ln w="38100">
            <a:solidFill>
              <a:srgbClr val="E25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FBBFD554-DD30-2738-8B8E-B4026A06DA84}"/>
              </a:ext>
            </a:extLst>
          </p:cNvPr>
          <p:cNvSpPr txBox="1"/>
          <p:nvPr/>
        </p:nvSpPr>
        <p:spPr>
          <a:xfrm>
            <a:off x="595516" y="463639"/>
            <a:ext cx="5280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latin typeface="Corbel" panose="020B0503020204020204" pitchFamily="34" charset="0"/>
              </a:rPr>
              <a:t>2. La littérature </a:t>
            </a:r>
            <a:r>
              <a:rPr lang="fr-FR" sz="3200" dirty="0">
                <a:latin typeface="Corbel" panose="020B0503020204020204" pitchFamily="34" charset="0"/>
              </a:rPr>
              <a:t>et ses </a:t>
            </a:r>
            <a:r>
              <a:rPr lang="fr-FR" sz="3200" dirty="0">
                <a:solidFill>
                  <a:srgbClr val="E35A00"/>
                </a:solidFill>
                <a:latin typeface="Corbel" panose="020B0503020204020204" pitchFamily="34" charset="0"/>
              </a:rPr>
              <a:t>limites</a:t>
            </a:r>
            <a:r>
              <a:rPr lang="fr-FR" sz="3200" dirty="0">
                <a:latin typeface="Corbel" panose="020B05030202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1161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D4081-2D13-A97A-046E-4FE0CC3B6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0824CD1E-AF23-0AAA-7591-D3E1B6D0A73B}"/>
              </a:ext>
            </a:extLst>
          </p:cNvPr>
          <p:cNvSpPr txBox="1">
            <a:spLocks/>
          </p:cNvSpPr>
          <p:nvPr/>
        </p:nvSpPr>
        <p:spPr>
          <a:xfrm>
            <a:off x="0" y="1731661"/>
            <a:ext cx="12192000" cy="773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100" b="1" dirty="0">
                <a:solidFill>
                  <a:srgbClr val="E35A00"/>
                </a:solidFill>
                <a:latin typeface="Corbel" panose="020B0503020204020204" pitchFamily="34" charset="0"/>
              </a:rPr>
              <a:t>PARTIE 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10DABB3-CF5B-845B-34CE-C131E01E3511}"/>
              </a:ext>
            </a:extLst>
          </p:cNvPr>
          <p:cNvSpPr txBox="1"/>
          <p:nvPr/>
        </p:nvSpPr>
        <p:spPr>
          <a:xfrm>
            <a:off x="0" y="2840869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Corbel" panose="020B0503020204020204" pitchFamily="34" charset="0"/>
              </a:rPr>
              <a:t>Analyser la complexité et  variabilité des flux commerciaux en Afrique : </a:t>
            </a:r>
          </a:p>
          <a:p>
            <a:pPr algn="ctr"/>
            <a:r>
              <a:rPr lang="fr-FR" sz="2400" b="1" dirty="0">
                <a:latin typeface="Corbel" panose="020B0503020204020204" pitchFamily="34" charset="0"/>
              </a:rPr>
              <a:t>Les régimes de circulation</a:t>
            </a:r>
            <a:endParaRPr lang="fr-FR" sz="2000" b="1" dirty="0">
              <a:latin typeface="Corbel" panose="020B0503020204020204" pitchFamily="34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A3CC9AF5-6F87-411F-766D-C3FBB740B7A9}"/>
              </a:ext>
            </a:extLst>
          </p:cNvPr>
          <p:cNvCxnSpPr>
            <a:cxnSpLocks/>
          </p:cNvCxnSpPr>
          <p:nvPr/>
        </p:nvCxnSpPr>
        <p:spPr>
          <a:xfrm flipH="1">
            <a:off x="3831876" y="2505088"/>
            <a:ext cx="4305256" cy="0"/>
          </a:xfrm>
          <a:prstGeom prst="line">
            <a:avLst/>
          </a:prstGeom>
          <a:ln w="38100">
            <a:solidFill>
              <a:srgbClr val="E25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316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5CB124-19C5-DF44-B3F0-0A7D27031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6247"/>
            <a:ext cx="10758273" cy="447076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dirty="0">
                <a:latin typeface="Corbel" panose="020B0503020204020204" pitchFamily="34" charset="0"/>
              </a:rPr>
              <a:t>- Pourquoi les circulations commerciales (africaines) sont-elles irrégulières et complexes ?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dirty="0">
                <a:solidFill>
                  <a:srgbClr val="E35A00"/>
                </a:solidFill>
                <a:latin typeface="Corbel" panose="020B0503020204020204" pitchFamily="34" charset="0"/>
              </a:rPr>
              <a:t>	=&gt; Dichotomie public / privé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dirty="0">
              <a:solidFill>
                <a:srgbClr val="E35A00"/>
              </a:solidFill>
              <a:latin typeface="Corbel" panose="020B0503020204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FR" dirty="0">
                <a:latin typeface="Corbel" panose="020B0503020204020204" pitchFamily="34" charset="0"/>
              </a:rPr>
              <a:t>- Comment les classifier malgré tout ?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dirty="0">
                <a:solidFill>
                  <a:srgbClr val="E35A00"/>
                </a:solidFill>
                <a:latin typeface="Corbel" panose="020B0503020204020204" pitchFamily="34" charset="0"/>
              </a:rPr>
              <a:t>	=&gt; Problèmes de l’analyse scalaire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AC82051-1217-6647-A5FC-070050E9C998}"/>
              </a:ext>
            </a:extLst>
          </p:cNvPr>
          <p:cNvCxnSpPr>
            <a:cxnSpLocks/>
          </p:cNvCxnSpPr>
          <p:nvPr/>
        </p:nvCxnSpPr>
        <p:spPr>
          <a:xfrm>
            <a:off x="595516" y="1376248"/>
            <a:ext cx="0" cy="4190539"/>
          </a:xfrm>
          <a:prstGeom prst="line">
            <a:avLst/>
          </a:prstGeom>
          <a:ln w="38100">
            <a:solidFill>
              <a:srgbClr val="E25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FBBFD554-DD30-2738-8B8E-B4026A06DA84}"/>
              </a:ext>
            </a:extLst>
          </p:cNvPr>
          <p:cNvSpPr txBox="1"/>
          <p:nvPr/>
        </p:nvSpPr>
        <p:spPr>
          <a:xfrm>
            <a:off x="595516" y="463639"/>
            <a:ext cx="5280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latin typeface="Corbel" panose="020B0503020204020204" pitchFamily="34" charset="0"/>
              </a:rPr>
              <a:t>2. La littérature </a:t>
            </a:r>
            <a:r>
              <a:rPr lang="fr-FR" sz="3200" dirty="0">
                <a:latin typeface="Corbel" panose="020B0503020204020204" pitchFamily="34" charset="0"/>
              </a:rPr>
              <a:t>et ses </a:t>
            </a:r>
            <a:r>
              <a:rPr lang="fr-FR" sz="3200" dirty="0">
                <a:solidFill>
                  <a:srgbClr val="E35A00"/>
                </a:solidFill>
                <a:latin typeface="Corbel" panose="020B0503020204020204" pitchFamily="34" charset="0"/>
              </a:rPr>
              <a:t>limites</a:t>
            </a:r>
            <a:r>
              <a:rPr lang="fr-FR" sz="3200" dirty="0">
                <a:latin typeface="Corbel" panose="020B05030202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4626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5CB124-19C5-DF44-B3F0-0A7D27031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248"/>
            <a:ext cx="10515600" cy="441743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dirty="0">
                <a:latin typeface="Corbel" panose="020B0503020204020204" pitchFamily="34" charset="0"/>
              </a:rPr>
              <a:t>1° Crée une « </a:t>
            </a:r>
            <a:r>
              <a:rPr lang="fr-FR" b="1" dirty="0">
                <a:latin typeface="Corbel" panose="020B0503020204020204" pitchFamily="34" charset="0"/>
              </a:rPr>
              <a:t>erreur écologique</a:t>
            </a:r>
            <a:r>
              <a:rPr lang="fr-FR" dirty="0">
                <a:latin typeface="Corbel" panose="020B0503020204020204" pitchFamily="34" charset="0"/>
              </a:rPr>
              <a:t> ». Manque 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dirty="0">
                <a:latin typeface="Corbel" panose="020B0503020204020204" pitchFamily="34" charset="0"/>
              </a:rPr>
              <a:t>	- Enchevêtrement des échelles d’action des stratégies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dirty="0">
                <a:latin typeface="Corbel" panose="020B0503020204020204" pitchFamily="34" charset="0"/>
              </a:rPr>
              <a:t>	- Multinationalisation des biens de consommation courante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dirty="0">
              <a:latin typeface="Corbel" panose="020B0503020204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dirty="0">
              <a:latin typeface="Corbel" panose="020B050302020402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AC82051-1217-6647-A5FC-070050E9C998}"/>
              </a:ext>
            </a:extLst>
          </p:cNvPr>
          <p:cNvCxnSpPr>
            <a:cxnSpLocks/>
          </p:cNvCxnSpPr>
          <p:nvPr/>
        </p:nvCxnSpPr>
        <p:spPr>
          <a:xfrm>
            <a:off x="595516" y="1376248"/>
            <a:ext cx="0" cy="4190539"/>
          </a:xfrm>
          <a:prstGeom prst="line">
            <a:avLst/>
          </a:prstGeom>
          <a:ln w="38100">
            <a:solidFill>
              <a:srgbClr val="E25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0B344631-1BE1-F1DB-D140-42DF02EE3FC6}"/>
              </a:ext>
            </a:extLst>
          </p:cNvPr>
          <p:cNvSpPr txBox="1"/>
          <p:nvPr/>
        </p:nvSpPr>
        <p:spPr>
          <a:xfrm>
            <a:off x="838199" y="750859"/>
            <a:ext cx="105155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latin typeface="Corbel" panose="020B0503020204020204" pitchFamily="34" charset="0"/>
              </a:rPr>
              <a:t>L’analyse scalaire des circulations commerciales : 3 problèmes majeurs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651711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vêtements, plusieurs&#10;&#10;Description générée automatiquement">
            <a:extLst>
              <a:ext uri="{FF2B5EF4-FFF2-40B4-BE49-F238E27FC236}">
                <a16:creationId xmlns:a16="http://schemas.microsoft.com/office/drawing/2014/main" id="{3A6AD690-0034-8E40-AF1E-050878DD1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8" name="Image 7" descr="Une image contenant ciel, extérieur, meubles&#10;&#10;Description générée automatiquement">
            <a:extLst>
              <a:ext uri="{FF2B5EF4-FFF2-40B4-BE49-F238E27FC236}">
                <a16:creationId xmlns:a16="http://schemas.microsoft.com/office/drawing/2014/main" id="{455308BF-24AC-0F49-89A6-55D99F831E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0" y="1446236"/>
            <a:ext cx="7048500" cy="3965527"/>
          </a:xfrm>
          <a:prstGeom prst="rect">
            <a:avLst/>
          </a:prstGeom>
        </p:spPr>
      </p:pic>
      <p:sp>
        <p:nvSpPr>
          <p:cNvPr id="3" name="ZoneTexte 7">
            <a:extLst>
              <a:ext uri="{FF2B5EF4-FFF2-40B4-BE49-F238E27FC236}">
                <a16:creationId xmlns:a16="http://schemas.microsoft.com/office/drawing/2014/main" id="{265844A5-2FD0-2B75-8062-3FC4CE59EE84}"/>
              </a:ext>
            </a:extLst>
          </p:cNvPr>
          <p:cNvSpPr txBox="1"/>
          <p:nvPr/>
        </p:nvSpPr>
        <p:spPr>
          <a:xfrm>
            <a:off x="132160" y="6323510"/>
            <a:ext cx="2439590" cy="353943"/>
          </a:xfrm>
          <a:prstGeom prst="rect">
            <a:avLst/>
          </a:prstGeom>
          <a:solidFill>
            <a:srgbClr val="FFFFFF">
              <a:alpha val="58039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1700" dirty="0">
                <a:latin typeface="Corbel" pitchFamily="34" charset="0"/>
              </a:rPr>
              <a:t>     Kasumbalesa, Zambie</a:t>
            </a:r>
          </a:p>
        </p:txBody>
      </p:sp>
      <p:pic>
        <p:nvPicPr>
          <p:cNvPr id="6" name="Image 5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3F54DDE4-920E-1A03-D86C-01C195568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8" y="6225956"/>
            <a:ext cx="524985" cy="52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29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5CB124-19C5-DF44-B3F0-0A7D27031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248"/>
            <a:ext cx="10515600" cy="441743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dirty="0">
                <a:latin typeface="Corbel" panose="020B0503020204020204" pitchFamily="34" charset="0"/>
              </a:rPr>
              <a:t>1° Crée une « </a:t>
            </a:r>
            <a:r>
              <a:rPr lang="fr-FR" b="1" dirty="0">
                <a:latin typeface="Corbel" panose="020B0503020204020204" pitchFamily="34" charset="0"/>
              </a:rPr>
              <a:t>erreur écologique</a:t>
            </a:r>
            <a:r>
              <a:rPr lang="fr-FR" dirty="0">
                <a:latin typeface="Corbel" panose="020B0503020204020204" pitchFamily="34" charset="0"/>
              </a:rPr>
              <a:t> »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dirty="0">
                <a:latin typeface="Corbel" panose="020B0503020204020204" pitchFamily="34" charset="0"/>
              </a:rPr>
              <a:t>2° A tendance à </a:t>
            </a:r>
            <a:r>
              <a:rPr lang="fr-FR" b="1" dirty="0">
                <a:latin typeface="Corbel" panose="020B0503020204020204" pitchFamily="34" charset="0"/>
              </a:rPr>
              <a:t>valoriser le global</a:t>
            </a:r>
            <a:r>
              <a:rPr lang="fr-FR" dirty="0">
                <a:latin typeface="Corbel" panose="020B0503020204020204" pitchFamily="34" charset="0"/>
              </a:rPr>
              <a:t>, ce qui est quantitativement ou géographiquement important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dirty="0">
              <a:latin typeface="Corbel" panose="020B0503020204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dirty="0">
              <a:latin typeface="Corbel" panose="020B050302020402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AC82051-1217-6647-A5FC-070050E9C998}"/>
              </a:ext>
            </a:extLst>
          </p:cNvPr>
          <p:cNvCxnSpPr>
            <a:cxnSpLocks/>
          </p:cNvCxnSpPr>
          <p:nvPr/>
        </p:nvCxnSpPr>
        <p:spPr>
          <a:xfrm>
            <a:off x="595516" y="1376248"/>
            <a:ext cx="0" cy="4190539"/>
          </a:xfrm>
          <a:prstGeom prst="line">
            <a:avLst/>
          </a:prstGeom>
          <a:ln w="38100">
            <a:solidFill>
              <a:srgbClr val="E25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EF5C6B9E-64B7-2D29-5B84-3F14675B6D63}"/>
              </a:ext>
            </a:extLst>
          </p:cNvPr>
          <p:cNvSpPr txBox="1"/>
          <p:nvPr/>
        </p:nvSpPr>
        <p:spPr>
          <a:xfrm>
            <a:off x="838199" y="750859"/>
            <a:ext cx="105155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latin typeface="Corbel" panose="020B0503020204020204" pitchFamily="34" charset="0"/>
              </a:rPr>
              <a:t>L’analyse scalaire des circulations commerciales : 3 problèmes majeurs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976543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5CB124-19C5-DF44-B3F0-0A7D27031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248"/>
            <a:ext cx="10515600" cy="441743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dirty="0">
                <a:latin typeface="Corbel" panose="020B0503020204020204" pitchFamily="34" charset="0"/>
              </a:rPr>
              <a:t>1° Crée une « </a:t>
            </a:r>
            <a:r>
              <a:rPr lang="fr-FR" b="1" dirty="0">
                <a:latin typeface="Corbel" panose="020B0503020204020204" pitchFamily="34" charset="0"/>
              </a:rPr>
              <a:t>erreur écologique</a:t>
            </a:r>
            <a:r>
              <a:rPr lang="fr-FR" dirty="0">
                <a:latin typeface="Corbel" panose="020B0503020204020204" pitchFamily="34" charset="0"/>
              </a:rPr>
              <a:t> »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dirty="0">
                <a:latin typeface="Corbel" panose="020B0503020204020204" pitchFamily="34" charset="0"/>
              </a:rPr>
              <a:t>2° A tendance à </a:t>
            </a:r>
            <a:r>
              <a:rPr lang="fr-FR" b="1" dirty="0">
                <a:latin typeface="Corbel" panose="020B0503020204020204" pitchFamily="34" charset="0"/>
              </a:rPr>
              <a:t>valoriser le global</a:t>
            </a:r>
            <a:r>
              <a:rPr lang="fr-FR" dirty="0">
                <a:latin typeface="Corbel" panose="020B0503020204020204" pitchFamily="34" charset="0"/>
              </a:rPr>
              <a:t>, ce qui est quantitativement ou géographiquement important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dirty="0">
                <a:latin typeface="Corbel" panose="020B0503020204020204" pitchFamily="34" charset="0"/>
              </a:rPr>
              <a:t>3° Renforce des </a:t>
            </a:r>
            <a:r>
              <a:rPr lang="fr-FR" b="1" dirty="0">
                <a:latin typeface="Corbel" panose="020B0503020204020204" pitchFamily="34" charset="0"/>
              </a:rPr>
              <a:t>hiérarchies morales</a:t>
            </a:r>
            <a:r>
              <a:rPr lang="fr-FR" dirty="0">
                <a:latin typeface="Corbel" panose="020B0503020204020204" pitchFamily="34" charset="0"/>
              </a:rPr>
              <a:t> dans la description de la mondialisation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dirty="0">
              <a:latin typeface="Corbel" panose="020B050302020402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AC82051-1217-6647-A5FC-070050E9C998}"/>
              </a:ext>
            </a:extLst>
          </p:cNvPr>
          <p:cNvCxnSpPr>
            <a:cxnSpLocks/>
          </p:cNvCxnSpPr>
          <p:nvPr/>
        </p:nvCxnSpPr>
        <p:spPr>
          <a:xfrm>
            <a:off x="595516" y="1376248"/>
            <a:ext cx="0" cy="4190539"/>
          </a:xfrm>
          <a:prstGeom prst="line">
            <a:avLst/>
          </a:prstGeom>
          <a:ln w="38100">
            <a:solidFill>
              <a:srgbClr val="E25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EF5C6B9E-64B7-2D29-5B84-3F14675B6D63}"/>
              </a:ext>
            </a:extLst>
          </p:cNvPr>
          <p:cNvSpPr txBox="1"/>
          <p:nvPr/>
        </p:nvSpPr>
        <p:spPr>
          <a:xfrm>
            <a:off x="838199" y="750859"/>
            <a:ext cx="105155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latin typeface="Corbel" panose="020B0503020204020204" pitchFamily="34" charset="0"/>
              </a:rPr>
              <a:t>L’analyse scalaire des circulations commerciales : 3 problèmes majeurs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352084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5CB124-19C5-DF44-B3F0-0A7D27031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5120"/>
            <a:ext cx="10515600" cy="441743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en-US" dirty="0">
              <a:latin typeface="Corbel" panose="020B050302020402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AC82051-1217-6647-A5FC-070050E9C998}"/>
              </a:ext>
            </a:extLst>
          </p:cNvPr>
          <p:cNvCxnSpPr>
            <a:cxnSpLocks/>
          </p:cNvCxnSpPr>
          <p:nvPr/>
        </p:nvCxnSpPr>
        <p:spPr>
          <a:xfrm>
            <a:off x="595516" y="1376248"/>
            <a:ext cx="0" cy="4190539"/>
          </a:xfrm>
          <a:prstGeom prst="line">
            <a:avLst/>
          </a:prstGeom>
          <a:ln w="38100">
            <a:solidFill>
              <a:srgbClr val="E25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BD877185-69FC-96B2-1BEF-FE4444C11505}"/>
              </a:ext>
            </a:extLst>
          </p:cNvPr>
          <p:cNvSpPr txBox="1"/>
          <p:nvPr/>
        </p:nvSpPr>
        <p:spPr>
          <a:xfrm>
            <a:off x="595516" y="412124"/>
            <a:ext cx="76025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latin typeface="Corbel" panose="020B0503020204020204" pitchFamily="34" charset="0"/>
              </a:rPr>
              <a:t>3. Une solution</a:t>
            </a:r>
            <a:r>
              <a:rPr lang="fr-FR" sz="3200" dirty="0">
                <a:latin typeface="Corbel" panose="020B0503020204020204" pitchFamily="34" charset="0"/>
              </a:rPr>
              <a:t>: Les régimes de circulations</a:t>
            </a:r>
            <a:endParaRPr lang="en-US" sz="3200" dirty="0">
              <a:latin typeface="Corbel" panose="020B0503020204020204" pitchFamily="34" charset="0"/>
            </a:endParaRPr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064717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5CB124-19C5-DF44-B3F0-0A7D27031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5120"/>
            <a:ext cx="10515600" cy="441743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fr-FR" dirty="0">
                <a:latin typeface="Corbel" panose="020B0503020204020204" pitchFamily="34" charset="0"/>
              </a:rPr>
              <a:t>R</a:t>
            </a:r>
            <a:r>
              <a:rPr lang="fr-FR" sz="2800" dirty="0">
                <a:latin typeface="Corbel" panose="020B0503020204020204" pitchFamily="34" charset="0"/>
              </a:rPr>
              <a:t>égimes dans les sciences sociales : inégale répartition des capacités et de </a:t>
            </a:r>
            <a:r>
              <a:rPr lang="fr-FR" sz="2800" dirty="0" err="1">
                <a:latin typeface="Corbel" panose="020B0503020204020204" pitchFamily="34" charset="0"/>
              </a:rPr>
              <a:t>l’agency</a:t>
            </a:r>
            <a:r>
              <a:rPr lang="fr-FR" sz="2800" dirty="0">
                <a:latin typeface="Corbel" panose="020B0503020204020204" pitchFamily="34" charset="0"/>
              </a:rPr>
              <a:t>.</a:t>
            </a:r>
            <a:endParaRPr lang="en-US" dirty="0">
              <a:latin typeface="Corbel" panose="020B050302020402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AC82051-1217-6647-A5FC-070050E9C998}"/>
              </a:ext>
            </a:extLst>
          </p:cNvPr>
          <p:cNvCxnSpPr>
            <a:cxnSpLocks/>
          </p:cNvCxnSpPr>
          <p:nvPr/>
        </p:nvCxnSpPr>
        <p:spPr>
          <a:xfrm>
            <a:off x="595516" y="1376248"/>
            <a:ext cx="0" cy="4190539"/>
          </a:xfrm>
          <a:prstGeom prst="line">
            <a:avLst/>
          </a:prstGeom>
          <a:ln w="38100">
            <a:solidFill>
              <a:srgbClr val="E25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BD877185-69FC-96B2-1BEF-FE4444C11505}"/>
              </a:ext>
            </a:extLst>
          </p:cNvPr>
          <p:cNvSpPr txBox="1"/>
          <p:nvPr/>
        </p:nvSpPr>
        <p:spPr>
          <a:xfrm>
            <a:off x="595516" y="412124"/>
            <a:ext cx="76025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latin typeface="Corbel" panose="020B0503020204020204" pitchFamily="34" charset="0"/>
              </a:rPr>
              <a:t>3. Une solution</a:t>
            </a:r>
            <a:r>
              <a:rPr lang="fr-FR" sz="3200" dirty="0">
                <a:latin typeface="Corbel" panose="020B0503020204020204" pitchFamily="34" charset="0"/>
              </a:rPr>
              <a:t>: Les régimes de circulations</a:t>
            </a:r>
            <a:endParaRPr lang="en-US" sz="3200" dirty="0">
              <a:latin typeface="Corbel" panose="020B0503020204020204" pitchFamily="34" charset="0"/>
            </a:endParaRPr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96677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5CB124-19C5-DF44-B3F0-0A7D27031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5120"/>
            <a:ext cx="10515600" cy="441743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fr-FR" dirty="0">
                <a:latin typeface="Corbel" panose="020B0503020204020204" pitchFamily="34" charset="0"/>
              </a:rPr>
              <a:t>R</a:t>
            </a:r>
            <a:r>
              <a:rPr lang="fr-FR" sz="2800" dirty="0">
                <a:latin typeface="Corbel" panose="020B0503020204020204" pitchFamily="34" charset="0"/>
              </a:rPr>
              <a:t>égimes dans les sciences sociales : inégale répartition des capacités et de </a:t>
            </a:r>
            <a:r>
              <a:rPr lang="fr-FR" sz="2800" dirty="0" err="1">
                <a:latin typeface="Corbel" panose="020B0503020204020204" pitchFamily="34" charset="0"/>
              </a:rPr>
              <a:t>l’agency</a:t>
            </a:r>
            <a:r>
              <a:rPr lang="fr-FR" sz="2800" dirty="0">
                <a:latin typeface="Corbel" panose="020B0503020204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fr-FR" sz="2800" dirty="0">
                <a:latin typeface="Corbel" panose="020B0503020204020204" pitchFamily="34" charset="0"/>
              </a:rPr>
              <a:t>Des agencements sociotechniques durables d’idéologies, de pratiques, d’acteurs et d’infrastructures.</a:t>
            </a:r>
            <a:endParaRPr lang="en-US" dirty="0">
              <a:latin typeface="Corbel" panose="020B050302020402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AC82051-1217-6647-A5FC-070050E9C998}"/>
              </a:ext>
            </a:extLst>
          </p:cNvPr>
          <p:cNvCxnSpPr>
            <a:cxnSpLocks/>
          </p:cNvCxnSpPr>
          <p:nvPr/>
        </p:nvCxnSpPr>
        <p:spPr>
          <a:xfrm>
            <a:off x="595516" y="1376248"/>
            <a:ext cx="0" cy="4190539"/>
          </a:xfrm>
          <a:prstGeom prst="line">
            <a:avLst/>
          </a:prstGeom>
          <a:ln w="38100">
            <a:solidFill>
              <a:srgbClr val="E25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BD877185-69FC-96B2-1BEF-FE4444C11505}"/>
              </a:ext>
            </a:extLst>
          </p:cNvPr>
          <p:cNvSpPr txBox="1"/>
          <p:nvPr/>
        </p:nvSpPr>
        <p:spPr>
          <a:xfrm>
            <a:off x="595516" y="412124"/>
            <a:ext cx="76025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latin typeface="Corbel" panose="020B0503020204020204" pitchFamily="34" charset="0"/>
              </a:rPr>
              <a:t>3. Une solution</a:t>
            </a:r>
            <a:r>
              <a:rPr lang="fr-FR" sz="3200" dirty="0">
                <a:latin typeface="Corbel" panose="020B0503020204020204" pitchFamily="34" charset="0"/>
              </a:rPr>
              <a:t>: Les régimes de circulations</a:t>
            </a:r>
            <a:endParaRPr lang="en-US" sz="3200" dirty="0">
              <a:latin typeface="Corbel" panose="020B0503020204020204" pitchFamily="34" charset="0"/>
            </a:endParaRPr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256023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5CB124-19C5-DF44-B3F0-0A7D27031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5120"/>
            <a:ext cx="10515600" cy="441743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fr-FR" dirty="0">
                <a:latin typeface="Corbel" panose="020B0503020204020204" pitchFamily="34" charset="0"/>
              </a:rPr>
              <a:t>R</a:t>
            </a:r>
            <a:r>
              <a:rPr lang="fr-FR" sz="2800" dirty="0">
                <a:latin typeface="Corbel" panose="020B0503020204020204" pitchFamily="34" charset="0"/>
              </a:rPr>
              <a:t>égimes dans les sciences sociales : inégale répartition des capacités et de </a:t>
            </a:r>
            <a:r>
              <a:rPr lang="fr-FR" sz="2800" dirty="0" err="1">
                <a:latin typeface="Corbel" panose="020B0503020204020204" pitchFamily="34" charset="0"/>
              </a:rPr>
              <a:t>l’agency</a:t>
            </a:r>
            <a:r>
              <a:rPr lang="fr-FR" sz="2800" dirty="0">
                <a:latin typeface="Corbel" panose="020B0503020204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fr-FR" sz="2800" dirty="0">
                <a:latin typeface="Corbel" panose="020B0503020204020204" pitchFamily="34" charset="0"/>
              </a:rPr>
              <a:t>Des agencements sociotechniques </a:t>
            </a:r>
            <a:r>
              <a:rPr lang="fr-FR" sz="2800">
                <a:latin typeface="Corbel" panose="020B0503020204020204" pitchFamily="34" charset="0"/>
              </a:rPr>
              <a:t>durables d’idéologies, </a:t>
            </a:r>
            <a:r>
              <a:rPr lang="fr-FR" sz="2800" dirty="0">
                <a:latin typeface="Corbel" panose="020B0503020204020204" pitchFamily="34" charset="0"/>
              </a:rPr>
              <a:t>de pratiques, d’acteurs et d’infrastructures.</a:t>
            </a:r>
          </a:p>
          <a:p>
            <a:pPr algn="just">
              <a:lnSpc>
                <a:spcPct val="150000"/>
              </a:lnSpc>
            </a:pPr>
            <a:r>
              <a:rPr lang="fr-FR" sz="2800" dirty="0">
                <a:latin typeface="Corbel" panose="020B0503020204020204" pitchFamily="34" charset="0"/>
              </a:rPr>
              <a:t>Concomitants dans le temps.</a:t>
            </a:r>
            <a:endParaRPr lang="en-US" dirty="0">
              <a:latin typeface="Corbel" panose="020B050302020402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AC82051-1217-6647-A5FC-070050E9C998}"/>
              </a:ext>
            </a:extLst>
          </p:cNvPr>
          <p:cNvCxnSpPr>
            <a:cxnSpLocks/>
          </p:cNvCxnSpPr>
          <p:nvPr/>
        </p:nvCxnSpPr>
        <p:spPr>
          <a:xfrm>
            <a:off x="595516" y="1376248"/>
            <a:ext cx="0" cy="4190539"/>
          </a:xfrm>
          <a:prstGeom prst="line">
            <a:avLst/>
          </a:prstGeom>
          <a:ln w="38100">
            <a:solidFill>
              <a:srgbClr val="E25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BD877185-69FC-96B2-1BEF-FE4444C11505}"/>
              </a:ext>
            </a:extLst>
          </p:cNvPr>
          <p:cNvSpPr txBox="1"/>
          <p:nvPr/>
        </p:nvSpPr>
        <p:spPr>
          <a:xfrm>
            <a:off x="595516" y="412124"/>
            <a:ext cx="76025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latin typeface="Corbel" panose="020B0503020204020204" pitchFamily="34" charset="0"/>
              </a:rPr>
              <a:t>3. Une solution</a:t>
            </a:r>
            <a:r>
              <a:rPr lang="fr-FR" sz="3200" dirty="0">
                <a:latin typeface="Corbel" panose="020B0503020204020204" pitchFamily="34" charset="0"/>
              </a:rPr>
              <a:t>: Les régimes de circulations</a:t>
            </a:r>
            <a:endParaRPr lang="en-US" sz="3200" dirty="0">
              <a:latin typeface="Corbel" panose="020B0503020204020204" pitchFamily="34" charset="0"/>
            </a:endParaRPr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470710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5CB124-19C5-DF44-B3F0-0A7D27031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9350"/>
            <a:ext cx="10515600" cy="441743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2600" dirty="0">
                <a:latin typeface="Corbel" panose="020B0503020204020204" pitchFamily="34" charset="0"/>
              </a:rPr>
              <a:t>Les régimes de circulations ne sont </a:t>
            </a:r>
            <a:r>
              <a:rPr lang="fr-FR" sz="2600" b="1" dirty="0">
                <a:latin typeface="Corbel" panose="020B0503020204020204" pitchFamily="34" charset="0"/>
              </a:rPr>
              <a:t>PAS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sz="2600" dirty="0">
                <a:latin typeface="Corbel" panose="020B0503020204020204" pitchFamily="34" charset="0"/>
              </a:rPr>
              <a:t>Définis par une marchandise unique (≠ </a:t>
            </a:r>
            <a:r>
              <a:rPr lang="fr-FR" sz="2600" dirty="0" err="1">
                <a:latin typeface="Corbel" panose="020B0503020204020204" pitchFamily="34" charset="0"/>
              </a:rPr>
              <a:t>thing-following</a:t>
            </a:r>
            <a:r>
              <a:rPr lang="fr-FR" sz="2600" dirty="0">
                <a:latin typeface="Corbel" panose="020B0503020204020204" pitchFamily="34" charset="0"/>
              </a:rPr>
              <a:t> </a:t>
            </a:r>
            <a:r>
              <a:rPr lang="fr-FR" sz="2600" dirty="0" err="1">
                <a:latin typeface="Corbel" panose="020B0503020204020204" pitchFamily="34" charset="0"/>
              </a:rPr>
              <a:t>studies</a:t>
            </a:r>
            <a:r>
              <a:rPr lang="fr-FR" sz="2600" dirty="0">
                <a:latin typeface="Corbel" panose="020B0503020204020204" pitchFamily="34" charset="0"/>
              </a:rPr>
              <a:t>)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dirty="0">
              <a:latin typeface="Corbel" panose="020B050302020402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AC82051-1217-6647-A5FC-070050E9C998}"/>
              </a:ext>
            </a:extLst>
          </p:cNvPr>
          <p:cNvCxnSpPr>
            <a:cxnSpLocks/>
          </p:cNvCxnSpPr>
          <p:nvPr/>
        </p:nvCxnSpPr>
        <p:spPr>
          <a:xfrm>
            <a:off x="595516" y="1376248"/>
            <a:ext cx="0" cy="4190539"/>
          </a:xfrm>
          <a:prstGeom prst="line">
            <a:avLst/>
          </a:prstGeom>
          <a:ln w="38100">
            <a:solidFill>
              <a:srgbClr val="E25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6AD5F3CE-3ECD-CCB9-55A8-81BC7B27D84D}"/>
              </a:ext>
            </a:extLst>
          </p:cNvPr>
          <p:cNvSpPr txBox="1"/>
          <p:nvPr/>
        </p:nvSpPr>
        <p:spPr>
          <a:xfrm>
            <a:off x="595516" y="412124"/>
            <a:ext cx="76025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latin typeface="Corbel" panose="020B0503020204020204" pitchFamily="34" charset="0"/>
              </a:rPr>
              <a:t>3. Une solution</a:t>
            </a:r>
            <a:r>
              <a:rPr lang="fr-FR" sz="3200" dirty="0">
                <a:latin typeface="Corbel" panose="020B0503020204020204" pitchFamily="34" charset="0"/>
              </a:rPr>
              <a:t>: Les régimes de circulations</a:t>
            </a:r>
            <a:endParaRPr lang="en-US" sz="3200" dirty="0">
              <a:latin typeface="Corbel" panose="020B0503020204020204" pitchFamily="34" charset="0"/>
            </a:endParaRPr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425178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60B4634-74B3-3A4B-A3C9-E6CA05B4D1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4037" y="0"/>
            <a:ext cx="7643925" cy="68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872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5CB124-19C5-DF44-B3F0-0A7D27031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9350"/>
            <a:ext cx="10515600" cy="441743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2600" dirty="0">
                <a:latin typeface="Corbel" panose="020B0503020204020204" pitchFamily="34" charset="0"/>
              </a:rPr>
              <a:t>Les régimes de circulations ne sont </a:t>
            </a:r>
            <a:r>
              <a:rPr lang="fr-FR" sz="2600" b="1" dirty="0">
                <a:latin typeface="Corbel" panose="020B0503020204020204" pitchFamily="34" charset="0"/>
              </a:rPr>
              <a:t>PAS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sz="2600" dirty="0">
                <a:latin typeface="Corbel" panose="020B0503020204020204" pitchFamily="34" charset="0"/>
              </a:rPr>
              <a:t>Définis par une marchandise unique (≠ </a:t>
            </a:r>
            <a:r>
              <a:rPr lang="fr-FR" sz="2600" dirty="0" err="1">
                <a:latin typeface="Corbel" panose="020B0503020204020204" pitchFamily="34" charset="0"/>
              </a:rPr>
              <a:t>thing-following</a:t>
            </a:r>
            <a:r>
              <a:rPr lang="fr-FR" sz="2600" dirty="0">
                <a:latin typeface="Corbel" panose="020B0503020204020204" pitchFamily="34" charset="0"/>
              </a:rPr>
              <a:t> </a:t>
            </a:r>
            <a:r>
              <a:rPr lang="fr-FR" sz="2600" dirty="0" err="1">
                <a:latin typeface="Corbel" panose="020B0503020204020204" pitchFamily="34" charset="0"/>
              </a:rPr>
              <a:t>studies</a:t>
            </a:r>
            <a:r>
              <a:rPr lang="fr-FR" sz="2600" dirty="0">
                <a:latin typeface="Corbel" panose="020B0503020204020204" pitchFamily="34" charset="0"/>
              </a:rPr>
              <a:t>)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sz="2600" dirty="0">
                <a:latin typeface="Corbel" panose="020B0503020204020204" pitchFamily="34" charset="0"/>
              </a:rPr>
              <a:t>Définis par une infrastructure dominante</a:t>
            </a:r>
            <a:r>
              <a:rPr lang="en-US" sz="2600" dirty="0">
                <a:latin typeface="Corbel" panose="020B0503020204020204" pitchFamily="34" charset="0"/>
              </a:rPr>
              <a:t> (≠ infrastructure studies)</a:t>
            </a:r>
            <a:r>
              <a:rPr lang="fr-FR" sz="2600" dirty="0">
                <a:latin typeface="Corbel" panose="020B0503020204020204" pitchFamily="34" charset="0"/>
              </a:rPr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dirty="0">
              <a:latin typeface="Corbel" panose="020B050302020402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AC82051-1217-6647-A5FC-070050E9C998}"/>
              </a:ext>
            </a:extLst>
          </p:cNvPr>
          <p:cNvCxnSpPr>
            <a:cxnSpLocks/>
          </p:cNvCxnSpPr>
          <p:nvPr/>
        </p:nvCxnSpPr>
        <p:spPr>
          <a:xfrm>
            <a:off x="595516" y="1376248"/>
            <a:ext cx="0" cy="4190539"/>
          </a:xfrm>
          <a:prstGeom prst="line">
            <a:avLst/>
          </a:prstGeom>
          <a:ln w="38100">
            <a:solidFill>
              <a:srgbClr val="E25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EBBB8271-54D7-776E-4821-BEFB083B0519}"/>
              </a:ext>
            </a:extLst>
          </p:cNvPr>
          <p:cNvSpPr txBox="1"/>
          <p:nvPr/>
        </p:nvSpPr>
        <p:spPr>
          <a:xfrm>
            <a:off x="595516" y="412124"/>
            <a:ext cx="76025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latin typeface="Corbel" panose="020B0503020204020204" pitchFamily="34" charset="0"/>
              </a:rPr>
              <a:t>3. Une solution</a:t>
            </a:r>
            <a:r>
              <a:rPr lang="fr-FR" sz="3200" dirty="0">
                <a:latin typeface="Corbel" panose="020B0503020204020204" pitchFamily="34" charset="0"/>
              </a:rPr>
              <a:t>: Les régimes de circulations</a:t>
            </a:r>
            <a:endParaRPr lang="en-US" sz="3200" dirty="0">
              <a:latin typeface="Corbel" panose="020B0503020204020204" pitchFamily="34" charset="0"/>
            </a:endParaRPr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8279464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5CB124-19C5-DF44-B3F0-0A7D27031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9350"/>
            <a:ext cx="10515600" cy="441743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2600" dirty="0">
                <a:latin typeface="Corbel" panose="020B0503020204020204" pitchFamily="34" charset="0"/>
              </a:rPr>
              <a:t>Les régimes de circulations ne sont </a:t>
            </a:r>
            <a:r>
              <a:rPr lang="fr-FR" sz="2600" b="1" dirty="0">
                <a:latin typeface="Corbel" panose="020B0503020204020204" pitchFamily="34" charset="0"/>
              </a:rPr>
              <a:t>PAS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sz="2600" dirty="0">
                <a:latin typeface="Corbel" panose="020B0503020204020204" pitchFamily="34" charset="0"/>
              </a:rPr>
              <a:t>Définis par une marchandise unique (≠ </a:t>
            </a:r>
            <a:r>
              <a:rPr lang="fr-FR" sz="2600" dirty="0" err="1">
                <a:latin typeface="Corbel" panose="020B0503020204020204" pitchFamily="34" charset="0"/>
              </a:rPr>
              <a:t>thing-following</a:t>
            </a:r>
            <a:r>
              <a:rPr lang="fr-FR" sz="2600" dirty="0">
                <a:latin typeface="Corbel" panose="020B0503020204020204" pitchFamily="34" charset="0"/>
              </a:rPr>
              <a:t> </a:t>
            </a:r>
            <a:r>
              <a:rPr lang="fr-FR" sz="2600" dirty="0" err="1">
                <a:latin typeface="Corbel" panose="020B0503020204020204" pitchFamily="34" charset="0"/>
              </a:rPr>
              <a:t>studies</a:t>
            </a:r>
            <a:r>
              <a:rPr lang="fr-FR" sz="2600" dirty="0">
                <a:latin typeface="Corbel" panose="020B0503020204020204" pitchFamily="34" charset="0"/>
              </a:rPr>
              <a:t>)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sz="2600" dirty="0">
                <a:latin typeface="Corbel" panose="020B0503020204020204" pitchFamily="34" charset="0"/>
              </a:rPr>
              <a:t>Définis par une infrastructure dominante</a:t>
            </a:r>
            <a:r>
              <a:rPr lang="en-US" sz="2600" dirty="0">
                <a:latin typeface="Corbel" panose="020B0503020204020204" pitchFamily="34" charset="0"/>
              </a:rPr>
              <a:t> (≠ infrastructure studies)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600" dirty="0" err="1">
                <a:latin typeface="Corbel" panose="020B0503020204020204" pitchFamily="34" charset="0"/>
              </a:rPr>
              <a:t>Définis</a:t>
            </a:r>
            <a:r>
              <a:rPr lang="en-US" sz="2600" dirty="0">
                <a:latin typeface="Corbel" panose="020B0503020204020204" pitchFamily="34" charset="0"/>
              </a:rPr>
              <a:t> par un </a:t>
            </a:r>
            <a:r>
              <a:rPr lang="en-US" sz="2600" dirty="0" err="1">
                <a:latin typeface="Corbel" panose="020B0503020204020204" pitchFamily="34" charset="0"/>
              </a:rPr>
              <a:t>acteur</a:t>
            </a:r>
            <a:r>
              <a:rPr lang="en-US" sz="2600" dirty="0">
                <a:latin typeface="Corbel" panose="020B0503020204020204" pitchFamily="34" charset="0"/>
              </a:rPr>
              <a:t> dominant (≠ </a:t>
            </a:r>
            <a:r>
              <a:rPr lang="en-US" sz="2600" dirty="0" err="1">
                <a:latin typeface="Corbel" panose="020B0503020204020204" pitchFamily="34" charset="0"/>
              </a:rPr>
              <a:t>sociologie</a:t>
            </a:r>
            <a:r>
              <a:rPr lang="en-US" sz="2600" dirty="0">
                <a:latin typeface="Corbel" panose="020B0503020204020204" pitchFamily="34" charset="0"/>
              </a:rPr>
              <a:t> des </a:t>
            </a:r>
            <a:r>
              <a:rPr lang="en-US" sz="2600" dirty="0" err="1">
                <a:latin typeface="Corbel" panose="020B0503020204020204" pitchFamily="34" charset="0"/>
              </a:rPr>
              <a:t>commerçant·e·s</a:t>
            </a:r>
            <a:r>
              <a:rPr lang="en-US" sz="2600" dirty="0">
                <a:latin typeface="Corbel" panose="020B0503020204020204" pitchFamily="34" charset="0"/>
              </a:rPr>
              <a:t>)</a:t>
            </a:r>
            <a:r>
              <a:rPr lang="fr-FR" sz="2600" dirty="0">
                <a:latin typeface="Corbel" panose="020B0503020204020204" pitchFamily="34" charset="0"/>
              </a:rPr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dirty="0">
              <a:latin typeface="Corbel" panose="020B050302020402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AC82051-1217-6647-A5FC-070050E9C998}"/>
              </a:ext>
            </a:extLst>
          </p:cNvPr>
          <p:cNvCxnSpPr>
            <a:cxnSpLocks/>
          </p:cNvCxnSpPr>
          <p:nvPr/>
        </p:nvCxnSpPr>
        <p:spPr>
          <a:xfrm>
            <a:off x="595516" y="1376248"/>
            <a:ext cx="0" cy="4190539"/>
          </a:xfrm>
          <a:prstGeom prst="line">
            <a:avLst/>
          </a:prstGeom>
          <a:ln w="38100">
            <a:solidFill>
              <a:srgbClr val="E25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DB0CF064-4181-AC78-8510-E5931AA19DC1}"/>
              </a:ext>
            </a:extLst>
          </p:cNvPr>
          <p:cNvSpPr txBox="1"/>
          <p:nvPr/>
        </p:nvSpPr>
        <p:spPr>
          <a:xfrm>
            <a:off x="595516" y="412124"/>
            <a:ext cx="76025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latin typeface="Corbel" panose="020B0503020204020204" pitchFamily="34" charset="0"/>
              </a:rPr>
              <a:t>3. Une solution</a:t>
            </a:r>
            <a:r>
              <a:rPr lang="fr-FR" sz="3200" dirty="0">
                <a:latin typeface="Corbel" panose="020B0503020204020204" pitchFamily="34" charset="0"/>
              </a:rPr>
              <a:t>: Les régimes de circulations</a:t>
            </a:r>
            <a:endParaRPr lang="en-US" sz="3200" dirty="0">
              <a:latin typeface="Corbel" panose="020B0503020204020204" pitchFamily="34" charset="0"/>
            </a:endParaRPr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3392836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5CB124-19C5-DF44-B3F0-0A7D27031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9350"/>
            <a:ext cx="10515600" cy="441743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2600" dirty="0">
                <a:latin typeface="Corbel" panose="020B0503020204020204" pitchFamily="34" charset="0"/>
              </a:rPr>
              <a:t>Les régimes de circulations ne sont </a:t>
            </a:r>
            <a:r>
              <a:rPr lang="fr-FR" sz="2600" b="1" dirty="0">
                <a:latin typeface="Corbel" panose="020B0503020204020204" pitchFamily="34" charset="0"/>
              </a:rPr>
              <a:t>PAS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sz="2600" dirty="0">
                <a:latin typeface="Corbel" panose="020B0503020204020204" pitchFamily="34" charset="0"/>
              </a:rPr>
              <a:t>Définis par une marchandise unique (≠ </a:t>
            </a:r>
            <a:r>
              <a:rPr lang="fr-FR" sz="2600" dirty="0" err="1">
                <a:latin typeface="Corbel" panose="020B0503020204020204" pitchFamily="34" charset="0"/>
              </a:rPr>
              <a:t>thing-following</a:t>
            </a:r>
            <a:r>
              <a:rPr lang="fr-FR" sz="2600" dirty="0">
                <a:latin typeface="Corbel" panose="020B0503020204020204" pitchFamily="34" charset="0"/>
              </a:rPr>
              <a:t> </a:t>
            </a:r>
            <a:r>
              <a:rPr lang="fr-FR" sz="2600" dirty="0" err="1">
                <a:latin typeface="Corbel" panose="020B0503020204020204" pitchFamily="34" charset="0"/>
              </a:rPr>
              <a:t>studies</a:t>
            </a:r>
            <a:r>
              <a:rPr lang="fr-FR" sz="2600" dirty="0">
                <a:latin typeface="Corbel" panose="020B0503020204020204" pitchFamily="34" charset="0"/>
              </a:rPr>
              <a:t>)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sz="2600" dirty="0">
                <a:latin typeface="Corbel" panose="020B0503020204020204" pitchFamily="34" charset="0"/>
              </a:rPr>
              <a:t>Définis par une infrastructure dominante (≠ infrastructure </a:t>
            </a:r>
            <a:r>
              <a:rPr lang="fr-FR" sz="2600" dirty="0" err="1">
                <a:latin typeface="Corbel" panose="020B0503020204020204" pitchFamily="34" charset="0"/>
              </a:rPr>
              <a:t>studies</a:t>
            </a:r>
            <a:r>
              <a:rPr lang="fr-FR" sz="2600" dirty="0">
                <a:latin typeface="Corbel" panose="020B0503020204020204" pitchFamily="34" charset="0"/>
              </a:rPr>
              <a:t>)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sz="2600" dirty="0">
                <a:latin typeface="Corbel" panose="020B0503020204020204" pitchFamily="34" charset="0"/>
              </a:rPr>
              <a:t>Définis par un acteur dominant (≠ sociologie des </a:t>
            </a:r>
            <a:r>
              <a:rPr lang="fr-FR" sz="2600" dirty="0" err="1">
                <a:latin typeface="Corbel" panose="020B0503020204020204" pitchFamily="34" charset="0"/>
              </a:rPr>
              <a:t>commerçant·e·s</a:t>
            </a:r>
            <a:r>
              <a:rPr lang="fr-FR" sz="2600" dirty="0">
                <a:latin typeface="Corbel" panose="020B0503020204020204" pitchFamily="34" charset="0"/>
              </a:rPr>
              <a:t>)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sz="2600" dirty="0">
                <a:latin typeface="Corbel" panose="020B0503020204020204" pitchFamily="34" charset="0"/>
              </a:rPr>
              <a:t>Définis en suivant une unique échelle  de référence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dirty="0">
              <a:latin typeface="Corbel" panose="020B050302020402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AC82051-1217-6647-A5FC-070050E9C998}"/>
              </a:ext>
            </a:extLst>
          </p:cNvPr>
          <p:cNvCxnSpPr>
            <a:cxnSpLocks/>
          </p:cNvCxnSpPr>
          <p:nvPr/>
        </p:nvCxnSpPr>
        <p:spPr>
          <a:xfrm>
            <a:off x="595516" y="1376248"/>
            <a:ext cx="0" cy="4190539"/>
          </a:xfrm>
          <a:prstGeom prst="line">
            <a:avLst/>
          </a:prstGeom>
          <a:ln w="38100">
            <a:solidFill>
              <a:srgbClr val="E25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E137023C-76AE-83CF-DC2C-FD3EE18A1D12}"/>
              </a:ext>
            </a:extLst>
          </p:cNvPr>
          <p:cNvSpPr txBox="1"/>
          <p:nvPr/>
        </p:nvSpPr>
        <p:spPr>
          <a:xfrm>
            <a:off x="595516" y="412124"/>
            <a:ext cx="76025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latin typeface="Corbel" panose="020B0503020204020204" pitchFamily="34" charset="0"/>
              </a:rPr>
              <a:t>3. Une solution</a:t>
            </a:r>
            <a:r>
              <a:rPr lang="fr-FR" sz="3200" dirty="0">
                <a:latin typeface="Corbel" panose="020B0503020204020204" pitchFamily="34" charset="0"/>
              </a:rPr>
              <a:t>: Les régimes de circulations</a:t>
            </a:r>
            <a:endParaRPr lang="en-US" sz="3200" dirty="0">
              <a:latin typeface="Corbel" panose="020B0503020204020204" pitchFamily="34" charset="0"/>
            </a:endParaRPr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6536194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5CB124-19C5-DF44-B3F0-0A7D27031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9350"/>
            <a:ext cx="11139152" cy="525145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2600" dirty="0">
                <a:latin typeface="Corbel" panose="020B0503020204020204" pitchFamily="34" charset="0"/>
              </a:rPr>
              <a:t>Les régimes de circulations ne sont </a:t>
            </a:r>
            <a:r>
              <a:rPr lang="fr-FR" sz="2600" b="1" dirty="0">
                <a:latin typeface="Corbel" panose="020B0503020204020204" pitchFamily="34" charset="0"/>
              </a:rPr>
              <a:t>PAS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sz="2600" dirty="0">
                <a:latin typeface="Corbel" panose="020B0503020204020204" pitchFamily="34" charset="0"/>
              </a:rPr>
              <a:t>Définis par une marchandise unique (≠ </a:t>
            </a:r>
            <a:r>
              <a:rPr lang="fr-FR" sz="2600" dirty="0" err="1">
                <a:latin typeface="Corbel" panose="020B0503020204020204" pitchFamily="34" charset="0"/>
              </a:rPr>
              <a:t>thing-following</a:t>
            </a:r>
            <a:r>
              <a:rPr lang="fr-FR" sz="2600" dirty="0">
                <a:latin typeface="Corbel" panose="020B0503020204020204" pitchFamily="34" charset="0"/>
              </a:rPr>
              <a:t> </a:t>
            </a:r>
            <a:r>
              <a:rPr lang="fr-FR" sz="2600" dirty="0" err="1">
                <a:latin typeface="Corbel" panose="020B0503020204020204" pitchFamily="34" charset="0"/>
              </a:rPr>
              <a:t>studies</a:t>
            </a:r>
            <a:r>
              <a:rPr lang="fr-FR" sz="2600" dirty="0">
                <a:latin typeface="Corbel" panose="020B0503020204020204" pitchFamily="34" charset="0"/>
              </a:rPr>
              <a:t>)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sz="2600" dirty="0">
                <a:latin typeface="Corbel" panose="020B0503020204020204" pitchFamily="34" charset="0"/>
              </a:rPr>
              <a:t>Définis par une infrastructure dominante (≠ infrastructure </a:t>
            </a:r>
            <a:r>
              <a:rPr lang="fr-FR" sz="2600" dirty="0" err="1">
                <a:latin typeface="Corbel" panose="020B0503020204020204" pitchFamily="34" charset="0"/>
              </a:rPr>
              <a:t>studies</a:t>
            </a:r>
            <a:r>
              <a:rPr lang="fr-FR" sz="2600" dirty="0">
                <a:latin typeface="Corbel" panose="020B0503020204020204" pitchFamily="34" charset="0"/>
              </a:rPr>
              <a:t>)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sz="2600" dirty="0">
                <a:latin typeface="Corbel" panose="020B0503020204020204" pitchFamily="34" charset="0"/>
              </a:rPr>
              <a:t>Définis par un acteur dominant (≠ sociologie des </a:t>
            </a:r>
            <a:r>
              <a:rPr lang="fr-FR" sz="2600" dirty="0" err="1">
                <a:latin typeface="Corbel" panose="020B0503020204020204" pitchFamily="34" charset="0"/>
              </a:rPr>
              <a:t>commerçant·e·s</a:t>
            </a:r>
            <a:r>
              <a:rPr lang="fr-FR" sz="2600" dirty="0">
                <a:latin typeface="Corbel" panose="020B0503020204020204" pitchFamily="34" charset="0"/>
              </a:rPr>
              <a:t>)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sz="2600" dirty="0">
                <a:latin typeface="Corbel" panose="020B0503020204020204" pitchFamily="34" charset="0"/>
              </a:rPr>
              <a:t>Définis en suivant une unique échelle  de référence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sz="2600" dirty="0">
                <a:latin typeface="Corbel" panose="020B0503020204020204" pitchFamily="34" charset="0"/>
              </a:rPr>
              <a:t>Un outil de généralisation ou de systématisation (≠ géographie des transports)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dirty="0">
              <a:latin typeface="Corbel" panose="020B0503020204020204" pitchFamily="34" charset="0"/>
            </a:endParaRP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A3FA3423-3838-0A17-3715-9726FF21C919}"/>
              </a:ext>
            </a:extLst>
          </p:cNvPr>
          <p:cNvCxnSpPr>
            <a:cxnSpLocks/>
          </p:cNvCxnSpPr>
          <p:nvPr/>
        </p:nvCxnSpPr>
        <p:spPr>
          <a:xfrm>
            <a:off x="595516" y="1376248"/>
            <a:ext cx="0" cy="4190539"/>
          </a:xfrm>
          <a:prstGeom prst="line">
            <a:avLst/>
          </a:prstGeom>
          <a:ln w="38100">
            <a:solidFill>
              <a:srgbClr val="E25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3D9A76FD-A685-8381-A9D2-16BCECB003C3}"/>
              </a:ext>
            </a:extLst>
          </p:cNvPr>
          <p:cNvSpPr txBox="1"/>
          <p:nvPr/>
        </p:nvSpPr>
        <p:spPr>
          <a:xfrm>
            <a:off x="595516" y="412124"/>
            <a:ext cx="76025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latin typeface="Corbel" panose="020B0503020204020204" pitchFamily="34" charset="0"/>
              </a:rPr>
              <a:t>3. Une solution</a:t>
            </a:r>
            <a:r>
              <a:rPr lang="fr-FR" sz="3200" dirty="0">
                <a:latin typeface="Corbel" panose="020B0503020204020204" pitchFamily="34" charset="0"/>
              </a:rPr>
              <a:t>: Les régimes de circulations</a:t>
            </a:r>
            <a:endParaRPr lang="en-US" sz="3200" dirty="0">
              <a:latin typeface="Corbel" panose="020B0503020204020204" pitchFamily="34" charset="0"/>
            </a:endParaRPr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0351950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AC82051-1217-6647-A5FC-070050E9C998}"/>
              </a:ext>
            </a:extLst>
          </p:cNvPr>
          <p:cNvCxnSpPr>
            <a:cxnSpLocks/>
          </p:cNvCxnSpPr>
          <p:nvPr/>
        </p:nvCxnSpPr>
        <p:spPr>
          <a:xfrm>
            <a:off x="595516" y="1376248"/>
            <a:ext cx="0" cy="4190539"/>
          </a:xfrm>
          <a:prstGeom prst="line">
            <a:avLst/>
          </a:prstGeom>
          <a:ln w="38100">
            <a:solidFill>
              <a:srgbClr val="E25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AE04577B-49F3-E355-C1AD-287EB34E5BA4}"/>
              </a:ext>
            </a:extLst>
          </p:cNvPr>
          <p:cNvSpPr txBox="1"/>
          <p:nvPr/>
        </p:nvSpPr>
        <p:spPr>
          <a:xfrm>
            <a:off x="595516" y="412124"/>
            <a:ext cx="107035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latin typeface="Corbel" panose="020B0503020204020204" pitchFamily="34" charset="0"/>
              </a:rPr>
              <a:t>4. Résultats</a:t>
            </a:r>
            <a:r>
              <a:rPr lang="fr-FR" sz="3200" dirty="0">
                <a:latin typeface="Corbel" panose="020B0503020204020204" pitchFamily="34" charset="0"/>
              </a:rPr>
              <a:t>: Les trois régimes de circulations de la Copperbelt</a:t>
            </a:r>
            <a:endParaRPr lang="en-US" sz="3200" dirty="0">
              <a:latin typeface="Corbel" panose="020B0503020204020204" pitchFamily="34" charset="0"/>
            </a:endParaRPr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3029132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AC82051-1217-6647-A5FC-070050E9C998}"/>
              </a:ext>
            </a:extLst>
          </p:cNvPr>
          <p:cNvCxnSpPr>
            <a:cxnSpLocks/>
          </p:cNvCxnSpPr>
          <p:nvPr/>
        </p:nvCxnSpPr>
        <p:spPr>
          <a:xfrm>
            <a:off x="595516" y="1376248"/>
            <a:ext cx="0" cy="4190539"/>
          </a:xfrm>
          <a:prstGeom prst="line">
            <a:avLst/>
          </a:prstGeom>
          <a:ln w="38100">
            <a:solidFill>
              <a:srgbClr val="E25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AE04577B-49F3-E355-C1AD-287EB34E5BA4}"/>
              </a:ext>
            </a:extLst>
          </p:cNvPr>
          <p:cNvSpPr txBox="1"/>
          <p:nvPr/>
        </p:nvSpPr>
        <p:spPr>
          <a:xfrm>
            <a:off x="595516" y="412124"/>
            <a:ext cx="107035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latin typeface="Corbel" panose="020B0503020204020204" pitchFamily="34" charset="0"/>
              </a:rPr>
              <a:t>4. Résultats</a:t>
            </a:r>
            <a:r>
              <a:rPr lang="fr-FR" sz="3200" dirty="0">
                <a:latin typeface="Corbel" panose="020B0503020204020204" pitchFamily="34" charset="0"/>
              </a:rPr>
              <a:t>: Les trois régimes de circulations de la Copperbelt</a:t>
            </a:r>
            <a:endParaRPr lang="en-US" sz="3200" dirty="0">
              <a:latin typeface="Corbel" panose="020B0503020204020204" pitchFamily="34" charset="0"/>
            </a:endParaRPr>
          </a:p>
          <a:p>
            <a:endParaRPr lang="fr-FR" sz="3200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ECFA3853-408A-E85A-C44A-43BA72861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5120"/>
            <a:ext cx="10515600" cy="441743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Corbel" panose="020B0503020204020204" pitchFamily="34" charset="0"/>
              </a:rPr>
              <a:t>1°  Le régime tout terrain : </a:t>
            </a:r>
            <a:r>
              <a:rPr lang="en-US" dirty="0" err="1">
                <a:latin typeface="Corbel" panose="020B0503020204020204" pitchFamily="34" charset="0"/>
              </a:rPr>
              <a:t>Flexibilité</a:t>
            </a:r>
            <a:r>
              <a:rPr lang="en-US" dirty="0">
                <a:latin typeface="Corbel" panose="020B0503020204020204" pitchFamily="34" charset="0"/>
              </a:rPr>
              <a:t> et </a:t>
            </a:r>
            <a:r>
              <a:rPr lang="en-US" dirty="0" err="1">
                <a:latin typeface="Corbel" panose="020B0503020204020204" pitchFamily="34" charset="0"/>
              </a:rPr>
              <a:t>discrétion</a:t>
            </a:r>
            <a:endParaRPr 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6119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iel, extérieur, terrain, tarmac&#10;&#10;Description générée automatiquement">
            <a:extLst>
              <a:ext uri="{FF2B5EF4-FFF2-40B4-BE49-F238E27FC236}">
                <a16:creationId xmlns:a16="http://schemas.microsoft.com/office/drawing/2014/main" id="{0A32219A-C885-0047-9665-09919F918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9708" cy="6858000"/>
          </a:xfrm>
          <a:prstGeom prst="rect">
            <a:avLst/>
          </a:prstGeom>
        </p:spPr>
      </p:pic>
      <p:sp>
        <p:nvSpPr>
          <p:cNvPr id="4" name="ZoneTexte 7">
            <a:extLst>
              <a:ext uri="{FF2B5EF4-FFF2-40B4-BE49-F238E27FC236}">
                <a16:creationId xmlns:a16="http://schemas.microsoft.com/office/drawing/2014/main" id="{E7E14EDE-8B23-D1B1-4D5D-143CC9A80393}"/>
              </a:ext>
            </a:extLst>
          </p:cNvPr>
          <p:cNvSpPr txBox="1"/>
          <p:nvPr/>
        </p:nvSpPr>
        <p:spPr>
          <a:xfrm>
            <a:off x="10117312" y="6091689"/>
            <a:ext cx="1860040" cy="615553"/>
          </a:xfrm>
          <a:prstGeom prst="rect">
            <a:avLst/>
          </a:prstGeom>
          <a:solidFill>
            <a:srgbClr val="FFFFFF">
              <a:alpha val="58039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1700" dirty="0">
                <a:latin typeface="Corbel" pitchFamily="34" charset="0"/>
              </a:rPr>
              <a:t>Camions citernes</a:t>
            </a:r>
          </a:p>
          <a:p>
            <a:r>
              <a:rPr lang="fr-FR" sz="1700" dirty="0">
                <a:latin typeface="Corbel" pitchFamily="34" charset="0"/>
              </a:rPr>
              <a:t>     Ndola, Zambie</a:t>
            </a:r>
          </a:p>
        </p:txBody>
      </p:sp>
      <p:pic>
        <p:nvPicPr>
          <p:cNvPr id="2" name="Image 1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060A9975-2920-616A-EA77-CF2277E71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7305" y="6239588"/>
            <a:ext cx="524985" cy="52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125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iel, extérieur, signe&#10;&#10;Description générée automatiquement">
            <a:extLst>
              <a:ext uri="{FF2B5EF4-FFF2-40B4-BE49-F238E27FC236}">
                <a16:creationId xmlns:a16="http://schemas.microsoft.com/office/drawing/2014/main" id="{9D38B1FB-8F40-7649-9CF2-E6B5D6124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" y="0"/>
            <a:ext cx="12189708" cy="6858000"/>
          </a:xfrm>
          <a:prstGeom prst="rect">
            <a:avLst/>
          </a:prstGeom>
        </p:spPr>
      </p:pic>
      <p:sp>
        <p:nvSpPr>
          <p:cNvPr id="2" name="ZoneTexte 7">
            <a:extLst>
              <a:ext uri="{FF2B5EF4-FFF2-40B4-BE49-F238E27FC236}">
                <a16:creationId xmlns:a16="http://schemas.microsoft.com/office/drawing/2014/main" id="{9F2CD95E-441A-7D48-6921-E7D93011F27C}"/>
              </a:ext>
            </a:extLst>
          </p:cNvPr>
          <p:cNvSpPr txBox="1"/>
          <p:nvPr/>
        </p:nvSpPr>
        <p:spPr>
          <a:xfrm>
            <a:off x="10117311" y="6091689"/>
            <a:ext cx="1963071" cy="615553"/>
          </a:xfrm>
          <a:prstGeom prst="rect">
            <a:avLst/>
          </a:prstGeom>
          <a:solidFill>
            <a:srgbClr val="FFFFFF">
              <a:alpha val="58039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1700" dirty="0">
                <a:latin typeface="Corbel" pitchFamily="34" charset="0"/>
              </a:rPr>
              <a:t>Transport somalien</a:t>
            </a:r>
          </a:p>
          <a:p>
            <a:r>
              <a:rPr lang="fr-FR" sz="1700" dirty="0">
                <a:latin typeface="Corbel" pitchFamily="34" charset="0"/>
              </a:rPr>
              <a:t>     Ndola, Zambie</a:t>
            </a:r>
          </a:p>
        </p:txBody>
      </p:sp>
      <p:pic>
        <p:nvPicPr>
          <p:cNvPr id="5" name="Image 4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56AEC06D-C3BC-BAFA-0C11-D5841EEEC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903" y="6239588"/>
            <a:ext cx="524985" cy="52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39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AC82051-1217-6647-A5FC-070050E9C998}"/>
              </a:ext>
            </a:extLst>
          </p:cNvPr>
          <p:cNvCxnSpPr>
            <a:cxnSpLocks/>
          </p:cNvCxnSpPr>
          <p:nvPr/>
        </p:nvCxnSpPr>
        <p:spPr>
          <a:xfrm>
            <a:off x="595516" y="1376248"/>
            <a:ext cx="0" cy="4190539"/>
          </a:xfrm>
          <a:prstGeom prst="line">
            <a:avLst/>
          </a:prstGeom>
          <a:ln w="38100">
            <a:solidFill>
              <a:srgbClr val="E25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AE04577B-49F3-E355-C1AD-287EB34E5BA4}"/>
              </a:ext>
            </a:extLst>
          </p:cNvPr>
          <p:cNvSpPr txBox="1"/>
          <p:nvPr/>
        </p:nvSpPr>
        <p:spPr>
          <a:xfrm>
            <a:off x="595516" y="412124"/>
            <a:ext cx="107035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latin typeface="Corbel" panose="020B0503020204020204" pitchFamily="34" charset="0"/>
              </a:rPr>
              <a:t>4. Résultats</a:t>
            </a:r>
            <a:r>
              <a:rPr lang="fr-FR" sz="3200" dirty="0">
                <a:latin typeface="Corbel" panose="020B0503020204020204" pitchFamily="34" charset="0"/>
              </a:rPr>
              <a:t>: Les trois régimes de circulations de la Copperbelt</a:t>
            </a:r>
            <a:endParaRPr lang="en-US" sz="3200" dirty="0">
              <a:latin typeface="Corbel" panose="020B0503020204020204" pitchFamily="34" charset="0"/>
            </a:endParaRPr>
          </a:p>
          <a:p>
            <a:endParaRPr lang="fr-FR" sz="3200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ECFA3853-408A-E85A-C44A-43BA72861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5120"/>
            <a:ext cx="10515600" cy="441743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Corbel" panose="020B0503020204020204" pitchFamily="34" charset="0"/>
              </a:rPr>
              <a:t>1°  Le régime tout terrain : </a:t>
            </a:r>
            <a:r>
              <a:rPr lang="en-US" dirty="0" err="1">
                <a:latin typeface="Corbel" panose="020B0503020204020204" pitchFamily="34" charset="0"/>
              </a:rPr>
              <a:t>Flexibilité</a:t>
            </a:r>
            <a:r>
              <a:rPr lang="en-US" dirty="0">
                <a:latin typeface="Corbel" panose="020B0503020204020204" pitchFamily="34" charset="0"/>
              </a:rPr>
              <a:t> et </a:t>
            </a:r>
            <a:r>
              <a:rPr lang="en-US" dirty="0" err="1">
                <a:latin typeface="Corbel" panose="020B0503020204020204" pitchFamily="34" charset="0"/>
              </a:rPr>
              <a:t>discrétion</a:t>
            </a:r>
            <a:endParaRPr lang="en-US" dirty="0">
              <a:latin typeface="Corbel" panose="020B0503020204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Corbel" panose="020B0503020204020204" pitchFamily="34" charset="0"/>
              </a:rPr>
              <a:t>2° Le régime roue de secours : Urgence </a:t>
            </a:r>
            <a:r>
              <a:rPr lang="en-US" dirty="0" err="1">
                <a:latin typeface="Corbel" panose="020B0503020204020204" pitchFamily="34" charset="0"/>
              </a:rPr>
              <a:t>fiscale</a:t>
            </a:r>
            <a:endParaRPr 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65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extérieur, ciel, vélo, charrette&#10;&#10;Description générée automatiquement">
            <a:extLst>
              <a:ext uri="{FF2B5EF4-FFF2-40B4-BE49-F238E27FC236}">
                <a16:creationId xmlns:a16="http://schemas.microsoft.com/office/drawing/2014/main" id="{EEFD6390-E529-E941-9CC0-D44DD3403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6357" y="-1286"/>
            <a:ext cx="6859286" cy="6859286"/>
          </a:xfrm>
        </p:spPr>
      </p:pic>
      <p:sp>
        <p:nvSpPr>
          <p:cNvPr id="2" name="ZoneTexte 7">
            <a:extLst>
              <a:ext uri="{FF2B5EF4-FFF2-40B4-BE49-F238E27FC236}">
                <a16:creationId xmlns:a16="http://schemas.microsoft.com/office/drawing/2014/main" id="{413BC36B-4AB6-9EEF-9D51-E0D569AA0336}"/>
              </a:ext>
            </a:extLst>
          </p:cNvPr>
          <p:cNvSpPr txBox="1"/>
          <p:nvPr/>
        </p:nvSpPr>
        <p:spPr>
          <a:xfrm>
            <a:off x="2750389" y="6430569"/>
            <a:ext cx="2439590" cy="353943"/>
          </a:xfrm>
          <a:prstGeom prst="rect">
            <a:avLst/>
          </a:prstGeom>
          <a:solidFill>
            <a:srgbClr val="FFFFFF">
              <a:alpha val="58039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1700" dirty="0">
                <a:latin typeface="Corbel" pitchFamily="34" charset="0"/>
              </a:rPr>
              <a:t>     Kasumbalesa, Zambie</a:t>
            </a:r>
          </a:p>
        </p:txBody>
      </p:sp>
      <p:pic>
        <p:nvPicPr>
          <p:cNvPr id="3" name="Image 2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D3EC7324-47A0-3BCA-FD2A-B76704D72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357" y="6333015"/>
            <a:ext cx="524985" cy="52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34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5CB124-19C5-DF44-B3F0-0A7D27031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7145"/>
            <a:ext cx="10758284" cy="3203710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fr-FR" b="1" dirty="0">
                <a:latin typeface="Corbel" panose="020B0503020204020204" pitchFamily="34" charset="0"/>
              </a:rPr>
              <a:t>Un problème théorique </a:t>
            </a:r>
            <a:r>
              <a:rPr lang="fr-FR" dirty="0">
                <a:latin typeface="Corbel" panose="020B0503020204020204" pitchFamily="34" charset="0"/>
              </a:rPr>
              <a:t>: caractériser les circulations commerciales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fr-FR" b="1" dirty="0">
                <a:latin typeface="Corbel" panose="020B0503020204020204" pitchFamily="34" charset="0"/>
              </a:rPr>
              <a:t>La littérature existante </a:t>
            </a:r>
            <a:r>
              <a:rPr lang="fr-FR" dirty="0">
                <a:latin typeface="Corbel" panose="020B0503020204020204" pitchFamily="34" charset="0"/>
              </a:rPr>
              <a:t>et ses limites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fr-FR" b="1" dirty="0">
                <a:latin typeface="Corbel" panose="020B0503020204020204" pitchFamily="34" charset="0"/>
              </a:rPr>
              <a:t>Ma solution :</a:t>
            </a:r>
            <a:r>
              <a:rPr lang="fr-FR" dirty="0">
                <a:latin typeface="Corbel" panose="020B0503020204020204" pitchFamily="34" charset="0"/>
              </a:rPr>
              <a:t> Les régimes de circulations, Explication et définition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fr-FR" b="1" dirty="0">
                <a:latin typeface="Corbel" panose="020B0503020204020204" pitchFamily="34" charset="0"/>
              </a:rPr>
              <a:t>Les trois régimes de circulation</a:t>
            </a:r>
            <a:r>
              <a:rPr lang="fr-FR" dirty="0">
                <a:latin typeface="Corbel" panose="020B0503020204020204" pitchFamily="34" charset="0"/>
              </a:rPr>
              <a:t> identifiés dans la Copperbelt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AC82051-1217-6647-A5FC-070050E9C998}"/>
              </a:ext>
            </a:extLst>
          </p:cNvPr>
          <p:cNvCxnSpPr>
            <a:cxnSpLocks/>
          </p:cNvCxnSpPr>
          <p:nvPr/>
        </p:nvCxnSpPr>
        <p:spPr>
          <a:xfrm>
            <a:off x="595516" y="2073499"/>
            <a:ext cx="0" cy="2756078"/>
          </a:xfrm>
          <a:prstGeom prst="line">
            <a:avLst/>
          </a:prstGeom>
          <a:ln w="38100">
            <a:solidFill>
              <a:srgbClr val="E25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918E4D1D-3962-8625-41F1-0EAC5432C97E}"/>
              </a:ext>
            </a:extLst>
          </p:cNvPr>
          <p:cNvSpPr txBox="1"/>
          <p:nvPr/>
        </p:nvSpPr>
        <p:spPr>
          <a:xfrm>
            <a:off x="515626" y="373487"/>
            <a:ext cx="5580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latin typeface="Corbel" panose="020B0503020204020204" pitchFamily="34" charset="0"/>
              </a:rPr>
              <a:t>Le plan de ma présentation :</a:t>
            </a:r>
          </a:p>
        </p:txBody>
      </p:sp>
    </p:spTree>
    <p:extLst>
      <p:ext uri="{BB962C8B-B14F-4D97-AF65-F5344CB8AC3E}">
        <p14:creationId xmlns:p14="http://schemas.microsoft.com/office/powerpoint/2010/main" val="31362618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AC82051-1217-6647-A5FC-070050E9C998}"/>
              </a:ext>
            </a:extLst>
          </p:cNvPr>
          <p:cNvCxnSpPr>
            <a:cxnSpLocks/>
          </p:cNvCxnSpPr>
          <p:nvPr/>
        </p:nvCxnSpPr>
        <p:spPr>
          <a:xfrm>
            <a:off x="595516" y="1376248"/>
            <a:ext cx="0" cy="4190539"/>
          </a:xfrm>
          <a:prstGeom prst="line">
            <a:avLst/>
          </a:prstGeom>
          <a:ln w="38100">
            <a:solidFill>
              <a:srgbClr val="E25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AE04577B-49F3-E355-C1AD-287EB34E5BA4}"/>
              </a:ext>
            </a:extLst>
          </p:cNvPr>
          <p:cNvSpPr txBox="1"/>
          <p:nvPr/>
        </p:nvSpPr>
        <p:spPr>
          <a:xfrm>
            <a:off x="595516" y="412124"/>
            <a:ext cx="107035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latin typeface="Corbel" panose="020B0503020204020204" pitchFamily="34" charset="0"/>
              </a:rPr>
              <a:t>4. Résultats</a:t>
            </a:r>
            <a:r>
              <a:rPr lang="fr-FR" sz="3200" dirty="0">
                <a:latin typeface="Corbel" panose="020B0503020204020204" pitchFamily="34" charset="0"/>
              </a:rPr>
              <a:t>: Les trois régimes de circulations de la Copperbelt</a:t>
            </a:r>
            <a:endParaRPr lang="en-US" sz="3200" dirty="0">
              <a:latin typeface="Corbel" panose="020B0503020204020204" pitchFamily="34" charset="0"/>
            </a:endParaRPr>
          </a:p>
          <a:p>
            <a:endParaRPr lang="fr-FR" sz="3200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ECFA3853-408A-E85A-C44A-43BA72861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5120"/>
            <a:ext cx="10515600" cy="441743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dirty="0">
                <a:latin typeface="Corbel" panose="020B0503020204020204" pitchFamily="34" charset="0"/>
              </a:rPr>
              <a:t>1°  Le régime tout terrain : Flexibilité et discrétion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dirty="0">
                <a:latin typeface="Corbel" panose="020B0503020204020204" pitchFamily="34" charset="0"/>
              </a:rPr>
              <a:t>2° Le régime roue de secours : Urgence fiscale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dirty="0">
                <a:latin typeface="Corbel" panose="020B0503020204020204" pitchFamily="34" charset="0"/>
              </a:rPr>
              <a:t>3° Le régime de direction assistée : Flux fluides et faciles</a:t>
            </a:r>
          </a:p>
        </p:txBody>
      </p:sp>
    </p:spTree>
    <p:extLst>
      <p:ext uri="{BB962C8B-B14F-4D97-AF65-F5344CB8AC3E}">
        <p14:creationId xmlns:p14="http://schemas.microsoft.com/office/powerpoint/2010/main" val="37641954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iel, extérieur, camion&#10;&#10;Description générée automatiquement">
            <a:extLst>
              <a:ext uri="{FF2B5EF4-FFF2-40B4-BE49-F238E27FC236}">
                <a16:creationId xmlns:a16="http://schemas.microsoft.com/office/drawing/2014/main" id="{E04C7ED4-AAB4-3246-BFDA-D45E5E55D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ZoneTexte 7">
            <a:extLst>
              <a:ext uri="{FF2B5EF4-FFF2-40B4-BE49-F238E27FC236}">
                <a16:creationId xmlns:a16="http://schemas.microsoft.com/office/drawing/2014/main" id="{D07E9F79-CF71-DE82-9F62-8096DE310818}"/>
              </a:ext>
            </a:extLst>
          </p:cNvPr>
          <p:cNvSpPr txBox="1"/>
          <p:nvPr/>
        </p:nvSpPr>
        <p:spPr>
          <a:xfrm>
            <a:off x="8623362" y="6156083"/>
            <a:ext cx="1954485" cy="615553"/>
          </a:xfrm>
          <a:prstGeom prst="rect">
            <a:avLst/>
          </a:prstGeom>
          <a:solidFill>
            <a:srgbClr val="FFFFFF">
              <a:alpha val="58039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1700" dirty="0">
                <a:latin typeface="Corbel" pitchFamily="34" charset="0"/>
              </a:rPr>
              <a:t>Camions de cuivre</a:t>
            </a:r>
          </a:p>
          <a:p>
            <a:r>
              <a:rPr lang="fr-FR" sz="1700" dirty="0">
                <a:latin typeface="Corbel" pitchFamily="34" charset="0"/>
              </a:rPr>
              <a:t>     </a:t>
            </a:r>
            <a:r>
              <a:rPr lang="fr-FR" sz="1700" dirty="0" err="1">
                <a:latin typeface="Corbel" pitchFamily="34" charset="0"/>
              </a:rPr>
              <a:t>Fungurume</a:t>
            </a:r>
            <a:r>
              <a:rPr lang="fr-FR" sz="1700" dirty="0">
                <a:latin typeface="Corbel" pitchFamily="34" charset="0"/>
              </a:rPr>
              <a:t>, RDC</a:t>
            </a:r>
          </a:p>
        </p:txBody>
      </p:sp>
      <p:pic>
        <p:nvPicPr>
          <p:cNvPr id="4" name="Image 3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A346C943-DADC-32C3-4423-5BFA52D5C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225" y="6300795"/>
            <a:ext cx="524985" cy="52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129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47D47-225C-45CF-1BEC-76440B44B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4A77BDD2-9838-DC67-0509-7A918C35D28D}"/>
              </a:ext>
            </a:extLst>
          </p:cNvPr>
          <p:cNvSpPr txBox="1">
            <a:spLocks/>
          </p:cNvSpPr>
          <p:nvPr/>
        </p:nvSpPr>
        <p:spPr>
          <a:xfrm>
            <a:off x="0" y="1731661"/>
            <a:ext cx="12192000" cy="773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100" b="1" dirty="0">
                <a:solidFill>
                  <a:srgbClr val="E35A00"/>
                </a:solidFill>
                <a:latin typeface="Corbel" panose="020B0503020204020204" pitchFamily="34" charset="0"/>
              </a:rPr>
              <a:t>PARTIE 2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371857C-6BC1-56CB-9FAA-608AD247E2B4}"/>
              </a:ext>
            </a:extLst>
          </p:cNvPr>
          <p:cNvSpPr txBox="1"/>
          <p:nvPr/>
        </p:nvSpPr>
        <p:spPr>
          <a:xfrm>
            <a:off x="0" y="284086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Corbel" panose="020B0503020204020204" pitchFamily="34" charset="0"/>
              </a:rPr>
              <a:t>Étudier la logistique : cadrages théoriques et pratiques méthodologiques</a:t>
            </a:r>
            <a:endParaRPr lang="fr-FR" sz="2000" b="1" dirty="0">
              <a:latin typeface="Corbel" panose="020B0503020204020204" pitchFamily="34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731B1290-5B55-AA89-AC1B-D91D34DA50C6}"/>
              </a:ext>
            </a:extLst>
          </p:cNvPr>
          <p:cNvCxnSpPr>
            <a:cxnSpLocks/>
          </p:cNvCxnSpPr>
          <p:nvPr/>
        </p:nvCxnSpPr>
        <p:spPr>
          <a:xfrm flipH="1">
            <a:off x="3831876" y="2505088"/>
            <a:ext cx="4305256" cy="0"/>
          </a:xfrm>
          <a:prstGeom prst="line">
            <a:avLst/>
          </a:prstGeom>
          <a:ln w="38100">
            <a:solidFill>
              <a:srgbClr val="E25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2353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54AB7-8D35-3CA2-6361-C8B7B4231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44292BED-9637-D9D7-6ED4-5D22F2BF277A}"/>
              </a:ext>
            </a:extLst>
          </p:cNvPr>
          <p:cNvCxnSpPr>
            <a:cxnSpLocks/>
          </p:cNvCxnSpPr>
          <p:nvPr/>
        </p:nvCxnSpPr>
        <p:spPr>
          <a:xfrm>
            <a:off x="595516" y="1376248"/>
            <a:ext cx="0" cy="4190539"/>
          </a:xfrm>
          <a:prstGeom prst="line">
            <a:avLst/>
          </a:prstGeom>
          <a:ln w="38100">
            <a:solidFill>
              <a:srgbClr val="E25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860928C1-3337-1CCE-A0A0-CCB37C39F9C9}"/>
              </a:ext>
            </a:extLst>
          </p:cNvPr>
          <p:cNvSpPr txBox="1"/>
          <p:nvPr/>
        </p:nvSpPr>
        <p:spPr>
          <a:xfrm>
            <a:off x="595516" y="412124"/>
            <a:ext cx="20553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latin typeface="Corbel" panose="020B0503020204020204" pitchFamily="34" charset="0"/>
              </a:rPr>
              <a:t>Logistique</a:t>
            </a:r>
            <a:endParaRPr lang="en-US" sz="3200" dirty="0">
              <a:latin typeface="Corbel" panose="020B0503020204020204" pitchFamily="34" charset="0"/>
            </a:endParaRPr>
          </a:p>
          <a:p>
            <a:endParaRPr lang="fr-FR" sz="3200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81B9F479-58BE-95E8-A75F-0665EB1ED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652" y="1230462"/>
            <a:ext cx="10515600" cy="441743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fr-FR" sz="2400" dirty="0">
                <a:latin typeface="Corbel" panose="020B0503020204020204" pitchFamily="34" charset="0"/>
              </a:rPr>
              <a:t>Ensemble de services ayant pour objectif de déplacer des marchandises dans l’espace de façon optimale. Recouvre :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sz="2400" dirty="0">
                <a:latin typeface="Corbel" panose="020B0503020204020204" pitchFamily="34" charset="0"/>
              </a:rPr>
              <a:t>Des flux de marchandises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sz="2400" dirty="0">
                <a:latin typeface="Corbel" panose="020B0503020204020204" pitchFamily="34" charset="0"/>
              </a:rPr>
              <a:t>Des acteurs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sz="2400" dirty="0">
                <a:latin typeface="Corbel" panose="020B0503020204020204" pitchFamily="34" charset="0"/>
              </a:rPr>
              <a:t>Des politiques publiques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sz="2400" dirty="0">
                <a:latin typeface="Corbel" panose="020B0503020204020204" pitchFamily="34" charset="0"/>
              </a:rPr>
              <a:t>Des lieux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sz="2400" dirty="0">
                <a:latin typeface="Corbel" panose="020B0503020204020204" pitchFamily="34" charset="0"/>
              </a:rPr>
              <a:t>Des outils techniques</a:t>
            </a:r>
          </a:p>
        </p:txBody>
      </p:sp>
    </p:spTree>
    <p:extLst>
      <p:ext uri="{BB962C8B-B14F-4D97-AF65-F5344CB8AC3E}">
        <p14:creationId xmlns:p14="http://schemas.microsoft.com/office/powerpoint/2010/main" val="39069111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484F1-1407-AC7F-7810-69918297C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E7F7DD1-CA12-87EE-6D19-2E367363109F}"/>
              </a:ext>
            </a:extLst>
          </p:cNvPr>
          <p:cNvCxnSpPr>
            <a:cxnSpLocks/>
          </p:cNvCxnSpPr>
          <p:nvPr/>
        </p:nvCxnSpPr>
        <p:spPr>
          <a:xfrm>
            <a:off x="595516" y="1376248"/>
            <a:ext cx="0" cy="4190539"/>
          </a:xfrm>
          <a:prstGeom prst="line">
            <a:avLst/>
          </a:prstGeom>
          <a:ln w="38100">
            <a:solidFill>
              <a:srgbClr val="E25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FEA8CD65-797C-16E0-9946-362206EECC3F}"/>
              </a:ext>
            </a:extLst>
          </p:cNvPr>
          <p:cNvSpPr txBox="1"/>
          <p:nvPr/>
        </p:nvSpPr>
        <p:spPr>
          <a:xfrm>
            <a:off x="595516" y="412124"/>
            <a:ext cx="20553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latin typeface="Corbel" panose="020B0503020204020204" pitchFamily="34" charset="0"/>
              </a:rPr>
              <a:t>Logistique</a:t>
            </a:r>
            <a:endParaRPr lang="en-US" sz="3200" dirty="0">
              <a:latin typeface="Corbel" panose="020B0503020204020204" pitchFamily="34" charset="0"/>
            </a:endParaRPr>
          </a:p>
          <a:p>
            <a:endParaRPr lang="fr-FR" sz="3200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CEAC66FC-05B6-41BE-84FE-F2010E957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652" y="1230462"/>
            <a:ext cx="10515600" cy="441743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fr-FR" sz="2400" dirty="0">
                <a:latin typeface="Corbel" panose="020B0503020204020204" pitchFamily="34" charset="0"/>
              </a:rPr>
              <a:t>Ensemble de services ayant pour objectif de déplacer des marchandises dans l’espace de façon optimale. Recouvre :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sz="2400" dirty="0">
                <a:latin typeface="Corbel" panose="020B0503020204020204" pitchFamily="34" charset="0"/>
              </a:rPr>
              <a:t>Des flux de marchandises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sz="2400" dirty="0">
                <a:latin typeface="Corbel" panose="020B0503020204020204" pitchFamily="34" charset="0"/>
              </a:rPr>
              <a:t>Des </a:t>
            </a:r>
            <a:r>
              <a:rPr lang="fr-FR" sz="2400" b="1" dirty="0">
                <a:latin typeface="Corbel" panose="020B0503020204020204" pitchFamily="34" charset="0"/>
              </a:rPr>
              <a:t>acteurs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sz="2400" dirty="0">
                <a:latin typeface="Corbel" panose="020B0503020204020204" pitchFamily="34" charset="0"/>
              </a:rPr>
              <a:t>Des </a:t>
            </a:r>
            <a:r>
              <a:rPr lang="fr-FR" sz="2400" b="1" dirty="0">
                <a:latin typeface="Corbel" panose="020B0503020204020204" pitchFamily="34" charset="0"/>
              </a:rPr>
              <a:t>politiques publiques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sz="2400" dirty="0">
                <a:latin typeface="Corbel" panose="020B0503020204020204" pitchFamily="34" charset="0"/>
              </a:rPr>
              <a:t>Des lieux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sz="2400" dirty="0">
                <a:latin typeface="Corbel" panose="020B0503020204020204" pitchFamily="34" charset="0"/>
              </a:rPr>
              <a:t>Des </a:t>
            </a:r>
            <a:r>
              <a:rPr lang="fr-FR" sz="2400" b="1" dirty="0">
                <a:latin typeface="Corbel" panose="020B0503020204020204" pitchFamily="34" charset="0"/>
              </a:rPr>
              <a:t>outils techniques</a:t>
            </a:r>
          </a:p>
        </p:txBody>
      </p:sp>
    </p:spTree>
    <p:extLst>
      <p:ext uri="{BB962C8B-B14F-4D97-AF65-F5344CB8AC3E}">
        <p14:creationId xmlns:p14="http://schemas.microsoft.com/office/powerpoint/2010/main" val="15271217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05E70-CF73-802B-930E-28425C99D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B27A1289-6373-5A7A-2EBB-DD4ABB6C192B}"/>
              </a:ext>
            </a:extLst>
          </p:cNvPr>
          <p:cNvSpPr txBox="1"/>
          <p:nvPr/>
        </p:nvSpPr>
        <p:spPr>
          <a:xfrm>
            <a:off x="0" y="41212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atin typeface="Corbel" panose="020B0503020204020204" pitchFamily="34" charset="0"/>
              </a:rPr>
              <a:t>Logistique</a:t>
            </a:r>
            <a:endParaRPr lang="en-US" sz="3200" dirty="0">
              <a:latin typeface="Corbel" panose="020B0503020204020204" pitchFamily="34" charset="0"/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1EDE0777-87E2-8C87-056D-763C5CD2C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0363"/>
            <a:ext cx="2494595" cy="58477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2000" dirty="0">
                <a:latin typeface="Corbel" panose="020B0503020204020204" pitchFamily="34" charset="0"/>
              </a:rPr>
              <a:t>Flux de marchandises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05A3FBF-B713-D5D5-E9E8-279DA7E98315}"/>
              </a:ext>
            </a:extLst>
          </p:cNvPr>
          <p:cNvSpPr txBox="1"/>
          <p:nvPr/>
        </p:nvSpPr>
        <p:spPr>
          <a:xfrm>
            <a:off x="3115545" y="1289605"/>
            <a:ext cx="1015860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>
                <a:latin typeface="Corbel" panose="020B0503020204020204" pitchFamily="34" charset="0"/>
              </a:rPr>
              <a:t>Acteurs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F3D2158-5EC3-8974-3F15-2373C6DF3F52}"/>
              </a:ext>
            </a:extLst>
          </p:cNvPr>
          <p:cNvSpPr txBox="1"/>
          <p:nvPr/>
        </p:nvSpPr>
        <p:spPr>
          <a:xfrm>
            <a:off x="4752355" y="1392989"/>
            <a:ext cx="2300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Corbel" panose="020B0503020204020204" pitchFamily="34" charset="0"/>
              </a:rPr>
              <a:t>Politiques publiques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D903D8A-3C46-EC6E-3E00-07A3F0F6B423}"/>
              </a:ext>
            </a:extLst>
          </p:cNvPr>
          <p:cNvSpPr txBox="1"/>
          <p:nvPr/>
        </p:nvSpPr>
        <p:spPr>
          <a:xfrm>
            <a:off x="7805716" y="1395787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Corbel" panose="020B0503020204020204" pitchFamily="34" charset="0"/>
              </a:rPr>
              <a:t>Lieux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ECC982D-38BA-181A-DC79-CB7E8E92EB35}"/>
              </a:ext>
            </a:extLst>
          </p:cNvPr>
          <p:cNvSpPr txBox="1"/>
          <p:nvPr/>
        </p:nvSpPr>
        <p:spPr>
          <a:xfrm>
            <a:off x="9712370" y="1395787"/>
            <a:ext cx="2029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Corbel" panose="020B0503020204020204" pitchFamily="34" charset="0"/>
              </a:rPr>
              <a:t>Outils techniques</a:t>
            </a:r>
            <a:endParaRPr lang="fr-FR" sz="2000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F89BB353-E395-7595-5BFC-1A64A3A7A49B}"/>
              </a:ext>
            </a:extLst>
          </p:cNvPr>
          <p:cNvCxnSpPr>
            <a:cxnSpLocks/>
          </p:cNvCxnSpPr>
          <p:nvPr/>
        </p:nvCxnSpPr>
        <p:spPr>
          <a:xfrm>
            <a:off x="2634522" y="1441938"/>
            <a:ext cx="0" cy="4190539"/>
          </a:xfrm>
          <a:prstGeom prst="line">
            <a:avLst/>
          </a:prstGeom>
          <a:ln w="38100">
            <a:solidFill>
              <a:srgbClr val="E25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AC8F18AA-32FE-A914-E632-C5EE4DF62E84}"/>
              </a:ext>
            </a:extLst>
          </p:cNvPr>
          <p:cNvCxnSpPr>
            <a:cxnSpLocks/>
          </p:cNvCxnSpPr>
          <p:nvPr/>
        </p:nvCxnSpPr>
        <p:spPr>
          <a:xfrm>
            <a:off x="4552660" y="1441938"/>
            <a:ext cx="0" cy="4190539"/>
          </a:xfrm>
          <a:prstGeom prst="line">
            <a:avLst/>
          </a:prstGeom>
          <a:ln w="38100">
            <a:solidFill>
              <a:srgbClr val="E25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04760CF-625F-71BA-B6FB-DA75A6666157}"/>
              </a:ext>
            </a:extLst>
          </p:cNvPr>
          <p:cNvCxnSpPr>
            <a:cxnSpLocks/>
          </p:cNvCxnSpPr>
          <p:nvPr/>
        </p:nvCxnSpPr>
        <p:spPr>
          <a:xfrm>
            <a:off x="7238053" y="1441938"/>
            <a:ext cx="0" cy="4190539"/>
          </a:xfrm>
          <a:prstGeom prst="line">
            <a:avLst/>
          </a:prstGeom>
          <a:ln w="38100">
            <a:solidFill>
              <a:srgbClr val="E25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0599B6B7-DCEF-D71C-C7AB-5F425DA966DF}"/>
              </a:ext>
            </a:extLst>
          </p:cNvPr>
          <p:cNvCxnSpPr>
            <a:cxnSpLocks/>
          </p:cNvCxnSpPr>
          <p:nvPr/>
        </p:nvCxnSpPr>
        <p:spPr>
          <a:xfrm>
            <a:off x="9313847" y="1441938"/>
            <a:ext cx="0" cy="4190539"/>
          </a:xfrm>
          <a:prstGeom prst="line">
            <a:avLst/>
          </a:prstGeom>
          <a:ln w="38100">
            <a:solidFill>
              <a:srgbClr val="E25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6781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2CDB5FC-6146-A948-80A0-0C7E542AFA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3E4DB2A-87A5-E942-80E7-8D16E7FC71C7}"/>
              </a:ext>
            </a:extLst>
          </p:cNvPr>
          <p:cNvSpPr/>
          <p:nvPr/>
        </p:nvSpPr>
        <p:spPr>
          <a:xfrm>
            <a:off x="4954137" y="1978925"/>
            <a:ext cx="6550926" cy="259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94A0038-AE82-6448-8AA5-9C46D8A4A22D}"/>
              </a:ext>
            </a:extLst>
          </p:cNvPr>
          <p:cNvSpPr txBox="1">
            <a:spLocks/>
          </p:cNvSpPr>
          <p:nvPr/>
        </p:nvSpPr>
        <p:spPr>
          <a:xfrm>
            <a:off x="4656058" y="1607745"/>
            <a:ext cx="7556409" cy="2084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000" b="1" dirty="0">
                <a:latin typeface="Corbel" panose="020B0503020204020204" pitchFamily="34" charset="0"/>
              </a:rPr>
              <a:t>MERCI POUR VOTRE ATTENTION !</a:t>
            </a:r>
          </a:p>
        </p:txBody>
      </p:sp>
      <p:cxnSp>
        <p:nvCxnSpPr>
          <p:cNvPr id="14" name="Connecteur droit 3"/>
          <p:cNvCxnSpPr>
            <a:cxnSpLocks/>
          </p:cNvCxnSpPr>
          <p:nvPr/>
        </p:nvCxnSpPr>
        <p:spPr>
          <a:xfrm flipV="1">
            <a:off x="4635590" y="0"/>
            <a:ext cx="0" cy="6858000"/>
          </a:xfrm>
          <a:prstGeom prst="line">
            <a:avLst/>
          </a:prstGeom>
          <a:ln w="38100">
            <a:solidFill>
              <a:srgbClr val="E25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7">
            <a:extLst>
              <a:ext uri="{FF2B5EF4-FFF2-40B4-BE49-F238E27FC236}">
                <a16:creationId xmlns:a16="http://schemas.microsoft.com/office/drawing/2014/main" id="{B61AC9A7-6B55-AA4B-A6D8-16A5A93ACB59}"/>
              </a:ext>
            </a:extLst>
          </p:cNvPr>
          <p:cNvSpPr txBox="1"/>
          <p:nvPr/>
        </p:nvSpPr>
        <p:spPr>
          <a:xfrm>
            <a:off x="7396" y="6168963"/>
            <a:ext cx="1732504" cy="615553"/>
          </a:xfrm>
          <a:prstGeom prst="rect">
            <a:avLst/>
          </a:prstGeom>
          <a:solidFill>
            <a:srgbClr val="FFFFFF">
              <a:alpha val="58039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1700" dirty="0">
                <a:latin typeface="Corbel" pitchFamily="34" charset="0"/>
              </a:rPr>
              <a:t>Fin de déviation</a:t>
            </a:r>
          </a:p>
          <a:p>
            <a:r>
              <a:rPr lang="fr-FR" sz="1700" dirty="0">
                <a:latin typeface="Corbel" pitchFamily="34" charset="0"/>
              </a:rPr>
              <a:t>     Kitwe, </a:t>
            </a:r>
            <a:r>
              <a:rPr lang="fr-FR" sz="1700" dirty="0" err="1">
                <a:latin typeface="Corbel" pitchFamily="34" charset="0"/>
              </a:rPr>
              <a:t>Zambia</a:t>
            </a:r>
            <a:endParaRPr lang="fr-FR" sz="1700" dirty="0">
              <a:latin typeface="Corbel" pitchFamily="34" charset="0"/>
            </a:endParaRP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BE4340E0-040D-AE42-8842-2BF98A59321B}"/>
              </a:ext>
            </a:extLst>
          </p:cNvPr>
          <p:cNvSpPr txBox="1">
            <a:spLocks/>
          </p:cNvSpPr>
          <p:nvPr/>
        </p:nvSpPr>
        <p:spPr>
          <a:xfrm>
            <a:off x="8089299" y="6013489"/>
            <a:ext cx="4123168" cy="737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150" b="1" dirty="0">
                <a:solidFill>
                  <a:srgbClr val="E25B00"/>
                </a:solidFill>
                <a:latin typeface="Corbel" panose="020B0503020204020204" pitchFamily="34" charset="0"/>
              </a:rPr>
              <a:t>Hélène BLASZKIEWICZ</a:t>
            </a:r>
          </a:p>
          <a:p>
            <a:pPr marL="0" indent="0" algn="r">
              <a:buNone/>
            </a:pPr>
            <a:r>
              <a:rPr lang="en-US" sz="2000" dirty="0" err="1">
                <a:latin typeface="Corbel" panose="020B0503020204020204" pitchFamily="34" charset="0"/>
              </a:rPr>
              <a:t>helene.blaszkiewicz@cnrs.fr</a:t>
            </a:r>
            <a:r>
              <a:rPr lang="en-US" sz="2000" dirty="0">
                <a:latin typeface="Corbel" panose="020B0503020204020204" pitchFamily="34" charset="0"/>
              </a:rPr>
              <a:t>  </a:t>
            </a:r>
          </a:p>
        </p:txBody>
      </p:sp>
      <p:pic>
        <p:nvPicPr>
          <p:cNvPr id="4" name="Image 3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71F897D8-9A1F-CB9A-6656-5E43B9737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8126" y="6320983"/>
            <a:ext cx="524985" cy="52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17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AC82051-1217-6647-A5FC-070050E9C998}"/>
              </a:ext>
            </a:extLst>
          </p:cNvPr>
          <p:cNvCxnSpPr>
            <a:cxnSpLocks/>
          </p:cNvCxnSpPr>
          <p:nvPr/>
        </p:nvCxnSpPr>
        <p:spPr>
          <a:xfrm>
            <a:off x="595516" y="1376248"/>
            <a:ext cx="0" cy="4190539"/>
          </a:xfrm>
          <a:prstGeom prst="line">
            <a:avLst/>
          </a:prstGeom>
          <a:ln w="38100">
            <a:solidFill>
              <a:srgbClr val="E25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FBBFD554-DD30-2738-8B8E-B4026A06DA84}"/>
              </a:ext>
            </a:extLst>
          </p:cNvPr>
          <p:cNvSpPr txBox="1"/>
          <p:nvPr/>
        </p:nvSpPr>
        <p:spPr>
          <a:xfrm>
            <a:off x="595516" y="463639"/>
            <a:ext cx="11563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latin typeface="Corbel" panose="020B0503020204020204" pitchFamily="34" charset="0"/>
              </a:rPr>
              <a:t>1. Un problème théorique </a:t>
            </a:r>
            <a:r>
              <a:rPr lang="fr-FR" sz="3200" dirty="0">
                <a:latin typeface="Corbel" panose="020B0503020204020204" pitchFamily="34" charset="0"/>
              </a:rPr>
              <a:t>: Analyser des circulations commerciales </a:t>
            </a:r>
          </a:p>
        </p:txBody>
      </p:sp>
    </p:spTree>
    <p:extLst>
      <p:ext uri="{BB962C8B-B14F-4D97-AF65-F5344CB8AC3E}">
        <p14:creationId xmlns:p14="http://schemas.microsoft.com/office/powerpoint/2010/main" val="3516154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5CB124-19C5-DF44-B3F0-0A7D27031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11" y="2402624"/>
            <a:ext cx="10758273" cy="205275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Corbel" panose="020B0503020204020204" pitchFamily="34" charset="0"/>
                <a:ea typeface="Calibri" panose="020F0502020204030204" pitchFamily="34" charset="0"/>
              </a:rPr>
              <a:t>“</a:t>
            </a:r>
            <a:r>
              <a:rPr lang="en-US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govern </a:t>
            </a:r>
            <a:r>
              <a:rPr lang="en-US" b="1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who</a:t>
            </a:r>
            <a:r>
              <a:rPr lang="en-US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 and </a:t>
            </a:r>
            <a:r>
              <a:rPr lang="en-US" b="1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what</a:t>
            </a:r>
            <a:r>
              <a:rPr lang="en-US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 can move (or stay put), </a:t>
            </a:r>
            <a:r>
              <a:rPr lang="en-US" b="1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when</a:t>
            </a:r>
            <a:r>
              <a:rPr lang="en-US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, </a:t>
            </a:r>
            <a:r>
              <a:rPr lang="en-US" b="1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where</a:t>
            </a:r>
            <a:r>
              <a:rPr lang="en-US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, </a:t>
            </a:r>
            <a:r>
              <a:rPr lang="en-US" b="1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how</a:t>
            </a:r>
            <a:r>
              <a:rPr lang="en-US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, under </a:t>
            </a:r>
            <a:r>
              <a:rPr lang="en-US" b="1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what conditions</a:t>
            </a:r>
            <a:r>
              <a:rPr lang="en-US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, and with </a:t>
            </a:r>
            <a:r>
              <a:rPr lang="en-US" b="1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what meanings.</a:t>
            </a:r>
            <a:r>
              <a:rPr lang="en-US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” 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Corbel" panose="020B0503020204020204" pitchFamily="34" charset="0"/>
                <a:ea typeface="Calibri" panose="020F0502020204030204" pitchFamily="34" charset="0"/>
              </a:rPr>
              <a:t>								</a:t>
            </a:r>
            <a:r>
              <a:rPr lang="en-US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Mimi Sheller, 2018. </a:t>
            </a:r>
            <a:endParaRPr lang="fr-FR" dirty="0">
              <a:latin typeface="Corbel" panose="020B050302020402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AC82051-1217-6647-A5FC-070050E9C998}"/>
              </a:ext>
            </a:extLst>
          </p:cNvPr>
          <p:cNvCxnSpPr>
            <a:cxnSpLocks/>
          </p:cNvCxnSpPr>
          <p:nvPr/>
        </p:nvCxnSpPr>
        <p:spPr>
          <a:xfrm>
            <a:off x="595516" y="1376248"/>
            <a:ext cx="0" cy="4190539"/>
          </a:xfrm>
          <a:prstGeom prst="line">
            <a:avLst/>
          </a:prstGeom>
          <a:ln w="38100">
            <a:solidFill>
              <a:srgbClr val="E25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FBBFD554-DD30-2738-8B8E-B4026A06DA84}"/>
              </a:ext>
            </a:extLst>
          </p:cNvPr>
          <p:cNvSpPr txBox="1"/>
          <p:nvPr/>
        </p:nvSpPr>
        <p:spPr>
          <a:xfrm>
            <a:off x="595516" y="463639"/>
            <a:ext cx="11563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latin typeface="Corbel" panose="020B0503020204020204" pitchFamily="34" charset="0"/>
              </a:rPr>
              <a:t>1. Un problème théorique </a:t>
            </a:r>
            <a:r>
              <a:rPr lang="fr-FR" sz="3200" dirty="0">
                <a:latin typeface="Corbel" panose="020B0503020204020204" pitchFamily="34" charset="0"/>
              </a:rPr>
              <a:t>: Analyser des circulations commerciales </a:t>
            </a:r>
          </a:p>
        </p:txBody>
      </p:sp>
    </p:spTree>
    <p:extLst>
      <p:ext uri="{BB962C8B-B14F-4D97-AF65-F5344CB8AC3E}">
        <p14:creationId xmlns:p14="http://schemas.microsoft.com/office/powerpoint/2010/main" val="4175925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extérieur, ciel, signe&#10;&#10;Description générée automatiquement">
            <a:extLst>
              <a:ext uri="{FF2B5EF4-FFF2-40B4-BE49-F238E27FC236}">
                <a16:creationId xmlns:a16="http://schemas.microsoft.com/office/drawing/2014/main" id="{26D45B61-BE74-3B47-B394-F6393E2AA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6" y="0"/>
            <a:ext cx="12189708" cy="6858000"/>
          </a:xfrm>
          <a:prstGeom prst="rect">
            <a:avLst/>
          </a:prstGeom>
        </p:spPr>
      </p:pic>
      <p:sp>
        <p:nvSpPr>
          <p:cNvPr id="4" name="ZoneTexte 7">
            <a:extLst>
              <a:ext uri="{FF2B5EF4-FFF2-40B4-BE49-F238E27FC236}">
                <a16:creationId xmlns:a16="http://schemas.microsoft.com/office/drawing/2014/main" id="{4AB1B2BD-32F4-2D9C-C7B1-9EBAFBB7FA13}"/>
              </a:ext>
            </a:extLst>
          </p:cNvPr>
          <p:cNvSpPr txBox="1"/>
          <p:nvPr/>
        </p:nvSpPr>
        <p:spPr>
          <a:xfrm>
            <a:off x="9798635" y="6131198"/>
            <a:ext cx="2114323" cy="615553"/>
          </a:xfrm>
          <a:prstGeom prst="rect">
            <a:avLst/>
          </a:prstGeom>
          <a:solidFill>
            <a:srgbClr val="FFFFFF">
              <a:alpha val="58039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1700" dirty="0">
                <a:latin typeface="Corbel" pitchFamily="34" charset="0"/>
              </a:rPr>
              <a:t>Commerce de ciment</a:t>
            </a:r>
          </a:p>
          <a:p>
            <a:r>
              <a:rPr lang="fr-FR" sz="1700" dirty="0">
                <a:latin typeface="Corbel" pitchFamily="34" charset="0"/>
              </a:rPr>
              <a:t>     Kipushi, Zambie</a:t>
            </a:r>
          </a:p>
        </p:txBody>
      </p:sp>
      <p:pic>
        <p:nvPicPr>
          <p:cNvPr id="13" name="Image 12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70FDFA17-9CB0-214E-6F6A-5B1EEEB11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905" y="6277390"/>
            <a:ext cx="524985" cy="52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28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extérieur&#10;&#10;Description générée automatiquement">
            <a:extLst>
              <a:ext uri="{FF2B5EF4-FFF2-40B4-BE49-F238E27FC236}">
                <a16:creationId xmlns:a16="http://schemas.microsoft.com/office/drawing/2014/main" id="{A1B02209-F1F3-994F-A056-B4DECED0D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ZoneTexte 7">
            <a:extLst>
              <a:ext uri="{FF2B5EF4-FFF2-40B4-BE49-F238E27FC236}">
                <a16:creationId xmlns:a16="http://schemas.microsoft.com/office/drawing/2014/main" id="{7933EB88-B0E9-C8C9-1030-A18AD9020BAD}"/>
              </a:ext>
            </a:extLst>
          </p:cNvPr>
          <p:cNvSpPr txBox="1"/>
          <p:nvPr/>
        </p:nvSpPr>
        <p:spPr>
          <a:xfrm>
            <a:off x="8485986" y="6117447"/>
            <a:ext cx="2087569" cy="615553"/>
          </a:xfrm>
          <a:prstGeom prst="rect">
            <a:avLst/>
          </a:prstGeom>
          <a:solidFill>
            <a:srgbClr val="FFFFFF">
              <a:alpha val="58039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1700" dirty="0">
                <a:latin typeface="Corbel" pitchFamily="34" charset="0"/>
              </a:rPr>
              <a:t>Cathodes de cuivre</a:t>
            </a:r>
          </a:p>
          <a:p>
            <a:r>
              <a:rPr lang="fr-FR" sz="1700" dirty="0">
                <a:latin typeface="Corbel" pitchFamily="34" charset="0"/>
              </a:rPr>
              <a:t>     </a:t>
            </a:r>
            <a:r>
              <a:rPr lang="fr-FR" sz="1700" dirty="0" err="1">
                <a:latin typeface="Corbel" pitchFamily="34" charset="0"/>
              </a:rPr>
              <a:t>Fungurume</a:t>
            </a:r>
            <a:r>
              <a:rPr lang="fr-FR" sz="1700" dirty="0">
                <a:latin typeface="Corbel" pitchFamily="34" charset="0"/>
              </a:rPr>
              <a:t>, RDC</a:t>
            </a:r>
          </a:p>
        </p:txBody>
      </p:sp>
      <p:pic>
        <p:nvPicPr>
          <p:cNvPr id="6" name="Image 5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73EAE4DE-C8D5-A069-E2E1-50E26F615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1541" y="6270515"/>
            <a:ext cx="524985" cy="52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058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intérieur, ligne, plusieurs&#10;&#10;Description générée automatiquement">
            <a:extLst>
              <a:ext uri="{FF2B5EF4-FFF2-40B4-BE49-F238E27FC236}">
                <a16:creationId xmlns:a16="http://schemas.microsoft.com/office/drawing/2014/main" id="{DA02E70B-CEC6-4140-8124-1742C3323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ZoneTexte 7">
            <a:extLst>
              <a:ext uri="{FF2B5EF4-FFF2-40B4-BE49-F238E27FC236}">
                <a16:creationId xmlns:a16="http://schemas.microsoft.com/office/drawing/2014/main" id="{59C3F138-F5EF-DE56-5BC7-415A60C7BCBB}"/>
              </a:ext>
            </a:extLst>
          </p:cNvPr>
          <p:cNvSpPr txBox="1"/>
          <p:nvPr/>
        </p:nvSpPr>
        <p:spPr>
          <a:xfrm>
            <a:off x="8829424" y="6040174"/>
            <a:ext cx="1732504" cy="615553"/>
          </a:xfrm>
          <a:prstGeom prst="rect">
            <a:avLst/>
          </a:prstGeom>
          <a:solidFill>
            <a:srgbClr val="FFFFFF">
              <a:alpha val="58039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1700" dirty="0">
                <a:latin typeface="Corbel" pitchFamily="34" charset="0"/>
              </a:rPr>
              <a:t>Stockage</a:t>
            </a:r>
          </a:p>
          <a:p>
            <a:r>
              <a:rPr lang="fr-FR" sz="1700" dirty="0">
                <a:latin typeface="Corbel" pitchFamily="34" charset="0"/>
              </a:rPr>
              <a:t>     Ndola, Zambie</a:t>
            </a:r>
          </a:p>
        </p:txBody>
      </p:sp>
      <p:pic>
        <p:nvPicPr>
          <p:cNvPr id="6" name="Image 5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4F2D9B0C-C3C8-C484-804B-EBDE83E6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9448" y="6183691"/>
            <a:ext cx="524985" cy="52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453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2293</TotalTime>
  <Words>1046</Words>
  <Application>Microsoft Office PowerPoint</Application>
  <PresentationFormat>Grand écran</PresentationFormat>
  <Paragraphs>148</Paragraphs>
  <Slides>46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Corbel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Follow the paperwork  Bureaucratization and illusions in the African logistics industry</dc:title>
  <dc:creator>Hélène Blaszkiewicz</dc:creator>
  <cp:lastModifiedBy>KONING Martin</cp:lastModifiedBy>
  <cp:revision>131</cp:revision>
  <dcterms:created xsi:type="dcterms:W3CDTF">2021-08-17T09:14:25Z</dcterms:created>
  <dcterms:modified xsi:type="dcterms:W3CDTF">2026-04-20T07:10:39Z</dcterms:modified>
</cp:coreProperties>
</file>